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9" r:id="rId8"/>
    <p:sldId id="262" r:id="rId9"/>
    <p:sldId id="268" r:id="rId10"/>
    <p:sldId id="270" r:id="rId11"/>
    <p:sldId id="269" r:id="rId12"/>
    <p:sldId id="274" r:id="rId13"/>
    <p:sldId id="273" r:id="rId14"/>
    <p:sldId id="271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C37E0E-4BAD-CFFA-07EC-E2113AB1F55D}" name="Johnson, Oliver" initials="OJ" userId="S::oliver.johnson@point-topic.com::37f3666d-4dac-44ed-8569-4a01ebcaa62d" providerId="AD"/>
  <p188:author id="{D2872261-E890-C149-A89C-F92E12C40CFC}" name="Arnold Kürsteiner" initials="AK" userId="S::arnold.kursteiner@point-topic.com::126194a5-b319-4df7-8cea-320273e313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F3418-3959-4148-983A-A056F52CF542}" v="95" dt="2025-09-19T10:21:08.613"/>
    <p1510:client id="{B7AA25FE-DE2F-1412-62CD-C03DB5345CAC}" v="172" dt="2025-09-19T09:21:30.7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7"/>
    <p:restoredTop sz="85841"/>
  </p:normalViewPr>
  <p:slideViewPr>
    <p:cSldViewPr snapToGrid="0">
      <p:cViewPr varScale="1">
        <p:scale>
          <a:sx n="84" d="100"/>
          <a:sy n="84" d="100"/>
        </p:scale>
        <p:origin x="60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old Kürsteiner" userId="126194a5-b319-4df7-8cea-320273e313fe" providerId="ADAL" clId="{D958A1A4-8E01-5312-AD2A-52C5476B7472}"/>
    <pc:docChg chg="undo redo custSel modSld sldOrd">
      <pc:chgData name="Arnold Kürsteiner" userId="126194a5-b319-4df7-8cea-320273e313fe" providerId="ADAL" clId="{D958A1A4-8E01-5312-AD2A-52C5476B7472}" dt="2025-09-19T10:26:19.726" v="1733" actId="20577"/>
      <pc:docMkLst>
        <pc:docMk/>
      </pc:docMkLst>
      <pc:sldChg chg="modNotesTx">
        <pc:chgData name="Arnold Kürsteiner" userId="126194a5-b319-4df7-8cea-320273e313fe" providerId="ADAL" clId="{D958A1A4-8E01-5312-AD2A-52C5476B7472}" dt="2025-09-19T10:23:00.409" v="1544" actId="20577"/>
        <pc:sldMkLst>
          <pc:docMk/>
          <pc:sldMk cId="476552365" sldId="259"/>
        </pc:sldMkLst>
      </pc:sldChg>
      <pc:sldChg chg="modSp mod modNotesTx">
        <pc:chgData name="Arnold Kürsteiner" userId="126194a5-b319-4df7-8cea-320273e313fe" providerId="ADAL" clId="{D958A1A4-8E01-5312-AD2A-52C5476B7472}" dt="2025-09-19T10:26:19.726" v="1733" actId="20577"/>
        <pc:sldMkLst>
          <pc:docMk/>
          <pc:sldMk cId="2649246669" sldId="262"/>
        </pc:sldMkLst>
        <pc:spChg chg="mod">
          <ac:chgData name="Arnold Kürsteiner" userId="126194a5-b319-4df7-8cea-320273e313fe" providerId="ADAL" clId="{D958A1A4-8E01-5312-AD2A-52C5476B7472}" dt="2025-09-19T10:25:35.454" v="1695" actId="27636"/>
          <ac:spMkLst>
            <pc:docMk/>
            <pc:sldMk cId="2649246669" sldId="262"/>
            <ac:spMk id="5" creationId="{632F157B-DDEB-ED3D-C9B2-26DC49414E88}"/>
          </ac:spMkLst>
        </pc:spChg>
      </pc:sldChg>
      <pc:sldChg chg="modSp mod">
        <pc:chgData name="Arnold Kürsteiner" userId="126194a5-b319-4df7-8cea-320273e313fe" providerId="ADAL" clId="{D958A1A4-8E01-5312-AD2A-52C5476B7472}" dt="2025-09-19T09:37:03.846" v="355" actId="20577"/>
        <pc:sldMkLst>
          <pc:docMk/>
          <pc:sldMk cId="3899337144" sldId="268"/>
        </pc:sldMkLst>
        <pc:spChg chg="mod">
          <ac:chgData name="Arnold Kürsteiner" userId="126194a5-b319-4df7-8cea-320273e313fe" providerId="ADAL" clId="{D958A1A4-8E01-5312-AD2A-52C5476B7472}" dt="2025-09-19T09:37:03.846" v="355" actId="20577"/>
          <ac:spMkLst>
            <pc:docMk/>
            <pc:sldMk cId="3899337144" sldId="268"/>
            <ac:spMk id="3" creationId="{11339EE6-EE7C-E65A-B6DA-CAEE9CB89247}"/>
          </ac:spMkLst>
        </pc:spChg>
      </pc:sldChg>
      <pc:sldChg chg="modSp mod">
        <pc:chgData name="Arnold Kürsteiner" userId="126194a5-b319-4df7-8cea-320273e313fe" providerId="ADAL" clId="{D958A1A4-8E01-5312-AD2A-52C5476B7472}" dt="2025-09-19T10:18:53.216" v="1188" actId="20577"/>
        <pc:sldMkLst>
          <pc:docMk/>
          <pc:sldMk cId="355869527" sldId="269"/>
        </pc:sldMkLst>
        <pc:spChg chg="mod">
          <ac:chgData name="Arnold Kürsteiner" userId="126194a5-b319-4df7-8cea-320273e313fe" providerId="ADAL" clId="{D958A1A4-8E01-5312-AD2A-52C5476B7472}" dt="2025-09-19T10:18:53.216" v="1188" actId="20577"/>
          <ac:spMkLst>
            <pc:docMk/>
            <pc:sldMk cId="355869527" sldId="269"/>
            <ac:spMk id="3" creationId="{EA1EBA44-EFF0-9790-7C0B-2B8A543DB2C3}"/>
          </ac:spMkLst>
        </pc:spChg>
      </pc:sldChg>
      <pc:sldChg chg="addSp delSp modSp mod modNotesTx">
        <pc:chgData name="Arnold Kürsteiner" userId="126194a5-b319-4df7-8cea-320273e313fe" providerId="ADAL" clId="{D958A1A4-8E01-5312-AD2A-52C5476B7472}" dt="2025-09-19T10:11:36.609" v="890" actId="1036"/>
        <pc:sldMkLst>
          <pc:docMk/>
          <pc:sldMk cId="634721354" sldId="270"/>
        </pc:sldMkLst>
        <pc:spChg chg="mod">
          <ac:chgData name="Arnold Kürsteiner" userId="126194a5-b319-4df7-8cea-320273e313fe" providerId="ADAL" clId="{D958A1A4-8E01-5312-AD2A-52C5476B7472}" dt="2025-09-19T10:02:42.600" v="886" actId="403"/>
          <ac:spMkLst>
            <pc:docMk/>
            <pc:sldMk cId="634721354" sldId="270"/>
            <ac:spMk id="5" creationId="{94FAEA43-8339-80BC-EEDA-F332A45CB553}"/>
          </ac:spMkLst>
        </pc:spChg>
        <pc:picChg chg="add mod">
          <ac:chgData name="Arnold Kürsteiner" userId="126194a5-b319-4df7-8cea-320273e313fe" providerId="ADAL" clId="{D958A1A4-8E01-5312-AD2A-52C5476B7472}" dt="2025-09-19T10:11:36.609" v="890" actId="1036"/>
          <ac:picMkLst>
            <pc:docMk/>
            <pc:sldMk cId="634721354" sldId="270"/>
            <ac:picMk id="4" creationId="{B42CC572-11A8-4F62-76C3-395CC9179E7B}"/>
          </ac:picMkLst>
        </pc:picChg>
        <pc:picChg chg="add del mod">
          <ac:chgData name="Arnold Kürsteiner" userId="126194a5-b319-4df7-8cea-320273e313fe" providerId="ADAL" clId="{D958A1A4-8E01-5312-AD2A-52C5476B7472}" dt="2025-09-19T10:01:33.769" v="819" actId="478"/>
          <ac:picMkLst>
            <pc:docMk/>
            <pc:sldMk cId="634721354" sldId="270"/>
            <ac:picMk id="6" creationId="{ABBF1117-6418-3BAA-DD86-3AC9234B34D4}"/>
          </ac:picMkLst>
        </pc:picChg>
      </pc:sldChg>
      <pc:sldChg chg="modSp mod">
        <pc:chgData name="Arnold Kürsteiner" userId="126194a5-b319-4df7-8cea-320273e313fe" providerId="ADAL" clId="{D958A1A4-8E01-5312-AD2A-52C5476B7472}" dt="2025-09-19T10:19:54.894" v="1296" actId="20577"/>
        <pc:sldMkLst>
          <pc:docMk/>
          <pc:sldMk cId="2124472228" sldId="271"/>
        </pc:sldMkLst>
        <pc:spChg chg="mod">
          <ac:chgData name="Arnold Kürsteiner" userId="126194a5-b319-4df7-8cea-320273e313fe" providerId="ADAL" clId="{D958A1A4-8E01-5312-AD2A-52C5476B7472}" dt="2025-09-19T10:19:54.894" v="1296" actId="20577"/>
          <ac:spMkLst>
            <pc:docMk/>
            <pc:sldMk cId="2124472228" sldId="271"/>
            <ac:spMk id="3" creationId="{62973716-0C1F-E911-DAE6-25E68A3A7988}"/>
          </ac:spMkLst>
        </pc:spChg>
      </pc:sldChg>
      <pc:sldChg chg="addSp delSp modSp mod ord">
        <pc:chgData name="Arnold Kürsteiner" userId="126194a5-b319-4df7-8cea-320273e313fe" providerId="ADAL" clId="{D958A1A4-8E01-5312-AD2A-52C5476B7472}" dt="2025-09-19T10:21:57.436" v="1404" actId="5793"/>
        <pc:sldMkLst>
          <pc:docMk/>
          <pc:sldMk cId="2557654733" sldId="273"/>
        </pc:sldMkLst>
        <pc:spChg chg="add del mod">
          <ac:chgData name="Arnold Kürsteiner" userId="126194a5-b319-4df7-8cea-320273e313fe" providerId="ADAL" clId="{D958A1A4-8E01-5312-AD2A-52C5476B7472}" dt="2025-09-19T10:21:57.436" v="1404" actId="5793"/>
          <ac:spMkLst>
            <pc:docMk/>
            <pc:sldMk cId="2557654733" sldId="273"/>
            <ac:spMk id="5" creationId="{9540EFE9-5607-85D3-DE8F-0FBC83D7252D}"/>
          </ac:spMkLst>
        </pc:spChg>
        <pc:picChg chg="add mod">
          <ac:chgData name="Arnold Kürsteiner" userId="126194a5-b319-4df7-8cea-320273e313fe" providerId="ADAL" clId="{D958A1A4-8E01-5312-AD2A-52C5476B7472}" dt="2025-09-19T10:21:24.145" v="1308" actId="1076"/>
          <ac:picMkLst>
            <pc:docMk/>
            <pc:sldMk cId="2557654733" sldId="273"/>
            <ac:picMk id="6" creationId="{59A8466F-F90C-F626-CB8D-120158C2B382}"/>
          </ac:picMkLst>
        </pc:picChg>
        <pc:picChg chg="mod">
          <ac:chgData name="Arnold Kürsteiner" userId="126194a5-b319-4df7-8cea-320273e313fe" providerId="ADAL" clId="{D958A1A4-8E01-5312-AD2A-52C5476B7472}" dt="2025-09-19T10:21:22.075" v="1307" actId="1076"/>
          <ac:picMkLst>
            <pc:docMk/>
            <pc:sldMk cId="2557654733" sldId="273"/>
            <ac:picMk id="36" creationId="{190CEB5A-365D-1F0E-C5E7-10FDD709574C}"/>
          </ac:picMkLst>
        </pc:picChg>
      </pc:sldChg>
      <pc:sldChg chg="addSp modSp mod modNotesTx">
        <pc:chgData name="Arnold Kürsteiner" userId="126194a5-b319-4df7-8cea-320273e313fe" providerId="ADAL" clId="{D958A1A4-8E01-5312-AD2A-52C5476B7472}" dt="2025-09-19T10:22:24.355" v="1479" actId="20577"/>
        <pc:sldMkLst>
          <pc:docMk/>
          <pc:sldMk cId="3382604154" sldId="274"/>
        </pc:sldMkLst>
        <pc:spChg chg="add mod">
          <ac:chgData name="Arnold Kürsteiner" userId="126194a5-b319-4df7-8cea-320273e313fe" providerId="ADAL" clId="{D958A1A4-8E01-5312-AD2A-52C5476B7472}" dt="2025-09-19T09:39:33.049" v="509" actId="20577"/>
          <ac:spMkLst>
            <pc:docMk/>
            <pc:sldMk cId="3382604154" sldId="274"/>
            <ac:spMk id="5" creationId="{AEC68593-36BF-07DD-F78C-B87D20BD117E}"/>
          </ac:spMkLst>
        </pc:spChg>
      </pc:sldChg>
    </pc:docChg>
  </pc:docChgLst>
  <pc:docChgLst>
    <pc:chgData name="Arnold Kürsteiner" userId="S::arnold.kursteiner@point-topic.com::126194a5-b319-4df7-8cea-320273e313fe" providerId="AD" clId="Web-{B7AA25FE-DE2F-1412-62CD-C03DB5345CAC}"/>
    <pc:docChg chg="modSld">
      <pc:chgData name="Arnold Kürsteiner" userId="S::arnold.kursteiner@point-topic.com::126194a5-b319-4df7-8cea-320273e313fe" providerId="AD" clId="Web-{B7AA25FE-DE2F-1412-62CD-C03DB5345CAC}" dt="2025-09-19T09:21:30.744" v="191" actId="20577"/>
      <pc:docMkLst>
        <pc:docMk/>
      </pc:docMkLst>
      <pc:sldChg chg="modSp">
        <pc:chgData name="Arnold Kürsteiner" userId="S::arnold.kursteiner@point-topic.com::126194a5-b319-4df7-8cea-320273e313fe" providerId="AD" clId="Web-{B7AA25FE-DE2F-1412-62CD-C03DB5345CAC}" dt="2025-09-19T09:16:32.694" v="130" actId="20577"/>
        <pc:sldMkLst>
          <pc:docMk/>
          <pc:sldMk cId="476552365" sldId="259"/>
        </pc:sldMkLst>
        <pc:spChg chg="mod">
          <ac:chgData name="Arnold Kürsteiner" userId="S::arnold.kursteiner@point-topic.com::126194a5-b319-4df7-8cea-320273e313fe" providerId="AD" clId="Web-{B7AA25FE-DE2F-1412-62CD-C03DB5345CAC}" dt="2025-09-19T09:16:32.694" v="130" actId="20577"/>
          <ac:spMkLst>
            <pc:docMk/>
            <pc:sldMk cId="476552365" sldId="259"/>
            <ac:spMk id="3" creationId="{6CB22811-D02F-799F-CFEC-507349CBE0B5}"/>
          </ac:spMkLst>
        </pc:spChg>
      </pc:sldChg>
      <pc:sldChg chg="modSp">
        <pc:chgData name="Arnold Kürsteiner" userId="S::arnold.kursteiner@point-topic.com::126194a5-b319-4df7-8cea-320273e313fe" providerId="AD" clId="Web-{B7AA25FE-DE2F-1412-62CD-C03DB5345CAC}" dt="2025-09-19T09:21:30.744" v="191" actId="20577"/>
        <pc:sldMkLst>
          <pc:docMk/>
          <pc:sldMk cId="2649246669" sldId="262"/>
        </pc:sldMkLst>
        <pc:spChg chg="mod">
          <ac:chgData name="Arnold Kürsteiner" userId="S::arnold.kursteiner@point-topic.com::126194a5-b319-4df7-8cea-320273e313fe" providerId="AD" clId="Web-{B7AA25FE-DE2F-1412-62CD-C03DB5345CAC}" dt="2025-09-19T09:21:30.744" v="191" actId="20577"/>
          <ac:spMkLst>
            <pc:docMk/>
            <pc:sldMk cId="2649246669" sldId="262"/>
            <ac:spMk id="5" creationId="{632F157B-DDEB-ED3D-C9B2-26DC49414E88}"/>
          </ac:spMkLst>
        </pc:spChg>
      </pc:sldChg>
      <pc:sldChg chg="modSp">
        <pc:chgData name="Arnold Kürsteiner" userId="S::arnold.kursteiner@point-topic.com::126194a5-b319-4df7-8cea-320273e313fe" providerId="AD" clId="Web-{B7AA25FE-DE2F-1412-62CD-C03DB5345CAC}" dt="2025-09-19T09:14:56.458" v="13" actId="20577"/>
        <pc:sldMkLst>
          <pc:docMk/>
          <pc:sldMk cId="1870397542" sldId="264"/>
        </pc:sldMkLst>
        <pc:spChg chg="mod">
          <ac:chgData name="Arnold Kürsteiner" userId="S::arnold.kursteiner@point-topic.com::126194a5-b319-4df7-8cea-320273e313fe" providerId="AD" clId="Web-{B7AA25FE-DE2F-1412-62CD-C03DB5345CAC}" dt="2025-09-19T09:14:19.129" v="2" actId="20577"/>
          <ac:spMkLst>
            <pc:docMk/>
            <pc:sldMk cId="1870397542" sldId="264"/>
            <ac:spMk id="2" creationId="{73F1EA3A-8807-0FA5-1132-CF598B631238}"/>
          </ac:spMkLst>
        </pc:spChg>
        <pc:spChg chg="mod">
          <ac:chgData name="Arnold Kürsteiner" userId="S::arnold.kursteiner@point-topic.com::126194a5-b319-4df7-8cea-320273e313fe" providerId="AD" clId="Web-{B7AA25FE-DE2F-1412-62CD-C03DB5345CAC}" dt="2025-09-19T09:14:56.458" v="13" actId="20577"/>
          <ac:spMkLst>
            <pc:docMk/>
            <pc:sldMk cId="1870397542" sldId="264"/>
            <ac:spMk id="3" creationId="{155400E6-697D-6858-5DE3-DCE23506DD5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5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0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A16D-8C62-075A-2CD4-B86B4154D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EAB6F-6AEE-AB69-68CA-4D56337D5F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72D2E-664F-A19A-ED62-3681F47B3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DCCEC-D302-18AB-1A3D-68707FB5E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2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6EEE4-1898-6296-9010-E3F91A10F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C1853-061E-BA13-E749-308753467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DF3F81-0530-B2DC-235A-F3C99DBED2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19D4B8-181C-6B66-4AFD-A2670F570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1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991D1-869C-2BD9-155E-EFF1AD809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D649E-ADF7-175E-0298-D9DEB6E7F8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BAE9F2-3ED8-3ABF-65F3-62097E785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99C61-53B6-1860-8949-03BC23446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8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39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E928A-A066-3924-4778-4B1BBA8F9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A6F0C0-AE45-AA99-39D4-5A58D490B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25171-858F-15BE-E2C3-CB92C11A8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AED75-F68C-A48A-5DD2-C5367AF9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Name</a:t>
            </a:r>
            <a:endParaRPr lang="en-L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/>
              <a:t>Click to edit info</a:t>
            </a:r>
            <a:endParaRPr lang="en-L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TITLE OF THE PRESENTATION</a:t>
            </a:r>
            <a:endParaRPr lang="en-L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subtitle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/>
              <a:t>Thanks!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/>
              <a:t>Click to add info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Insert here the title of the presentation</a:t>
            </a:r>
            <a:endParaRPr lang="en-L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/>
              <a:t>Click to edit title</a:t>
            </a:r>
            <a:endParaRPr lang="en-LU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text or caption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thub.com/Point-Topic/cto-ontology" TargetMode="External"/><Relationship Id="rId2" Type="http://schemas.openxmlformats.org/officeDocument/2006/relationships/hyperlink" Target="https://ontology.point-topic.com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ntology.point-topic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29.svg"/><Relationship Id="rId26" Type="http://schemas.openxmlformats.org/officeDocument/2006/relationships/image" Target="../media/image8.png"/><Relationship Id="rId3" Type="http://schemas.openxmlformats.org/officeDocument/2006/relationships/image" Target="../media/image9.png"/><Relationship Id="rId21" Type="http://schemas.openxmlformats.org/officeDocument/2006/relationships/image" Target="../media/image32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svg"/><Relationship Id="rId20" Type="http://schemas.openxmlformats.org/officeDocument/2006/relationships/image" Target="../media/image31.jpe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3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4.png"/><Relationship Id="rId28" Type="http://schemas.openxmlformats.org/officeDocument/2006/relationships/image" Target="../media/image38.png"/><Relationship Id="rId10" Type="http://schemas.openxmlformats.org/officeDocument/2006/relationships/image" Target="../media/image16.svg"/><Relationship Id="rId19" Type="http://schemas.openxmlformats.org/officeDocument/2006/relationships/image" Target="../media/image30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image" Target="../media/image33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1"/>
              <a:t>Oliver Johnson and Arnold Kürsteiner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1"/>
              <a:t>Point Topic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6134525" cy="1672025"/>
          </a:xfrm>
        </p:spPr>
        <p:txBody>
          <a:bodyPr/>
          <a:lstStyle/>
          <a:p>
            <a:r>
              <a:rPr lang="en-GB" sz="4400" noProof="1"/>
              <a:t>Implementing a Common Telecoms Ontology (CTO)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 noProof="1"/>
              <a:t>A Practical Framework for Telecommunications Data Integration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GB" noProof="1">
                <a:ea typeface="Calibri Light"/>
                <a:cs typeface="Calibri Light"/>
              </a:rPr>
              <a:t>Thanks!</a:t>
            </a:r>
            <a:endParaRPr lang="en-GB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GB" noProof="1">
                <a:ea typeface="+mn-lt"/>
                <a:cs typeface="+mn-lt"/>
                <a:hlinkClick r:id="rId2"/>
              </a:rPr>
              <a:t>https://ontology.point-topic.com/</a:t>
            </a:r>
            <a:r>
              <a:rPr lang="en-GB" noProof="1">
                <a:ea typeface="+mn-lt"/>
                <a:cs typeface="+mn-lt"/>
              </a:rPr>
              <a:t> </a:t>
            </a:r>
            <a:endParaRPr lang="en-US" dirty="0">
              <a:ea typeface="+mn-lt"/>
              <a:cs typeface="+mn-lt"/>
            </a:endParaRPr>
          </a:p>
          <a:p>
            <a:r>
              <a:rPr lang="en-GB" noProof="1">
                <a:hlinkClick r:id="rId3"/>
              </a:rPr>
              <a:t>www.github.com/Point-Topic/cto-ontology</a:t>
            </a:r>
            <a:r>
              <a:rPr lang="en-GB" noProof="1"/>
              <a:t>  </a:t>
            </a:r>
            <a:endParaRPr lang="en-GB" noProof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noProof="1"/>
              <a:t>UK-based broadband research house</a:t>
            </a:r>
            <a:endParaRPr lang="en-GB" noProof="1">
              <a:ea typeface="Calibri"/>
              <a:cs typeface="Calibri"/>
            </a:endParaRPr>
          </a:p>
          <a:p>
            <a:r>
              <a:rPr lang="en-GB" noProof="1"/>
              <a:t>Serves clients in telecoms, investment, government, academia</a:t>
            </a:r>
            <a:endParaRPr lang="en-GB" noProof="1">
              <a:ea typeface="Calibri"/>
              <a:cs typeface="Calibri"/>
            </a:endParaRPr>
          </a:p>
          <a:p>
            <a:r>
              <a:rPr lang="en-GB" noProof="1">
                <a:ea typeface="Calibri"/>
                <a:cs typeface="Calibri"/>
              </a:rPr>
              <a:t>Transitioning more towards being a data company as client needs shift</a:t>
            </a:r>
            <a:endParaRPr lang="en-GB" dirty="0"/>
          </a:p>
          <a:p>
            <a:r>
              <a:rPr lang="en-GB" noProof="1"/>
              <a:t>Projects use inconsistent terminology due to different…</a:t>
            </a:r>
            <a:endParaRPr lang="en-GB" noProof="1">
              <a:ea typeface="Calibri"/>
              <a:cs typeface="Calibri"/>
            </a:endParaRPr>
          </a:p>
          <a:p>
            <a:pPr lvl="1"/>
            <a:r>
              <a:rPr lang="en-GB" noProof="1"/>
              <a:t>data sources</a:t>
            </a:r>
            <a:endParaRPr lang="en-GB" noProof="1">
              <a:ea typeface="Calibri"/>
              <a:cs typeface="Calibri"/>
            </a:endParaRPr>
          </a:p>
          <a:p>
            <a:pPr lvl="1"/>
            <a:r>
              <a:rPr lang="en-GB" noProof="1"/>
              <a:t>stakeholders</a:t>
            </a:r>
            <a:endParaRPr lang="en-GB" noProof="1">
              <a:ea typeface="Calibri"/>
              <a:cs typeface="Calibri"/>
            </a:endParaRPr>
          </a:p>
          <a:p>
            <a:pPr lvl="1"/>
            <a:r>
              <a:rPr lang="en-GB" noProof="1"/>
              <a:t>requirements</a:t>
            </a:r>
            <a:endParaRPr lang="en-GB" noProof="1">
              <a:ea typeface="Calibri"/>
              <a:cs typeface="Calibri"/>
            </a:endParaRPr>
          </a:p>
          <a:p>
            <a:pPr lvl="1"/>
            <a:r>
              <a:rPr lang="en-GB" noProof="1"/>
              <a:t>contexts</a:t>
            </a:r>
            <a:endParaRPr lang="en-GB" noProof="1">
              <a:ea typeface="Calibri"/>
              <a:cs typeface="Calibri"/>
            </a:endParaRPr>
          </a:p>
          <a:p>
            <a:pPr lvl="1"/>
            <a:endParaRPr lang="en-GB" noProof="1"/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C14E4-E89A-D5D2-BA60-CDD53ED89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823495"/>
            <a:ext cx="3162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421B3-4731-6502-3E82-85A6A8C5D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2F157B-DDEB-ED3D-C9B2-26DC49414E88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009322" y="728783"/>
            <a:ext cx="4134678" cy="3185991"/>
          </a:xfrm>
        </p:spPr>
        <p:txBody>
          <a:bodyPr>
            <a:normAutofit fontScale="70000" lnSpcReduction="20000"/>
          </a:bodyPr>
          <a:lstStyle/>
          <a:p>
            <a:r>
              <a:rPr lang="en-GB" noProof="1"/>
              <a:t>Our data is varied:</a:t>
            </a:r>
            <a:endParaRPr lang="en-US" dirty="0"/>
          </a:p>
          <a:p>
            <a:pPr lvl="1"/>
            <a:r>
              <a:rPr lang="en-GB" noProof="1"/>
              <a:t>cross-domain</a:t>
            </a:r>
            <a:endParaRPr lang="en-GB" dirty="0"/>
          </a:p>
          <a:p>
            <a:pPr lvl="1"/>
            <a:r>
              <a:rPr lang="en-GB" noProof="1"/>
              <a:t>varied sources and vocabularies/namespaces</a:t>
            </a:r>
          </a:p>
          <a:p>
            <a:pPr lvl="1"/>
            <a:r>
              <a:rPr lang="en-GB" dirty="0">
                <a:ea typeface="Calibri"/>
                <a:cs typeface="Calibri"/>
              </a:rPr>
              <a:t>commercial and institutional</a:t>
            </a:r>
          </a:p>
          <a:p>
            <a:r>
              <a:rPr lang="en-GB" noProof="1"/>
              <a:t>Different projects/products present data and information in their own way</a:t>
            </a:r>
          </a:p>
          <a:p>
            <a:r>
              <a:rPr lang="en-GB" noProof="1"/>
              <a:t>Many key terms are context-dependent/not clearly defined</a:t>
            </a:r>
            <a:endParaRPr lang="en-GB" noProof="1">
              <a:ea typeface="Calibri"/>
              <a:cs typeface="Calibri"/>
            </a:endParaRPr>
          </a:p>
          <a:p>
            <a:pPr lvl="1"/>
            <a:r>
              <a:rPr lang="en-GB" noProof="1"/>
              <a:t>E.g. “Footprint”, “overbuild”, “service provider”, “operator”, “fibre”, “premises passed”</a:t>
            </a:r>
            <a:endParaRPr lang="en-GB" noProof="1">
              <a:ea typeface="Calibri"/>
              <a:cs typeface="Calibri"/>
            </a:endParaRPr>
          </a:p>
          <a:p>
            <a:endParaRPr lang="en-GB" noProof="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7A2819-2EEE-4189-8CB1-FCBD0287ED67}"/>
              </a:ext>
            </a:extLst>
          </p:cNvPr>
          <p:cNvGrpSpPr/>
          <p:nvPr/>
        </p:nvGrpSpPr>
        <p:grpSpPr>
          <a:xfrm>
            <a:off x="1972485" y="732521"/>
            <a:ext cx="978010" cy="1144949"/>
            <a:chOff x="1031153" y="1407378"/>
            <a:chExt cx="978010" cy="1144949"/>
          </a:xfrm>
        </p:grpSpPr>
        <p:pic>
          <p:nvPicPr>
            <p:cNvPr id="10" name="Graphic 9" descr="Cycle with people outline">
              <a:extLst>
                <a:ext uri="{FF2B5EF4-FFF2-40B4-BE49-F238E27FC236}">
                  <a16:creationId xmlns:a16="http://schemas.microsoft.com/office/drawing/2014/main" id="{C9D6B3CF-7D66-ED02-D886-3BBC90DA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2958" y="1407378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EC8EFD-C633-CB59-F689-B12CA5A2EA0D}"/>
                </a:ext>
              </a:extLst>
            </p:cNvPr>
            <p:cNvSpPr txBox="1"/>
            <p:nvPr/>
          </p:nvSpPr>
          <p:spPr>
            <a:xfrm>
              <a:off x="1031153" y="2298411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Organisational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0F709B-B42F-3DB0-2B54-EFAACE3CB90F}"/>
              </a:ext>
            </a:extLst>
          </p:cNvPr>
          <p:cNvGrpSpPr/>
          <p:nvPr/>
        </p:nvGrpSpPr>
        <p:grpSpPr>
          <a:xfrm>
            <a:off x="3801892" y="1476032"/>
            <a:ext cx="978010" cy="1120228"/>
            <a:chOff x="3275901" y="1795507"/>
            <a:chExt cx="978010" cy="1120228"/>
          </a:xfrm>
        </p:grpSpPr>
        <p:pic>
          <p:nvPicPr>
            <p:cNvPr id="8" name="Graphic 7" descr="Earth globe: Americas with solid fill">
              <a:extLst>
                <a:ext uri="{FF2B5EF4-FFF2-40B4-BE49-F238E27FC236}">
                  <a16:creationId xmlns:a16="http://schemas.microsoft.com/office/drawing/2014/main" id="{78445A95-7893-F3F2-59F2-DA1A9DDAE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07706" y="179550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3FB661-14E0-CE32-C557-5D6E6A4DC95C}"/>
                </a:ext>
              </a:extLst>
            </p:cNvPr>
            <p:cNvSpPr txBox="1"/>
            <p:nvPr/>
          </p:nvSpPr>
          <p:spPr>
            <a:xfrm>
              <a:off x="3275901" y="2661819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Geospatial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5F3830-EA12-249F-BA17-DDA1F8FA8A4B}"/>
              </a:ext>
            </a:extLst>
          </p:cNvPr>
          <p:cNvGrpSpPr/>
          <p:nvPr/>
        </p:nvGrpSpPr>
        <p:grpSpPr>
          <a:xfrm>
            <a:off x="176346" y="1335590"/>
            <a:ext cx="978010" cy="1195284"/>
            <a:chOff x="148558" y="2719490"/>
            <a:chExt cx="978010" cy="1195284"/>
          </a:xfrm>
        </p:grpSpPr>
        <p:pic>
          <p:nvPicPr>
            <p:cNvPr id="16" name="Graphic 15" descr="Internet Banking with solid fill">
              <a:extLst>
                <a:ext uri="{FF2B5EF4-FFF2-40B4-BE49-F238E27FC236}">
                  <a16:creationId xmlns:a16="http://schemas.microsoft.com/office/drawing/2014/main" id="{539CAF45-B0BE-63A8-DCCE-ABE054918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363" y="2719490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FE697F-2043-EF94-B9A4-169321FDF429}"/>
                </a:ext>
              </a:extLst>
            </p:cNvPr>
            <p:cNvSpPr txBox="1"/>
            <p:nvPr/>
          </p:nvSpPr>
          <p:spPr>
            <a:xfrm>
              <a:off x="148558" y="3660858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Commercial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C99939-25BA-F0EE-33FE-9051DF62977D}"/>
              </a:ext>
            </a:extLst>
          </p:cNvPr>
          <p:cNvGrpSpPr/>
          <p:nvPr/>
        </p:nvGrpSpPr>
        <p:grpSpPr>
          <a:xfrm>
            <a:off x="3319614" y="2964454"/>
            <a:ext cx="1252386" cy="861628"/>
            <a:chOff x="2726768" y="3042956"/>
            <a:chExt cx="1252386" cy="861628"/>
          </a:xfrm>
        </p:grpSpPr>
        <p:pic>
          <p:nvPicPr>
            <p:cNvPr id="19" name="Graphic 18" descr="Server outline">
              <a:extLst>
                <a:ext uri="{FF2B5EF4-FFF2-40B4-BE49-F238E27FC236}">
                  <a16:creationId xmlns:a16="http://schemas.microsoft.com/office/drawing/2014/main" id="{E9B5A036-4A27-E0C6-69F4-FBD32AD0D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75901" y="3042956"/>
              <a:ext cx="703253" cy="703253"/>
            </a:xfrm>
            <a:prstGeom prst="rect">
              <a:avLst/>
            </a:prstGeom>
          </p:spPr>
        </p:pic>
        <p:pic>
          <p:nvPicPr>
            <p:cNvPr id="21" name="Graphic 20" descr="Wireless router outline">
              <a:extLst>
                <a:ext uri="{FF2B5EF4-FFF2-40B4-BE49-F238E27FC236}">
                  <a16:creationId xmlns:a16="http://schemas.microsoft.com/office/drawing/2014/main" id="{084245EA-4DC6-C185-6103-5712C370E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26768" y="3129094"/>
              <a:ext cx="585282" cy="5852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82908A-D386-C8AB-6438-4D28FF23147C}"/>
                </a:ext>
              </a:extLst>
            </p:cNvPr>
            <p:cNvSpPr txBox="1"/>
            <p:nvPr/>
          </p:nvSpPr>
          <p:spPr>
            <a:xfrm>
              <a:off x="2883173" y="3650668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Technical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45DB85-C2D4-20FB-595E-CC45A24607F5}"/>
              </a:ext>
            </a:extLst>
          </p:cNvPr>
          <p:cNvGrpSpPr/>
          <p:nvPr/>
        </p:nvGrpSpPr>
        <p:grpSpPr>
          <a:xfrm>
            <a:off x="243527" y="2905853"/>
            <a:ext cx="1300731" cy="969364"/>
            <a:chOff x="558781" y="3230396"/>
            <a:chExt cx="1300731" cy="969364"/>
          </a:xfrm>
        </p:grpSpPr>
        <p:pic>
          <p:nvPicPr>
            <p:cNvPr id="28" name="Graphic 27" descr="Presentation with pie chart outline">
              <a:extLst>
                <a:ext uri="{FF2B5EF4-FFF2-40B4-BE49-F238E27FC236}">
                  <a16:creationId xmlns:a16="http://schemas.microsoft.com/office/drawing/2014/main" id="{146B7B2A-DCE8-979A-10F0-EE5B6F8CB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8781" y="3230396"/>
              <a:ext cx="715448" cy="715448"/>
            </a:xfrm>
            <a:prstGeom prst="rect">
              <a:avLst/>
            </a:prstGeom>
          </p:spPr>
        </p:pic>
        <p:pic>
          <p:nvPicPr>
            <p:cNvPr id="30" name="Graphic 29" descr="Business Growth outline">
              <a:extLst>
                <a:ext uri="{FF2B5EF4-FFF2-40B4-BE49-F238E27FC236}">
                  <a16:creationId xmlns:a16="http://schemas.microsoft.com/office/drawing/2014/main" id="{8908561C-D051-4B22-3851-43E5C051C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74229" y="3231168"/>
              <a:ext cx="585283" cy="5852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39A71D-B586-224B-8524-2504B4176FD8}"/>
                </a:ext>
              </a:extLst>
            </p:cNvPr>
            <p:cNvSpPr txBox="1"/>
            <p:nvPr/>
          </p:nvSpPr>
          <p:spPr>
            <a:xfrm>
              <a:off x="660512" y="3945844"/>
              <a:ext cx="1173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Socio-economic 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818BF303-9C09-9954-A096-CEC35F708B02}"/>
              </a:ext>
            </a:extLst>
          </p:cNvPr>
          <p:cNvSpPr txBox="1">
            <a:spLocks/>
          </p:cNvSpPr>
          <p:nvPr/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noProof="1">
                <a:solidFill>
                  <a:srgbClr val="F15A24"/>
                </a:solidFill>
              </a:rPr>
              <a:t> About our data</a:t>
            </a:r>
          </a:p>
        </p:txBody>
      </p:sp>
    </p:spTree>
    <p:extLst>
      <p:ext uri="{BB962C8B-B14F-4D97-AF65-F5344CB8AC3E}">
        <p14:creationId xmlns:p14="http://schemas.microsoft.com/office/powerpoint/2010/main" val="264924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21C37-295C-475E-3DC0-F774C3027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5904-3AA2-127B-10F5-2AFDDDA8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Our challenge – and everyone’s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39EE6-EE7C-E65A-B6DA-CAEE9CB8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noProof="1"/>
              <a:t>Develop standardised terminology, control complexity and number of data assets</a:t>
            </a:r>
          </a:p>
          <a:p>
            <a:r>
              <a:rPr lang="en-GB" noProof="1"/>
              <a:t>Avoid ‘</a:t>
            </a:r>
            <a:r>
              <a:rPr lang="en-GB" dirty="0" err="1"/>
              <a:t>Siloisation</a:t>
            </a:r>
            <a:r>
              <a:rPr lang="en-GB" noProof="1"/>
              <a:t>’ and improve discoverability of data and information</a:t>
            </a:r>
          </a:p>
          <a:p>
            <a:r>
              <a:rPr lang="en-GB" noProof="1"/>
              <a:t>Connect data across data lake and namespaces</a:t>
            </a:r>
          </a:p>
          <a:p>
            <a:r>
              <a:rPr lang="en-GB" noProof="1"/>
              <a:t>Make insight accessible to employees, clients, outsiders and AI</a:t>
            </a:r>
          </a:p>
          <a:p>
            <a:r>
              <a:rPr lang="en-GB" noProof="1"/>
              <a:t>Use best practice, achieve interoperability with exernal (e.g. EU) vocabulary (DCAT, EC, Dublin Core, FOAF)</a:t>
            </a:r>
          </a:p>
          <a:p>
            <a:endParaRPr lang="en-GB" noProof="1"/>
          </a:p>
          <a:p>
            <a:pPr marL="0" indent="0">
              <a:buNone/>
            </a:pPr>
            <a:r>
              <a:rPr lang="en-GB" noProof="1">
                <a:sym typeface="Wingdings" pitchFamily="2" charset="2"/>
              </a:rPr>
              <a:t> Develop an ontology</a:t>
            </a:r>
            <a:endParaRPr lang="en-GB" noProof="1"/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19D7F-1652-F25A-232B-02A35DC38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38082B-C2F1-5B21-9698-178CE541E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3823495"/>
            <a:ext cx="31623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3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25DC-F4CB-FD86-F44C-B925CAA62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D255E-D236-30A2-3799-77DD8AC92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FAEA43-8339-80BC-EEDA-F332A45CB553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009322" y="728783"/>
            <a:ext cx="4134678" cy="3185991"/>
          </a:xfrm>
        </p:spPr>
        <p:txBody>
          <a:bodyPr>
            <a:normAutofit/>
          </a:bodyPr>
          <a:lstStyle/>
          <a:p>
            <a:r>
              <a:rPr lang="en-GB" sz="1800" noProof="1"/>
              <a:t>Multi-domain, open-source telecoms ontology published in OWL language (GPL 3.0 license)</a:t>
            </a:r>
          </a:p>
          <a:p>
            <a:r>
              <a:rPr lang="en-GB" sz="1800" noProof="1"/>
              <a:t>Focus on the commercial/organisational/service aspects of telecoms markets</a:t>
            </a:r>
          </a:p>
          <a:p>
            <a:r>
              <a:rPr lang="en-GB" sz="1800" noProof="1"/>
              <a:t>Entities divided into: </a:t>
            </a:r>
            <a:r>
              <a:rPr lang="en-GB" sz="1800" i="1" noProof="1"/>
              <a:t>Class, Object Property, Data Property</a:t>
            </a:r>
            <a:endParaRPr lang="en-GB" sz="1600" i="1" noProof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EE30F1-A8C5-4FDF-1C2A-4833A5B8BBC3}"/>
              </a:ext>
            </a:extLst>
          </p:cNvPr>
          <p:cNvSpPr txBox="1">
            <a:spLocks/>
          </p:cNvSpPr>
          <p:nvPr/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noProof="1">
                <a:solidFill>
                  <a:srgbClr val="F15A24"/>
                </a:solidFill>
              </a:rPr>
              <a:t>Common Telecoms Ontology (CTO)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AAEA8-6C92-879A-CA49-A1CA7CA2F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2" y="830799"/>
            <a:ext cx="4134678" cy="2974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CC572-11A8-4F62-76C3-395CC9179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002" y="3058444"/>
            <a:ext cx="2774951" cy="20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2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C85F9-FE1D-FA3F-8199-D8E4E900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EA631-EC0B-A3E6-14FA-23C97E3A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Existing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EBA44-EFF0-9790-7C0B-2B8A543DB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noProof="1"/>
              <a:t>Serves as foundation for our commercial-use/business ontology (called ‘Point Topic Ontology’)</a:t>
            </a:r>
          </a:p>
          <a:p>
            <a:r>
              <a:rPr lang="en-GB" noProof="1"/>
              <a:t>Allows us, and clients, to extract insight/query data faster and using simpler, standardised language (in Snowflake SQL)</a:t>
            </a:r>
          </a:p>
          <a:p>
            <a:r>
              <a:rPr lang="en-GB" noProof="1"/>
              <a:t>Building new products/projects faster</a:t>
            </a:r>
          </a:p>
          <a:p>
            <a:r>
              <a:rPr lang="en-GB" noProof="1"/>
              <a:t>Contribution to existing broadband research/academia (Broadband Coverage in Europe, Universiteit Gent)</a:t>
            </a:r>
          </a:p>
          <a:p>
            <a:r>
              <a:rPr lang="en-GB" noProof="1"/>
              <a:t>Open-access knowledge base for commercial broadband entities and relationships, a ‘Wikipedia for telecoms’</a:t>
            </a:r>
          </a:p>
          <a:p>
            <a:endParaRPr lang="en-GB" noProof="1"/>
          </a:p>
          <a:p>
            <a:endParaRPr lang="en-GB" noProof="1"/>
          </a:p>
          <a:p>
            <a:pPr lvl="1"/>
            <a:endParaRPr lang="en-GB" noProof="1"/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B399E-7095-4F8E-B7CD-C8BDBD60A0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</p:spTree>
    <p:extLst>
      <p:ext uri="{BB962C8B-B14F-4D97-AF65-F5344CB8AC3E}">
        <p14:creationId xmlns:p14="http://schemas.microsoft.com/office/powerpoint/2010/main" val="35586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099C7-9EDE-B2CE-8D83-1D90BDAEA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6F851-6D99-668B-70D8-E0A6CB25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Web App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09F133-E7A0-19C8-F9EC-95867898B9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39ECB9-AF8B-7EE4-DD8B-39B53BA9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62" y="2207552"/>
            <a:ext cx="5034337" cy="2559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169EA3-B877-8024-0217-12FC68359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2" y="916304"/>
            <a:ext cx="5587215" cy="2799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AF52A0-B9A3-4486-ABDD-B6298EF01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019" y="65652"/>
            <a:ext cx="1921267" cy="1977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C68593-36BF-07DD-F78C-B87D20BD117E}"/>
              </a:ext>
            </a:extLst>
          </p:cNvPr>
          <p:cNvSpPr txBox="1"/>
          <p:nvPr/>
        </p:nvSpPr>
        <p:spPr>
          <a:xfrm>
            <a:off x="288265" y="3987284"/>
            <a:ext cx="3648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Open access:</a:t>
            </a:r>
          </a:p>
          <a:p>
            <a:r>
              <a:rPr lang="en-US" dirty="0">
                <a:hlinkClick r:id="rId6"/>
              </a:rPr>
              <a:t>https://ontology.point-topic.com/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60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5A2DD-0E67-4041-CECE-90BCE6D4B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FDBFE-502C-52D0-440D-349656593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540EFE9-5607-85D3-DE8F-0FBC83D7252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5009322" y="728783"/>
            <a:ext cx="4134678" cy="3185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1"/>
              <a:t>Some of the data we are using in the ontology…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0E5992-084A-C625-DC0A-A4B4AB89E5F6}"/>
              </a:ext>
            </a:extLst>
          </p:cNvPr>
          <p:cNvGrpSpPr/>
          <p:nvPr/>
        </p:nvGrpSpPr>
        <p:grpSpPr>
          <a:xfrm>
            <a:off x="1972485" y="732521"/>
            <a:ext cx="978010" cy="1144949"/>
            <a:chOff x="1031153" y="1407378"/>
            <a:chExt cx="978010" cy="1144949"/>
          </a:xfrm>
        </p:grpSpPr>
        <p:pic>
          <p:nvPicPr>
            <p:cNvPr id="10" name="Graphic 9" descr="Cycle with people outline">
              <a:extLst>
                <a:ext uri="{FF2B5EF4-FFF2-40B4-BE49-F238E27FC236}">
                  <a16:creationId xmlns:a16="http://schemas.microsoft.com/office/drawing/2014/main" id="{6FE9387A-9E18-9A37-1A80-9ADCF7E1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2958" y="1407378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E2AA18-D708-23D0-DC4E-EAD7A6BA77C3}"/>
                </a:ext>
              </a:extLst>
            </p:cNvPr>
            <p:cNvSpPr txBox="1"/>
            <p:nvPr/>
          </p:nvSpPr>
          <p:spPr>
            <a:xfrm>
              <a:off x="1031153" y="2298411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Organisational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F719A8-9FCE-163C-48EF-91CA7FD38647}"/>
              </a:ext>
            </a:extLst>
          </p:cNvPr>
          <p:cNvGrpSpPr/>
          <p:nvPr/>
        </p:nvGrpSpPr>
        <p:grpSpPr>
          <a:xfrm>
            <a:off x="3801892" y="1358044"/>
            <a:ext cx="978010" cy="1120228"/>
            <a:chOff x="3275901" y="1795507"/>
            <a:chExt cx="978010" cy="1120228"/>
          </a:xfrm>
        </p:grpSpPr>
        <p:pic>
          <p:nvPicPr>
            <p:cNvPr id="8" name="Graphic 7" descr="Earth globe: Americas with solid fill">
              <a:extLst>
                <a:ext uri="{FF2B5EF4-FFF2-40B4-BE49-F238E27FC236}">
                  <a16:creationId xmlns:a16="http://schemas.microsoft.com/office/drawing/2014/main" id="{79FAE7D0-5BF9-93FE-B296-795A6B6C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07706" y="179550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224B80-FFDD-4DF4-5F9A-C3DB214F0B6F}"/>
                </a:ext>
              </a:extLst>
            </p:cNvPr>
            <p:cNvSpPr txBox="1"/>
            <p:nvPr/>
          </p:nvSpPr>
          <p:spPr>
            <a:xfrm>
              <a:off x="3275901" y="2661819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Geospatial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7EE10A-0F96-7307-4641-8BAE2291272B}"/>
              </a:ext>
            </a:extLst>
          </p:cNvPr>
          <p:cNvGrpSpPr/>
          <p:nvPr/>
        </p:nvGrpSpPr>
        <p:grpSpPr>
          <a:xfrm>
            <a:off x="176346" y="1335590"/>
            <a:ext cx="978010" cy="1195284"/>
            <a:chOff x="148558" y="2719490"/>
            <a:chExt cx="978010" cy="1195284"/>
          </a:xfrm>
        </p:grpSpPr>
        <p:pic>
          <p:nvPicPr>
            <p:cNvPr id="16" name="Graphic 15" descr="Internet Banking with solid fill">
              <a:extLst>
                <a:ext uri="{FF2B5EF4-FFF2-40B4-BE49-F238E27FC236}">
                  <a16:creationId xmlns:a16="http://schemas.microsoft.com/office/drawing/2014/main" id="{589082FF-83B2-DDD9-AA62-45BA8E5E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0363" y="2719490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79BA0-84EB-763F-338F-016B9811C962}"/>
                </a:ext>
              </a:extLst>
            </p:cNvPr>
            <p:cNvSpPr txBox="1"/>
            <p:nvPr/>
          </p:nvSpPr>
          <p:spPr>
            <a:xfrm>
              <a:off x="148558" y="3660858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Commercial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66CD4F-7140-6F67-F9D6-A343BBE0376D}"/>
              </a:ext>
            </a:extLst>
          </p:cNvPr>
          <p:cNvGrpSpPr/>
          <p:nvPr/>
        </p:nvGrpSpPr>
        <p:grpSpPr>
          <a:xfrm>
            <a:off x="3319614" y="2964454"/>
            <a:ext cx="1252386" cy="861628"/>
            <a:chOff x="2726768" y="3042956"/>
            <a:chExt cx="1252386" cy="861628"/>
          </a:xfrm>
        </p:grpSpPr>
        <p:pic>
          <p:nvPicPr>
            <p:cNvPr id="19" name="Graphic 18" descr="Server outline">
              <a:extLst>
                <a:ext uri="{FF2B5EF4-FFF2-40B4-BE49-F238E27FC236}">
                  <a16:creationId xmlns:a16="http://schemas.microsoft.com/office/drawing/2014/main" id="{31FEF901-328B-DDAB-6E9E-800323DF5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275901" y="3042956"/>
              <a:ext cx="703253" cy="703253"/>
            </a:xfrm>
            <a:prstGeom prst="rect">
              <a:avLst/>
            </a:prstGeom>
          </p:spPr>
        </p:pic>
        <p:pic>
          <p:nvPicPr>
            <p:cNvPr id="21" name="Graphic 20" descr="Wireless router outline">
              <a:extLst>
                <a:ext uri="{FF2B5EF4-FFF2-40B4-BE49-F238E27FC236}">
                  <a16:creationId xmlns:a16="http://schemas.microsoft.com/office/drawing/2014/main" id="{9EE7F486-9CCD-E04C-A3C3-A2DDDEFC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26768" y="3129094"/>
              <a:ext cx="585282" cy="58528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3C7781-D019-40BE-11C9-0440A24630F0}"/>
                </a:ext>
              </a:extLst>
            </p:cNvPr>
            <p:cNvSpPr txBox="1"/>
            <p:nvPr/>
          </p:nvSpPr>
          <p:spPr>
            <a:xfrm>
              <a:off x="2883173" y="3650668"/>
              <a:ext cx="97801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Technical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AD610E-9EE4-B85C-771E-55DD8E7AC0DE}"/>
              </a:ext>
            </a:extLst>
          </p:cNvPr>
          <p:cNvGrpSpPr/>
          <p:nvPr/>
        </p:nvGrpSpPr>
        <p:grpSpPr>
          <a:xfrm>
            <a:off x="243527" y="2905853"/>
            <a:ext cx="1300731" cy="969364"/>
            <a:chOff x="558781" y="3230396"/>
            <a:chExt cx="1300731" cy="969364"/>
          </a:xfrm>
        </p:grpSpPr>
        <p:pic>
          <p:nvPicPr>
            <p:cNvPr id="28" name="Graphic 27" descr="Presentation with pie chart outline">
              <a:extLst>
                <a:ext uri="{FF2B5EF4-FFF2-40B4-BE49-F238E27FC236}">
                  <a16:creationId xmlns:a16="http://schemas.microsoft.com/office/drawing/2014/main" id="{BED76B04-3C9A-4CFB-F9F8-6C455489F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58781" y="3230396"/>
              <a:ext cx="715448" cy="715448"/>
            </a:xfrm>
            <a:prstGeom prst="rect">
              <a:avLst/>
            </a:prstGeom>
          </p:spPr>
        </p:pic>
        <p:pic>
          <p:nvPicPr>
            <p:cNvPr id="30" name="Graphic 29" descr="Business Growth outline">
              <a:extLst>
                <a:ext uri="{FF2B5EF4-FFF2-40B4-BE49-F238E27FC236}">
                  <a16:creationId xmlns:a16="http://schemas.microsoft.com/office/drawing/2014/main" id="{DD539EFD-D0F8-5BEA-C6B3-0E0AA0CF9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74229" y="3231168"/>
              <a:ext cx="585283" cy="58528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2454C5-ED17-9A0C-44C8-0E4652B79139}"/>
                </a:ext>
              </a:extLst>
            </p:cNvPr>
            <p:cNvSpPr txBox="1"/>
            <p:nvPr/>
          </p:nvSpPr>
          <p:spPr>
            <a:xfrm>
              <a:off x="660512" y="3945844"/>
              <a:ext cx="117317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noProof="1"/>
                <a:t>Socio-economic 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5EFC2D35-3938-CD84-4622-8DE78CCE20DD}"/>
              </a:ext>
            </a:extLst>
          </p:cNvPr>
          <p:cNvSpPr txBox="1">
            <a:spLocks/>
          </p:cNvSpPr>
          <p:nvPr/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200" noProof="1">
                <a:solidFill>
                  <a:srgbClr val="F15A24"/>
                </a:solidFill>
              </a:rPr>
              <a:t>Relevance</a:t>
            </a:r>
          </a:p>
        </p:txBody>
      </p:sp>
      <p:pic>
        <p:nvPicPr>
          <p:cNvPr id="7" name="Graphic 6" descr="Head with gears with solid fill">
            <a:extLst>
              <a:ext uri="{FF2B5EF4-FFF2-40B4-BE49-F238E27FC236}">
                <a16:creationId xmlns:a16="http://schemas.microsoft.com/office/drawing/2014/main" id="{4CC0C59F-FB18-2681-7DD9-39AF7B24BBE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69748" y="2104803"/>
            <a:ext cx="914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64B423-9F88-938C-E2A0-730DCB6485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90024" y="3493304"/>
            <a:ext cx="789684" cy="408819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11" name="Picture 2" descr="This visual illustrates the NUTS hierarchical system. It consists of four small maps. The first one shows the EU at NUTS level 0. The second one shows NUTS level 1 regions in Germany, focusing on the region with a code DE2. The third map shows NUTS level 2 regions, focusing on the regions DE27. The fourth map shows NUTS level 3 regions, focusing on DE27C.">
            <a:extLst>
              <a:ext uri="{FF2B5EF4-FFF2-40B4-BE49-F238E27FC236}">
                <a16:creationId xmlns:a16="http://schemas.microsoft.com/office/drawing/2014/main" id="{948E92B0-884F-9930-BC9E-5BB7ABA6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53" y="804602"/>
            <a:ext cx="607984" cy="506653"/>
          </a:xfrm>
          <a:prstGeom prst="rect">
            <a:avLst/>
          </a:prstGeom>
          <a:noFill/>
          <a:ln>
            <a:solidFill>
              <a:srgbClr val="F15A2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B39710-A20A-5260-55BF-C0568F8C68B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00890" y="937753"/>
            <a:ext cx="607984" cy="314753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91B85F-91BE-F0AC-9EDB-1CA32EFD52E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3425" y="3130089"/>
            <a:ext cx="1087037" cy="309620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01EAE3-9362-9F22-3F03-559443676FA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78021" y="2622443"/>
            <a:ext cx="901758" cy="386936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A1AA19-D132-468B-FED2-BC7DDF7E520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768869" y="3923100"/>
            <a:ext cx="2997996" cy="450450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3192AB-58DF-9892-772E-318BE13CB1D9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29013" y="3529189"/>
            <a:ext cx="1670860" cy="313759"/>
          </a:xfrm>
          <a:prstGeom prst="rect">
            <a:avLst/>
          </a:prstGeom>
          <a:ln>
            <a:solidFill>
              <a:srgbClr val="F15A24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7F54FBF-135B-1743-0A70-3A4107BF6F48}"/>
              </a:ext>
            </a:extLst>
          </p:cNvPr>
          <p:cNvSpPr txBox="1"/>
          <p:nvPr/>
        </p:nvSpPr>
        <p:spPr>
          <a:xfrm>
            <a:off x="1747848" y="2965943"/>
            <a:ext cx="146562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noProof="1"/>
              <a:t>Common Telecoms Ontology (CTO)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90CEB5A-365D-1F0E-C5E7-10FDD709574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1277" y="1062853"/>
            <a:ext cx="352780" cy="428241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8999DD8-AEB0-A852-E29F-44D0F1DD868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30682" y="1085928"/>
            <a:ext cx="1123670" cy="207586"/>
          </a:xfrm>
          <a:prstGeom prst="rect">
            <a:avLst/>
          </a:prstGeom>
          <a:ln>
            <a:solidFill>
              <a:srgbClr val="F15A24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46DC51-B284-509C-57BD-6D1018A2540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309" y="1019144"/>
            <a:ext cx="544050" cy="246898"/>
          </a:xfrm>
          <a:prstGeom prst="rect">
            <a:avLst/>
          </a:prstGeom>
          <a:ln>
            <a:solidFill>
              <a:srgbClr val="F15A24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63C11E-10AC-A276-FAB7-78692CD59B89}"/>
              </a:ext>
            </a:extLst>
          </p:cNvPr>
          <p:cNvSpPr txBox="1"/>
          <p:nvPr/>
        </p:nvSpPr>
        <p:spPr>
          <a:xfrm>
            <a:off x="12798" y="4282608"/>
            <a:ext cx="2253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/>
              <a:t>Logos are for illustration/example purposes only. These </a:t>
            </a:r>
            <a:r>
              <a:rPr lang="en-US" sz="500" err="1"/>
              <a:t>organisations</a:t>
            </a:r>
            <a:r>
              <a:rPr lang="en-US" sz="500"/>
              <a:t> are not affiliated with this project/Point Topic.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E93C5DD-E343-56E5-C597-8419FEA6F204}"/>
              </a:ext>
            </a:extLst>
          </p:cNvPr>
          <p:cNvCxnSpPr>
            <a:cxnSpLocks/>
          </p:cNvCxnSpPr>
          <p:nvPr/>
        </p:nvCxnSpPr>
        <p:spPr>
          <a:xfrm>
            <a:off x="1122551" y="1877470"/>
            <a:ext cx="946812" cy="403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060E8BC-770A-9CBF-771F-6AD45B69E2F1}"/>
              </a:ext>
            </a:extLst>
          </p:cNvPr>
          <p:cNvCxnSpPr>
            <a:cxnSpLocks/>
          </p:cNvCxnSpPr>
          <p:nvPr/>
        </p:nvCxnSpPr>
        <p:spPr>
          <a:xfrm flipV="1">
            <a:off x="1490024" y="2777232"/>
            <a:ext cx="528885" cy="241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C6201C3-06E4-4085-DD94-DD20247DEF70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2461490" y="1877470"/>
            <a:ext cx="19168" cy="227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857D662-5285-7A31-6653-B4B76ADEE9E4}"/>
              </a:ext>
            </a:extLst>
          </p:cNvPr>
          <p:cNvCxnSpPr>
            <a:cxnSpLocks/>
          </p:cNvCxnSpPr>
          <p:nvPr/>
        </p:nvCxnSpPr>
        <p:spPr>
          <a:xfrm flipH="1">
            <a:off x="3007170" y="1750512"/>
            <a:ext cx="860180" cy="504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617CEA4-D661-C8E0-6ABF-54C56227A237}"/>
              </a:ext>
            </a:extLst>
          </p:cNvPr>
          <p:cNvCxnSpPr>
            <a:cxnSpLocks/>
          </p:cNvCxnSpPr>
          <p:nvPr/>
        </p:nvCxnSpPr>
        <p:spPr>
          <a:xfrm flipH="1" flipV="1">
            <a:off x="3027667" y="2826953"/>
            <a:ext cx="524303" cy="239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EE182F6-A972-2F63-0912-B9A590276C0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034815" y="2604129"/>
            <a:ext cx="538570" cy="485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18C4E-D621-F95D-D2A0-333D55C9CCD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4817" y="3865653"/>
            <a:ext cx="1247700" cy="326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A8466F-F90C-F626-CB8D-120158C2B38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64385" y="598958"/>
            <a:ext cx="1369312" cy="216492"/>
          </a:xfrm>
          <a:prstGeom prst="rect">
            <a:avLst/>
          </a:prstGeom>
          <a:ln>
            <a:solidFill>
              <a:srgbClr val="F15A24"/>
            </a:solidFill>
          </a:ln>
        </p:spPr>
      </p:pic>
    </p:spTree>
    <p:extLst>
      <p:ext uri="{BB962C8B-B14F-4D97-AF65-F5344CB8AC3E}">
        <p14:creationId xmlns:p14="http://schemas.microsoft.com/office/powerpoint/2010/main" val="255765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36B13-DD49-3D82-53D4-94CF160C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D32B-27B0-111A-8980-ADCD7342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73716-0C1F-E911-DAE6-25E68A3A7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1"/>
              <a:t>(To our knowledge) only such telecoms ontology of its kind. </a:t>
            </a:r>
          </a:p>
          <a:p>
            <a:r>
              <a:rPr lang="en-GB" noProof="1"/>
              <a:t>Fills the gap between the APIs and networks that share data across common ontologies </a:t>
            </a:r>
          </a:p>
          <a:p>
            <a:r>
              <a:rPr lang="en-GB" noProof="1"/>
              <a:t>Integration with DCAT and EC-related vocabulary</a:t>
            </a:r>
          </a:p>
          <a:p>
            <a:r>
              <a:rPr lang="en-GB" noProof="1"/>
              <a:t>Integrate diverse data sources in a structured way, including open-source data</a:t>
            </a:r>
          </a:p>
          <a:p>
            <a:r>
              <a:rPr lang="en-GB" noProof="1"/>
              <a:t>Machine-readable documentation and AI compatible</a:t>
            </a:r>
          </a:p>
          <a:p>
            <a:r>
              <a:rPr lang="en-GB" noProof="1"/>
              <a:t>Open access ontology and web app</a:t>
            </a:r>
          </a:p>
          <a:p>
            <a:endParaRPr lang="en-GB" noProof="1"/>
          </a:p>
          <a:p>
            <a:endParaRPr lang="en-GB" noProof="1"/>
          </a:p>
          <a:p>
            <a:pPr lvl="1"/>
            <a:endParaRPr lang="en-GB" noProof="1"/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FB1E9-8CCD-4C45-8CB8-6C25FCDA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000" noProof="1"/>
              <a:t>Implementing a Common Telecoms Ontology (CTO)</a:t>
            </a:r>
          </a:p>
        </p:txBody>
      </p:sp>
    </p:spTree>
    <p:extLst>
      <p:ext uri="{BB962C8B-B14F-4D97-AF65-F5344CB8AC3E}">
        <p14:creationId xmlns:p14="http://schemas.microsoft.com/office/powerpoint/2010/main" val="212447222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cb77ed-5211-499c-a421-328a2af7da45">
      <Terms xmlns="http://schemas.microsoft.com/office/infopath/2007/PartnerControls"/>
    </lcf76f155ced4ddcb4097134ff3c332f>
    <ENDORSE2023 xmlns="62cb77ed-5211-499c-a421-328a2af7da45" xsi:nil="true"/>
  </documentManagement>
</p:properties>
</file>

<file path=customXml/itemProps1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C4996B-194E-4D39-AF6C-8970C6E2D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purl.org/dc/dcmitype/"/>
    <ds:schemaRef ds:uri="506cb874-fd12-4e07-b505-b3db03352fe1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9c9d2d7-f1c4-46f7-af87-ac7af8144e2d"/>
    <ds:schemaRef ds:uri="http://purl.org/dc/terms/"/>
    <ds:schemaRef ds:uri="62cb77ed-5211-499c-a421-328a2af7d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69</TotalTime>
  <Words>534</Words>
  <Application>Microsoft Office PowerPoint</Application>
  <PresentationFormat>On-screen Show (16:9)</PresentationFormat>
  <Paragraphs>89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Cover</vt:lpstr>
      <vt:lpstr>Custom Design</vt:lpstr>
      <vt:lpstr>Last Page</vt:lpstr>
      <vt:lpstr>Oliver Johnson and Arnold Kürsteiner</vt:lpstr>
      <vt:lpstr>About us</vt:lpstr>
      <vt:lpstr>PowerPoint Presentation</vt:lpstr>
      <vt:lpstr>Our challenge – and everyone’s</vt:lpstr>
      <vt:lpstr>PowerPoint Presentation</vt:lpstr>
      <vt:lpstr>Existing Applications</vt:lpstr>
      <vt:lpstr>Web App</vt:lpstr>
      <vt:lpstr>PowerPoint Presentation</vt:lpstr>
      <vt:lpstr>Relevance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34</cp:revision>
  <dcterms:created xsi:type="dcterms:W3CDTF">2024-09-10T09:32:00Z</dcterms:created>
  <dcterms:modified xsi:type="dcterms:W3CDTF">2025-10-08T07:25:48Z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