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2" r:id="rId5"/>
    <p:sldId id="277" r:id="rId6"/>
    <p:sldId id="276" r:id="rId7"/>
    <p:sldId id="293" r:id="rId8"/>
    <p:sldId id="294" r:id="rId9"/>
    <p:sldId id="281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 ICART Neus" initials="GIN" lastIdx="1" clrIdx="0">
    <p:extLst>
      <p:ext uri="{19B8F6BF-5375-455C-9EA6-DF929625EA0E}">
        <p15:presenceInfo xmlns:p15="http://schemas.microsoft.com/office/powerpoint/2012/main" userId="GONZALEZ ICART Neus" providerId="None"/>
      </p:ext>
    </p:extLst>
  </p:cmAuthor>
  <p:cmAuthor id="2" name="SEVCIK Filip" initials="SF" lastIdx="1" clrIdx="1">
    <p:extLst>
      <p:ext uri="{19B8F6BF-5375-455C-9EA6-DF929625EA0E}">
        <p15:presenceInfo xmlns:p15="http://schemas.microsoft.com/office/powerpoint/2012/main" userId="SEVCIK Fil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1" autoAdjust="0"/>
    <p:restoredTop sz="85292" autoAdjust="0"/>
  </p:normalViewPr>
  <p:slideViewPr>
    <p:cSldViewPr snapToGrid="0">
      <p:cViewPr varScale="1">
        <p:scale>
          <a:sx n="63" d="100"/>
          <a:sy n="63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4" d="100"/>
          <a:sy n="154" d="100"/>
        </p:scale>
        <p:origin x="69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1BC15-5C15-491D-A201-B2F9BF92CDFE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E94E1-447F-4F6C-B415-39E892151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6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68A8-1DB9-4DC8-8644-6F8B3F6133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4CAA4-22F5-4D46-B172-16FD7DC31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0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36A7-E858-4490-8AF5-6B4E613D338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3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CAA4-22F5-4D46-B172-16FD7DC31E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CAA4-22F5-4D46-B172-16FD7DC31E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3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CAA4-22F5-4D46-B172-16FD7DC31E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0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CAA4-22F5-4D46-B172-16FD7DC31E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0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CAA4-22F5-4D46-B172-16FD7DC31E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4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1376108"/>
            <a:ext cx="87675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presentation title_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393" y="3944991"/>
            <a:ext cx="87675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_Add presentation subtitle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D5029-EAB1-E468-1232-454A09C78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931879"/>
            <a:ext cx="11085952" cy="16996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66C9F-CC4B-3E63-6A2B-17FB5DB45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_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5045D46D-95DE-A140-8D9B-AC9C30146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931879"/>
            <a:ext cx="11085952" cy="16996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569CD-7F1E-09A6-8759-54DC87451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4E8F9-AA1E-A3D3-F235-029BCD8FC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_no E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</p:spTree>
    <p:extLst>
      <p:ext uri="{BB962C8B-B14F-4D97-AF65-F5344CB8AC3E}">
        <p14:creationId xmlns:p14="http://schemas.microsoft.com/office/powerpoint/2010/main" val="75654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+subtitl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393" y="2015508"/>
            <a:ext cx="8336652" cy="5114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optional 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815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in one line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93" y="2801450"/>
            <a:ext cx="8336652" cy="2832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446ED-29D5-665E-47EE-390D871C1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9654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in one line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93" y="2090458"/>
            <a:ext cx="8336652" cy="35432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BFF33-F9E4-0856-4B1F-D885285DC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 (2 lines)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393" y="2801450"/>
            <a:ext cx="8336652" cy="2832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73061-BFF2-A246-C1A4-349F1EBDF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8336653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394392" y="2779490"/>
            <a:ext cx="8336653" cy="260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 b="0">
                <a:latin typeface="EuropeaEco" pitchFamily="2" charset="0"/>
                <a:ea typeface="EuropeaEco" pitchFamily="2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139F4-49EE-2119-7113-9A4296C37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Title+Body+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7A5E9AB-FE7C-9C4E-B3B0-0656C71EE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8512" y="0"/>
            <a:ext cx="5043487" cy="6858000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5981009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393" y="2801450"/>
            <a:ext cx="5981008" cy="2832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5B65CF-B17B-5CE6-3E54-486E198FD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_blue">
    <p:bg>
      <p:bgPr>
        <a:solidFill>
          <a:srgbClr val="0C4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1376108"/>
            <a:ext cx="87675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presentation title_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393" y="3944991"/>
            <a:ext cx="87675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B8336-3F7C-D112-F6FD-0E939137A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te+Title+Body+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1125015"/>
            <a:ext cx="5981009" cy="1375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title across one </a:t>
            </a:r>
            <a:br>
              <a:rPr lang="en-US" dirty="0"/>
            </a:br>
            <a:r>
              <a:rPr lang="en-US" dirty="0"/>
              <a:t>to two lines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F036442-9EF4-9278-24FF-E3C74D159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8513" y="1133253"/>
            <a:ext cx="4564062" cy="1949933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A6CC6B-FD78-954B-5BE4-82A40C096E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48513" y="3308576"/>
            <a:ext cx="4564062" cy="1949933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393" y="2801450"/>
            <a:ext cx="5981008" cy="2832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E4D43-09E8-15D6-B310-5D793BBD6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3 Imag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3434258"/>
            <a:ext cx="3643777" cy="3260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0" baseline="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F036442-9EF4-9278-24FF-E3C74D159E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4" y="1197016"/>
            <a:ext cx="3560141" cy="1949933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392" y="3905892"/>
            <a:ext cx="364377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F036442-9EF4-9278-24FF-E3C74D159E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8852" y="1197016"/>
            <a:ext cx="3560141" cy="1949933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3820" y="3905892"/>
            <a:ext cx="364377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1F036442-9EF4-9278-24FF-E3C74D159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6885" y="1197016"/>
            <a:ext cx="3560141" cy="1949933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1853" y="3905892"/>
            <a:ext cx="364377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3820" y="3434259"/>
            <a:ext cx="3643778" cy="32605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11853" y="3434258"/>
            <a:ext cx="3643778" cy="32605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07A04-1107-160A-2AAA-6E4EFB14D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6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+6 Imag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4" y="2983922"/>
            <a:ext cx="1777307" cy="3260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600" b="0" baseline="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39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625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375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9561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3311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497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47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3433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7183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69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193" y="3455556"/>
            <a:ext cx="1777308" cy="1511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Add body copy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E71E5DF2-3DEF-94F9-6D1A-8ED5833B63A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073052" y="1195165"/>
            <a:ext cx="1695448" cy="1464792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7AC71E2-45A1-9919-708A-BB969A20DD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393" y="403475"/>
            <a:ext cx="5542976" cy="362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Add section title on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2312988" y="2984278"/>
            <a:ext cx="1778000" cy="325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232275" y="2984230"/>
            <a:ext cx="1778000" cy="325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152127" y="2984230"/>
            <a:ext cx="1778000" cy="325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070849" y="2981254"/>
            <a:ext cx="1778000" cy="325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989571" y="2981254"/>
            <a:ext cx="1778000" cy="325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DE447-384A-9E89-069E-351FDA88E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8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5045D46D-95DE-A140-8D9B-AC9C30146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9EC87-A812-1191-B3D9-E7BF8191A0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1412875"/>
            <a:ext cx="5508625" cy="2442908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presentation title_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B20D8-4185-BBFD-2847-455870BDA13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096242"/>
            <a:ext cx="5508625" cy="15158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_Add presentation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4A514-1847-179B-CA3E-D838A9A6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5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1376108"/>
            <a:ext cx="87675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presentation title_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393" y="3944991"/>
            <a:ext cx="87675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4D363-10A5-95A6-5A02-519214FF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4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1376108"/>
            <a:ext cx="87675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presentation title_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393" y="3944991"/>
            <a:ext cx="87675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00DE7-C70A-B410-C94E-788EA78D1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5045D46D-95DE-A140-8D9B-AC9C30146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9752628"/>
              <a:gd name="connsiteY0" fmla="*/ 0 h 6857994"/>
              <a:gd name="connsiteX1" fmla="*/ 9752628 w 9752628"/>
              <a:gd name="connsiteY1" fmla="*/ 0 h 6857994"/>
              <a:gd name="connsiteX2" fmla="*/ 9752628 w 9752628"/>
              <a:gd name="connsiteY2" fmla="*/ 6857994 h 6857994"/>
              <a:gd name="connsiteX3" fmla="*/ 0 w 9752628"/>
              <a:gd name="connsiteY3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628" h="6857994">
                <a:moveTo>
                  <a:pt x="0" y="0"/>
                </a:moveTo>
                <a:lnTo>
                  <a:pt x="9752628" y="0"/>
                </a:lnTo>
                <a:lnTo>
                  <a:pt x="9752628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on the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1376108"/>
            <a:ext cx="511740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title_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393" y="3944991"/>
            <a:ext cx="87675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3" y="374129"/>
            <a:ext cx="5692059" cy="6812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0304" y="1892300"/>
            <a:ext cx="5692059" cy="3731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Agenda item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7B47E-B93B-8C85-A74D-8AA33B187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931879"/>
            <a:ext cx="11085952" cy="16996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3BBA7-DADE-C871-81A5-10036B538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3" y="5848532"/>
            <a:ext cx="2921488" cy="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931879"/>
            <a:ext cx="11085952" cy="16996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B4184-EE4B-CED7-B64A-7C96641CA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392" y="931879"/>
            <a:ext cx="11085952" cy="16996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FC2BC-BBA2-C626-B170-92B7AAB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4392" y="6291809"/>
            <a:ext cx="828480" cy="23017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  <a:latin typeface="EuropeaEco" pitchFamily="2" charset="0"/>
                <a:ea typeface="EuropeaEco" pitchFamily="2" charset="0"/>
              </a:defRPr>
            </a:lvl1pPr>
          </a:lstStyle>
          <a:p>
            <a:fld id="{48FB32EB-B944-4F55-92EC-EC18E6F49A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4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88" r:id="rId12"/>
    <p:sldLayoutId id="2147483673" r:id="rId13"/>
    <p:sldLayoutId id="2147483692" r:id="rId14"/>
    <p:sldLayoutId id="2147483689" r:id="rId15"/>
    <p:sldLayoutId id="2147483690" r:id="rId16"/>
    <p:sldLayoutId id="2147483686" r:id="rId17"/>
    <p:sldLayoutId id="2147483674" r:id="rId18"/>
    <p:sldLayoutId id="2147483687" r:id="rId19"/>
    <p:sldLayoutId id="2147483691" r:id="rId20"/>
    <p:sldLayoutId id="2147483679" r:id="rId21"/>
    <p:sldLayoutId id="2147483684" r:id="rId22"/>
    <p:sldLayoutId id="214748369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EuropeaEco" pitchFamily="2" charset="0"/>
          <a:ea typeface="EuropeaEc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ropeaEco" pitchFamily="2" charset="0"/>
          <a:ea typeface="EuropeaEc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ropeaEco" pitchFamily="2" charset="0"/>
          <a:ea typeface="EuropeaEc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ropeaEco" pitchFamily="2" charset="0"/>
          <a:ea typeface="EuropeaEc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peaEco" pitchFamily="2" charset="0"/>
          <a:ea typeface="EuropeaEc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ropeaEco" pitchFamily="2" charset="0"/>
          <a:ea typeface="EuropeaEc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ata.europarl.europa.eu/dataset/parliamentary-questions_2024_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31E987F-1A01-3D93-E2C2-AF72F85C7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EE1A5B-4E22-5837-2016-7F1B7FFED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412875"/>
            <a:ext cx="11295480" cy="2389104"/>
          </a:xfrm>
        </p:spPr>
        <p:txBody>
          <a:bodyPr/>
          <a:lstStyle/>
          <a:p>
            <a:r>
              <a:rPr lang="en-GB" dirty="0"/>
              <a:t>AI and LLM applied in compliance to the ELI-DL structure of the EP Open Data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78C957-F9F2-5575-28C2-6EBCC0FAD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Christie DAMNET &amp; Jacques MILITELLO</a:t>
            </a:r>
          </a:p>
          <a:p>
            <a:r>
              <a:rPr lang="en-GB" i="1" dirty="0"/>
              <a:t>European Parliament, Luxembourg</a:t>
            </a:r>
          </a:p>
          <a:p>
            <a:r>
              <a:rPr lang="en-GB" i="1" dirty="0"/>
              <a:t>closeup@europarl.europa.eu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DF4A1-04F8-2F6F-64BE-890D07B4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894" y="5848532"/>
            <a:ext cx="2921485" cy="821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67" y="128010"/>
            <a:ext cx="2921485" cy="160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5906306"/>
            <a:ext cx="3782445" cy="6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4392" y="596656"/>
            <a:ext cx="10936217" cy="965443"/>
          </a:xfrm>
        </p:spPr>
        <p:txBody>
          <a:bodyPr>
            <a:noAutofit/>
          </a:bodyPr>
          <a:lstStyle/>
          <a:p>
            <a:r>
              <a:rPr lang="fr-FR" dirty="0"/>
              <a:t>High-</a:t>
            </a:r>
            <a:r>
              <a:rPr lang="fr-FR" dirty="0" err="1"/>
              <a:t>level</a:t>
            </a:r>
            <a:r>
              <a:rPr lang="fr-FR" dirty="0"/>
              <a:t> structure of Open Data in EP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981739" y="2365513"/>
            <a:ext cx="7732644" cy="3367471"/>
          </a:xfrm>
        </p:spPr>
        <p:txBody>
          <a:bodyPr/>
          <a:lstStyle/>
          <a:p>
            <a:endParaRPr lang="fr-FR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D58E4D-8D62-FC2C-B39B-6B0F1050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44826"/>
            <a:ext cx="6858000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title="Ollama log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6379" r="12350" b="5507"/>
          <a:stretch/>
        </p:blipFill>
        <p:spPr>
          <a:xfrm>
            <a:off x="9161796" y="850231"/>
            <a:ext cx="201153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92" y="1125016"/>
            <a:ext cx="5981009" cy="75071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Use local LLM &amp; AI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94392" y="1972638"/>
            <a:ext cx="7273734" cy="3890751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Upload</a:t>
            </a:r>
            <a:r>
              <a:rPr lang="fr-FR" dirty="0"/>
              <a:t> TTL files </a:t>
            </a:r>
            <a:r>
              <a:rPr lang="fr-FR" dirty="0" err="1"/>
              <a:t>from</a:t>
            </a:r>
            <a:r>
              <a:rPr lang="fr-FR" dirty="0"/>
              <a:t> EP-ODP to </a:t>
            </a:r>
            <a:r>
              <a:rPr lang="fr-FR" dirty="0" err="1"/>
              <a:t>GraphDB</a:t>
            </a:r>
            <a:endParaRPr lang="fr-FR" dirty="0"/>
          </a:p>
          <a:p>
            <a:r>
              <a:rPr lang="fr-FR" dirty="0" err="1"/>
              <a:t>Retrieval</a:t>
            </a:r>
            <a:r>
              <a:rPr lang="fr-FR" dirty="0"/>
              <a:t> </a:t>
            </a:r>
            <a:r>
              <a:rPr lang="fr-FR" dirty="0" err="1"/>
              <a:t>Augmented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(</a:t>
            </a:r>
            <a:r>
              <a:rPr lang="fr-FR" dirty="0">
                <a:solidFill>
                  <a:srgbClr val="00B050"/>
                </a:solidFill>
              </a:rPr>
              <a:t>RAG</a:t>
            </a:r>
            <a:r>
              <a:rPr lang="fr-FR" dirty="0"/>
              <a:t>) </a:t>
            </a:r>
            <a:r>
              <a:rPr lang="fr-FR" dirty="0" err="1"/>
              <a:t>with</a:t>
            </a:r>
            <a:r>
              <a:rPr lang="fr-FR" dirty="0"/>
              <a:t> Akoma Ntoso files of </a:t>
            </a:r>
            <a:r>
              <a:rPr lang="fr-FR" dirty="0" err="1"/>
              <a:t>written</a:t>
            </a:r>
            <a:r>
              <a:rPr lang="fr-FR" dirty="0"/>
              <a:t> questions of 2020 -&gt; 24 to a </a:t>
            </a:r>
            <a:r>
              <a:rPr lang="fr-FR" dirty="0" err="1">
                <a:solidFill>
                  <a:srgbClr val="00B050"/>
                </a:solidFill>
              </a:rPr>
              <a:t>vector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database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graphDB</a:t>
            </a:r>
            <a:r>
              <a:rPr lang="fr-FR" dirty="0"/>
              <a:t>)</a:t>
            </a:r>
          </a:p>
          <a:p>
            <a:r>
              <a:rPr lang="fr-FR" sz="1600" dirty="0">
                <a:hlinkClick r:id="rId4"/>
              </a:rPr>
              <a:t>https://data.europarl.europa.eu/dataset/parliamentary-questions_2024_49</a:t>
            </a:r>
            <a:endParaRPr lang="fr-FR" sz="1600" dirty="0"/>
          </a:p>
          <a:p>
            <a:r>
              <a:rPr lang="fr-FR" dirty="0"/>
              <a:t>Use </a:t>
            </a:r>
            <a:r>
              <a:rPr lang="fr-FR" dirty="0" err="1"/>
              <a:t>ollama</a:t>
            </a:r>
            <a:r>
              <a:rPr lang="fr-FR" dirty="0"/>
              <a:t> layer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opensource</a:t>
            </a:r>
            <a:r>
              <a:rPr lang="fr-FR" dirty="0"/>
              <a:t> Large </a:t>
            </a:r>
            <a:r>
              <a:rPr lang="fr-FR" dirty="0" err="1"/>
              <a:t>Language</a:t>
            </a:r>
            <a:r>
              <a:rPr lang="fr-FR" dirty="0"/>
              <a:t> Model (</a:t>
            </a:r>
            <a:r>
              <a:rPr lang="fr-FR" dirty="0">
                <a:solidFill>
                  <a:srgbClr val="00B050"/>
                </a:solidFill>
              </a:rPr>
              <a:t>LLM</a:t>
            </a:r>
            <a:r>
              <a:rPr lang="fr-FR" dirty="0"/>
              <a:t>) GPT-OSS:20B to </a:t>
            </a:r>
            <a:r>
              <a:rPr lang="fr-FR" dirty="0" err="1"/>
              <a:t>convert</a:t>
            </a:r>
            <a:r>
              <a:rPr lang="fr-FR" dirty="0"/>
              <a:t> chat input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the </a:t>
            </a:r>
            <a:r>
              <a:rPr lang="fr-FR" dirty="0" err="1"/>
              <a:t>GraphDB</a:t>
            </a:r>
            <a:r>
              <a:rPr lang="fr-FR" dirty="0"/>
              <a:t> and return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in chat output</a:t>
            </a:r>
          </a:p>
          <a:p>
            <a:r>
              <a:rPr lang="fr-FR" dirty="0" err="1"/>
              <a:t>Build</a:t>
            </a:r>
            <a:r>
              <a:rPr lang="fr-FR" dirty="0"/>
              <a:t> AI </a:t>
            </a:r>
            <a:r>
              <a:rPr lang="fr-FR" dirty="0" err="1"/>
              <a:t>chatbot</a:t>
            </a:r>
            <a:r>
              <a:rPr lang="fr-FR" dirty="0"/>
              <a:t> to </a:t>
            </a:r>
            <a:r>
              <a:rPr lang="fr-FR" dirty="0" err="1">
                <a:solidFill>
                  <a:srgbClr val="00B050"/>
                </a:solidFill>
              </a:rPr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ollama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(</a:t>
            </a:r>
            <a:r>
              <a:rPr lang="fr-FR" dirty="0" err="1"/>
              <a:t>human</a:t>
            </a:r>
            <a:r>
              <a:rPr lang="fr-FR" dirty="0"/>
              <a:t> user)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69116" y="6007768"/>
            <a:ext cx="1203158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92" y="1125016"/>
            <a:ext cx="8444808" cy="7507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Use-case : (un)</a:t>
            </a:r>
            <a:r>
              <a:rPr lang="fr-FR" dirty="0" err="1"/>
              <a:t>completeness</a:t>
            </a:r>
            <a:r>
              <a:rPr lang="fr-FR" dirty="0"/>
              <a:t> of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94392" y="2304145"/>
            <a:ext cx="7273734" cy="355924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Aims</a:t>
            </a:r>
            <a:r>
              <a:rPr lang="fr-FR" dirty="0"/>
              <a:t>: </a:t>
            </a:r>
          </a:p>
          <a:p>
            <a:pPr marL="342900" indent="-342900">
              <a:buFontTx/>
              <a:buChar char="-"/>
            </a:pPr>
            <a:r>
              <a:rPr lang="fr-FR" dirty="0" err="1">
                <a:solidFill>
                  <a:srgbClr val="00B050"/>
                </a:solidFill>
              </a:rPr>
              <a:t>improve</a:t>
            </a:r>
            <a:r>
              <a:rPr lang="fr-FR" dirty="0"/>
              <a:t> content and </a:t>
            </a:r>
            <a:r>
              <a:rPr lang="fr-FR" dirty="0" err="1">
                <a:solidFill>
                  <a:srgbClr val="00B050"/>
                </a:solidFill>
              </a:rPr>
              <a:t>quality</a:t>
            </a:r>
            <a:r>
              <a:rPr lang="fr-FR" dirty="0"/>
              <a:t> of a </a:t>
            </a:r>
            <a:r>
              <a:rPr lang="fr-FR" dirty="0" err="1"/>
              <a:t>dataset</a:t>
            </a:r>
            <a:r>
              <a:rPr lang="fr-FR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dirty="0"/>
              <a:t>data-</a:t>
            </a:r>
            <a:r>
              <a:rPr lang="fr-FR" dirty="0" err="1">
                <a:solidFill>
                  <a:srgbClr val="00B050"/>
                </a:solidFill>
              </a:rPr>
              <a:t>enrichment</a:t>
            </a:r>
            <a:endParaRPr lang="fr-FR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 err="1"/>
              <a:t>enhanced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functionalities</a:t>
            </a:r>
            <a:endParaRPr lang="fr-FR" dirty="0"/>
          </a:p>
          <a:p>
            <a:r>
              <a:rPr lang="fr-FR" dirty="0"/>
              <a:t>How:</a:t>
            </a:r>
          </a:p>
          <a:p>
            <a:pPr marL="342900" indent="-342900">
              <a:buFontTx/>
              <a:buChar char="-"/>
            </a:pPr>
            <a:r>
              <a:rPr lang="fr-FR" dirty="0"/>
              <a:t>Use AI to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, files, ... </a:t>
            </a:r>
          </a:p>
          <a:p>
            <a:pPr marL="342900" indent="-342900">
              <a:buFontTx/>
              <a:buChar char="-"/>
            </a:pPr>
            <a:r>
              <a:rPr lang="fr-FR" dirty="0"/>
              <a:t>Use AI to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those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69116" y="6007768"/>
            <a:ext cx="1203158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79BD20C-1C0B-B462-ACA2-3E3FE024A8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6019"/>
          <a:stretch/>
        </p:blipFill>
        <p:spPr>
          <a:xfrm>
            <a:off x="8104546" y="1833281"/>
            <a:ext cx="3718485" cy="2818232"/>
          </a:xfrm>
        </p:spPr>
      </p:pic>
    </p:spTree>
    <p:extLst>
      <p:ext uri="{BB962C8B-B14F-4D97-AF65-F5344CB8AC3E}">
        <p14:creationId xmlns:p14="http://schemas.microsoft.com/office/powerpoint/2010/main" val="212946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91" y="1125016"/>
            <a:ext cx="9014303" cy="7507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Use-case : help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94392" y="2304145"/>
            <a:ext cx="7273734" cy="35592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Aim: </a:t>
            </a:r>
          </a:p>
          <a:p>
            <a:pPr marL="342900" indent="-342900">
              <a:buFontTx/>
              <a:buChar char="-"/>
            </a:pPr>
            <a:r>
              <a:rPr lang="fr-FR" dirty="0" err="1">
                <a:solidFill>
                  <a:srgbClr val="00B050"/>
                </a:solidFill>
              </a:rPr>
              <a:t>enhance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search</a:t>
            </a:r>
            <a:r>
              <a:rPr lang="fr-FR" dirty="0"/>
              <a:t> and </a:t>
            </a:r>
            <a:r>
              <a:rPr lang="fr-FR" dirty="0" err="1">
                <a:solidFill>
                  <a:srgbClr val="00B050"/>
                </a:solidFill>
              </a:rPr>
              <a:t>analysis</a:t>
            </a:r>
            <a:r>
              <a:rPr lang="fr-FR" dirty="0"/>
              <a:t> of data </a:t>
            </a:r>
            <a:r>
              <a:rPr lang="fr-FR" dirty="0" err="1"/>
              <a:t>across</a:t>
            </a:r>
            <a:r>
              <a:rPr lang="fr-FR" dirty="0"/>
              <a:t> a large </a:t>
            </a:r>
            <a:r>
              <a:rPr lang="fr-FR" dirty="0" err="1"/>
              <a:t>dataset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insights to </a:t>
            </a:r>
            <a:r>
              <a:rPr lang="fr-FR" dirty="0" err="1"/>
              <a:t>enhance</a:t>
            </a:r>
            <a:r>
              <a:rPr lang="fr-FR" dirty="0"/>
              <a:t> data </a:t>
            </a:r>
            <a:r>
              <a:rPr lang="fr-FR" dirty="0" err="1">
                <a:solidFill>
                  <a:srgbClr val="00B050"/>
                </a:solidFill>
              </a:rPr>
              <a:t>quality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/>
              <a:t>How: </a:t>
            </a:r>
          </a:p>
          <a:p>
            <a:r>
              <a:rPr lang="fr-FR" dirty="0"/>
              <a:t>-  Use AI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statements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data by </a:t>
            </a:r>
            <a:r>
              <a:rPr lang="fr-FR" dirty="0" err="1"/>
              <a:t>prompting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precise</a:t>
            </a:r>
            <a:r>
              <a:rPr lang="fr-FR" dirty="0"/>
              <a:t>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69116" y="6007768"/>
            <a:ext cx="1203158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CBF62CB-058C-0084-F7AA-8A93A42E58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813"/>
          <a:stretch>
            <a:fillRect/>
          </a:stretch>
        </p:blipFill>
        <p:spPr>
          <a:xfrm>
            <a:off x="7999634" y="1833281"/>
            <a:ext cx="3823397" cy="2897745"/>
          </a:xfrm>
        </p:spPr>
      </p:pic>
    </p:spTree>
    <p:extLst>
      <p:ext uri="{BB962C8B-B14F-4D97-AF65-F5344CB8AC3E}">
        <p14:creationId xmlns:p14="http://schemas.microsoft.com/office/powerpoint/2010/main" val="30792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392" y="460221"/>
            <a:ext cx="5981009" cy="823148"/>
          </a:xfrm>
        </p:spPr>
        <p:txBody>
          <a:bodyPr/>
          <a:lstStyle/>
          <a:p>
            <a:r>
              <a:rPr lang="en-GB" dirty="0"/>
              <a:t>Human vs AI queries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94393" y="1507958"/>
            <a:ext cx="5981008" cy="4385946"/>
          </a:xfrm>
        </p:spPr>
        <p:txBody>
          <a:bodyPr numCol="2"/>
          <a:lstStyle/>
          <a:p>
            <a:r>
              <a:rPr lang="fr-FR" b="1" dirty="0" err="1"/>
              <a:t>Human</a:t>
            </a:r>
            <a:r>
              <a:rPr lang="fr-FR" b="1" dirty="0"/>
              <a:t> </a:t>
            </a:r>
            <a:r>
              <a:rPr lang="fr-FR" b="1" dirty="0" err="1"/>
              <a:t>resources</a:t>
            </a:r>
            <a:r>
              <a:rPr lang="fr-FR" b="1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dirty="0"/>
              <a:t>more </a:t>
            </a:r>
            <a:r>
              <a:rPr lang="fr-FR" dirty="0" err="1"/>
              <a:t>processing</a:t>
            </a:r>
            <a:r>
              <a:rPr lang="fr-FR" dirty="0"/>
              <a:t>  time</a:t>
            </a:r>
          </a:p>
          <a:p>
            <a:pPr marL="342900" indent="-342900">
              <a:buFontTx/>
              <a:buChar char="-"/>
            </a:pPr>
            <a:r>
              <a:rPr lang="fr-FR" dirty="0" err="1"/>
              <a:t>smaller</a:t>
            </a:r>
            <a:r>
              <a:rPr lang="fr-FR" dirty="0"/>
              <a:t> </a:t>
            </a:r>
            <a:r>
              <a:rPr lang="fr-FR" dirty="0" err="1"/>
              <a:t>dataset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training,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bored</a:t>
            </a:r>
            <a:r>
              <a:rPr lang="fr-FR" dirty="0"/>
              <a:t> by </a:t>
            </a:r>
            <a:r>
              <a:rPr lang="fr-FR" dirty="0" err="1"/>
              <a:t>repetitive</a:t>
            </a:r>
            <a:r>
              <a:rPr lang="fr-FR" dirty="0"/>
              <a:t> </a:t>
            </a:r>
            <a:r>
              <a:rPr lang="fr-FR" dirty="0" err="1"/>
              <a:t>tasks</a:t>
            </a: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can </a:t>
            </a:r>
            <a:r>
              <a:rPr lang="fr-FR" dirty="0" err="1">
                <a:solidFill>
                  <a:srgbClr val="00B050"/>
                </a:solidFill>
              </a:rPr>
              <a:t>critical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think</a:t>
            </a:r>
            <a:r>
              <a:rPr lang="fr-FR" dirty="0"/>
              <a:t>, out of the box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r>
              <a:rPr lang="fr-FR" b="1" dirty="0"/>
              <a:t>AI </a:t>
            </a:r>
            <a:r>
              <a:rPr lang="fr-FR" b="1" dirty="0" err="1"/>
              <a:t>based</a:t>
            </a:r>
            <a:r>
              <a:rPr lang="fr-FR" b="1" dirty="0"/>
              <a:t> </a:t>
            </a:r>
            <a:r>
              <a:rPr lang="fr-FR" b="1" dirty="0" err="1"/>
              <a:t>tool</a:t>
            </a:r>
            <a:endParaRPr lang="fr-FR" b="1" dirty="0"/>
          </a:p>
          <a:p>
            <a:pPr marL="342900" indent="-342900">
              <a:buFontTx/>
              <a:buChar char="-"/>
            </a:pP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processing</a:t>
            </a:r>
            <a:r>
              <a:rPr lang="fr-FR" dirty="0"/>
              <a:t> time</a:t>
            </a:r>
          </a:p>
          <a:p>
            <a:pPr marL="342900" indent="-342900">
              <a:buFontTx/>
              <a:buChar char="-"/>
            </a:pP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dataset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err="1"/>
              <a:t>limited</a:t>
            </a:r>
            <a:r>
              <a:rPr lang="fr-FR" dirty="0"/>
              <a:t> training </a:t>
            </a:r>
            <a:r>
              <a:rPr lang="fr-FR" dirty="0" err="1"/>
              <a:t>need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err="1"/>
              <a:t>shaped</a:t>
            </a:r>
            <a:r>
              <a:rPr lang="fr-FR" dirty="0"/>
              <a:t> for </a:t>
            </a:r>
            <a:r>
              <a:rPr lang="fr-FR" dirty="0" err="1"/>
              <a:t>repetitive</a:t>
            </a:r>
            <a:r>
              <a:rPr lang="fr-FR" dirty="0"/>
              <a:t> </a:t>
            </a:r>
            <a:r>
              <a:rPr lang="fr-FR" dirty="0" err="1"/>
              <a:t>tasks</a:t>
            </a: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do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asked</a:t>
            </a:r>
            <a:r>
              <a:rPr lang="fr-FR" dirty="0"/>
              <a:t>, </a:t>
            </a:r>
            <a:r>
              <a:rPr lang="fr-FR" dirty="0">
                <a:solidFill>
                  <a:srgbClr val="FFC000"/>
                </a:solidFill>
              </a:rPr>
              <a:t>frame-</a:t>
            </a:r>
            <a:r>
              <a:rPr lang="fr-FR" dirty="0" err="1">
                <a:solidFill>
                  <a:srgbClr val="FFC000"/>
                </a:solidFill>
              </a:rPr>
              <a:t>limited</a:t>
            </a:r>
            <a:endParaRPr lang="fr-FR" dirty="0">
              <a:solidFill>
                <a:srgbClr val="FFC000"/>
              </a:solidFill>
            </a:endParaRPr>
          </a:p>
          <a:p>
            <a:endParaRPr lang="fr-FR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5330-8B4D-08CE-F573-BC6C5B66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15" y="2508817"/>
            <a:ext cx="38290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91" y="1125016"/>
            <a:ext cx="9014303" cy="7507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ethical</a:t>
            </a:r>
            <a:r>
              <a:rPr lang="fr-FR" dirty="0"/>
              <a:t> </a:t>
            </a:r>
            <a:r>
              <a:rPr lang="fr-FR" dirty="0" err="1"/>
              <a:t>considerations</a:t>
            </a:r>
            <a:r>
              <a:rPr lang="fr-FR" dirty="0"/>
              <a:t>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94392" y="2304145"/>
            <a:ext cx="7273734" cy="35592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AI =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help</a:t>
            </a:r>
            <a:r>
              <a:rPr lang="fr-FR" dirty="0"/>
              <a:t> to </a:t>
            </a:r>
            <a:r>
              <a:rPr lang="fr-FR" dirty="0" err="1"/>
              <a:t>treat</a:t>
            </a:r>
            <a:r>
              <a:rPr lang="fr-FR" dirty="0"/>
              <a:t> large </a:t>
            </a:r>
            <a:r>
              <a:rPr lang="fr-FR" dirty="0" err="1"/>
              <a:t>amount</a:t>
            </a:r>
            <a:r>
              <a:rPr lang="fr-FR" dirty="0"/>
              <a:t> of data.</a:t>
            </a:r>
          </a:p>
          <a:p>
            <a:r>
              <a:rPr lang="fr-FR" dirty="0"/>
              <a:t>AI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automating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repetitive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tasks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Human</a:t>
            </a:r>
            <a:r>
              <a:rPr lang="fr-FR" dirty="0"/>
              <a:t> </a:t>
            </a:r>
            <a:r>
              <a:rPr lang="fr-FR" dirty="0" err="1"/>
              <a:t>beings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critical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thinking</a:t>
            </a:r>
            <a:r>
              <a:rPr lang="fr-FR" dirty="0"/>
              <a:t> to exploit </a:t>
            </a:r>
            <a:r>
              <a:rPr lang="fr-FR" dirty="0" err="1"/>
              <a:t>results</a:t>
            </a:r>
            <a:r>
              <a:rPr lang="fr-FR" dirty="0"/>
              <a:t>.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Coexisting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collaborating</a:t>
            </a:r>
            <a:r>
              <a:rPr lang="en-GB" dirty="0"/>
              <a:t>  human  and AI</a:t>
            </a:r>
          </a:p>
          <a:p>
            <a:r>
              <a:rPr lang="en-GB" dirty="0"/>
              <a:t>Enabling humans to </a:t>
            </a:r>
            <a:r>
              <a:rPr lang="en-GB" b="1" dirty="0">
                <a:solidFill>
                  <a:srgbClr val="00B050"/>
                </a:solidFill>
              </a:rPr>
              <a:t>thrive</a:t>
            </a:r>
            <a:r>
              <a:rPr lang="en-GB" dirty="0"/>
              <a:t> in while </a:t>
            </a:r>
            <a:r>
              <a:rPr lang="en-GB" b="1" dirty="0">
                <a:solidFill>
                  <a:srgbClr val="00B050"/>
                </a:solidFill>
              </a:rPr>
              <a:t>preserving their humanity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B32EB-B944-4F55-92EC-EC18E6F49AF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69116" y="6007768"/>
            <a:ext cx="1203158" cy="65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62B8FB8-185E-AE2C-C18B-0BACF87E4F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3150"/>
          <a:stretch/>
        </p:blipFill>
        <p:spPr>
          <a:xfrm>
            <a:off x="7999634" y="1833281"/>
            <a:ext cx="3823397" cy="2897745"/>
          </a:xfrm>
        </p:spPr>
      </p:pic>
    </p:spTree>
    <p:extLst>
      <p:ext uri="{BB962C8B-B14F-4D97-AF65-F5344CB8AC3E}">
        <p14:creationId xmlns:p14="http://schemas.microsoft.com/office/powerpoint/2010/main" val="242659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92" y="931880"/>
            <a:ext cx="11085952" cy="1474436"/>
          </a:xfrm>
        </p:spPr>
        <p:txBody>
          <a:bodyPr>
            <a:normAutofit/>
          </a:bodyPr>
          <a:lstStyle/>
          <a:p>
            <a:r>
              <a:rPr lang="en-GB" sz="2400" dirty="0"/>
              <a:t>Further</a:t>
            </a:r>
            <a:r>
              <a:rPr lang="fr-FR" sz="2400" dirty="0"/>
              <a:t> contact: </a:t>
            </a:r>
            <a:br>
              <a:rPr lang="fr-FR" sz="2400" dirty="0"/>
            </a:br>
            <a:r>
              <a:rPr lang="fr-FR" sz="2400" dirty="0"/>
              <a:t>closeup@europarl.europa.eu</a:t>
            </a:r>
            <a:br>
              <a:rPr lang="fr-FR" sz="2400" dirty="0"/>
            </a:b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69B78-132D-FF45-A9F0-81F16B7C3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9" y="1484900"/>
            <a:ext cx="8633791" cy="485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" y="6124262"/>
            <a:ext cx="3929515" cy="66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47" y="304797"/>
            <a:ext cx="2648815" cy="14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6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 colors">
      <a:dk1>
        <a:srgbClr val="000000"/>
      </a:dk1>
      <a:lt1>
        <a:srgbClr val="FFFFFF"/>
      </a:lt1>
      <a:dk2>
        <a:srgbClr val="7A868E"/>
      </a:dk2>
      <a:lt2>
        <a:srgbClr val="C8C8C8"/>
      </a:lt2>
      <a:accent1>
        <a:srgbClr val="0C4DA2"/>
      </a:accent1>
      <a:accent2>
        <a:srgbClr val="FDE021"/>
      </a:accent2>
      <a:accent3>
        <a:srgbClr val="00BCFF"/>
      </a:accent3>
      <a:accent4>
        <a:srgbClr val="28DC78"/>
      </a:accent4>
      <a:accent5>
        <a:srgbClr val="FF9600"/>
      </a:accent5>
      <a:accent6>
        <a:srgbClr val="ED0000"/>
      </a:accent6>
      <a:hlink>
        <a:srgbClr val="0C4DA2"/>
      </a:hlink>
      <a:folHlink>
        <a:srgbClr val="7A86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>
        <a:no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8" ma:contentTypeDescription="Create a new document." ma:contentTypeScope="" ma:versionID="77426a4b2dfa88a4b38ef40e1961a455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4947f317ca74a4ab02f3aa833be0be0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885D6-2A67-4925-A5EE-22D27B303B1C}">
  <ds:schemaRefs>
    <ds:schemaRef ds:uri="http://schemas.microsoft.com/office/2006/metadata/properties"/>
    <ds:schemaRef ds:uri="http://schemas.microsoft.com/office/infopath/2007/PartnerControls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DDDC44B8-B179-413A-9F80-9509CAF21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870E0-09E8-46A3-8726-4679D94C2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336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EuropeaEco</vt:lpstr>
      <vt:lpstr>Office Theme</vt:lpstr>
      <vt:lpstr>AI and LLM applied in compliance to the ELI-DL structure of the EP Open Data</vt:lpstr>
      <vt:lpstr>High-level structure of Open Data in EP</vt:lpstr>
      <vt:lpstr>Use local LLM &amp; AI</vt:lpstr>
      <vt:lpstr>Use-case : (un)completeness of data</vt:lpstr>
      <vt:lpstr>Use-case : help human decision making</vt:lpstr>
      <vt:lpstr>Human vs AI queries</vt:lpstr>
      <vt:lpstr>Some ethical considerations...</vt:lpstr>
      <vt:lpstr>Further contact:  closeup@europarl.europa.eu 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 ICART Neus</dc:creator>
  <cp:lastModifiedBy>MOLNAR Bence (OP-EXT)</cp:lastModifiedBy>
  <cp:revision>96</cp:revision>
  <dcterms:created xsi:type="dcterms:W3CDTF">2024-10-02T10:03:14Z</dcterms:created>
  <dcterms:modified xsi:type="dcterms:W3CDTF">2025-10-08T08:10:36Z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2025-10-08T08:10:36Z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abc73195-9331-4598-b3c4-740bbbf13074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SIP_Label_6bd9ddd1-4d20-43f6-abfa-fc3c07406f94_Tag">
    <vt:lpwstr>10, 3, 0, 1</vt:lpwstr>
  </property>
</Properties>
</file>