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18" r:id="rId4"/>
    <p:sldMasterId id="2147484020" r:id="rId5"/>
    <p:sldMasterId id="2147484032" r:id="rId6"/>
  </p:sldMasterIdLst>
  <p:notesMasterIdLst>
    <p:notesMasterId r:id="rId36"/>
  </p:notesMasterIdLst>
  <p:handoutMasterIdLst>
    <p:handoutMasterId r:id="rId37"/>
  </p:handoutMasterIdLst>
  <p:sldIdLst>
    <p:sldId id="256" r:id="rId7"/>
    <p:sldId id="259" r:id="rId8"/>
    <p:sldId id="2147377051" r:id="rId9"/>
    <p:sldId id="2147377049" r:id="rId10"/>
    <p:sldId id="1078" r:id="rId11"/>
    <p:sldId id="2147378677" r:id="rId12"/>
    <p:sldId id="2147378678" r:id="rId13"/>
    <p:sldId id="262" r:id="rId14"/>
    <p:sldId id="1151" r:id="rId15"/>
    <p:sldId id="2147378689" r:id="rId16"/>
    <p:sldId id="2147377061" r:id="rId17"/>
    <p:sldId id="2147378696" r:id="rId18"/>
    <p:sldId id="2147378690" r:id="rId19"/>
    <p:sldId id="2147377060" r:id="rId20"/>
    <p:sldId id="1146" r:id="rId21"/>
    <p:sldId id="2147378692" r:id="rId22"/>
    <p:sldId id="2147378691" r:id="rId23"/>
    <p:sldId id="260" r:id="rId24"/>
    <p:sldId id="2147378686" r:id="rId25"/>
    <p:sldId id="2147378680" r:id="rId26"/>
    <p:sldId id="2147378693" r:id="rId27"/>
    <p:sldId id="2147378450" r:id="rId28"/>
    <p:sldId id="2147377053" r:id="rId29"/>
    <p:sldId id="2147378452" r:id="rId30"/>
    <p:sldId id="2147377062" r:id="rId31"/>
    <p:sldId id="2147378698" r:id="rId32"/>
    <p:sldId id="264" r:id="rId33"/>
    <p:sldId id="2147377055" r:id="rId34"/>
    <p:sldId id="2147378695" r:id="rId3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4"/>
    <a:srgbClr val="F3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689F64-B703-41CD-90C1-754AF4AE3535}" v="2" dt="2025-10-03T13:47:15.5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3" autoAdjust="0"/>
    <p:restoredTop sz="94651" autoAdjust="0"/>
  </p:normalViewPr>
  <p:slideViewPr>
    <p:cSldViewPr snapToGrid="0" snapToObjects="1">
      <p:cViewPr varScale="1">
        <p:scale>
          <a:sx n="93" d="100"/>
          <a:sy n="93" d="100"/>
        </p:scale>
        <p:origin x="560" y="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-430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TEMEZING Ghislain" userId="2eeada26-7f62-4cbe-856c-c75040d75e9f" providerId="ADAL" clId="{E167DF39-F620-4817-A972-EFE49792BA9D}"/>
    <pc:docChg chg="undo custSel addSld delSld modSld sldOrd">
      <pc:chgData name="ATEMEZING Ghislain" userId="2eeada26-7f62-4cbe-856c-c75040d75e9f" providerId="ADAL" clId="{E167DF39-F620-4817-A972-EFE49792BA9D}" dt="2025-09-19T15:31:20.209" v="433" actId="1076"/>
      <pc:docMkLst>
        <pc:docMk/>
      </pc:docMkLst>
      <pc:sldChg chg="modSp mod">
        <pc:chgData name="ATEMEZING Ghislain" userId="2eeada26-7f62-4cbe-856c-c75040d75e9f" providerId="ADAL" clId="{E167DF39-F620-4817-A972-EFE49792BA9D}" dt="2025-09-19T15:12:21.252" v="423"/>
        <pc:sldMkLst>
          <pc:docMk/>
          <pc:sldMk cId="1870397542" sldId="264"/>
        </pc:sldMkLst>
        <pc:spChg chg="mod">
          <ac:chgData name="ATEMEZING Ghislain" userId="2eeada26-7f62-4cbe-856c-c75040d75e9f" providerId="ADAL" clId="{E167DF39-F620-4817-A972-EFE49792BA9D}" dt="2025-09-19T15:12:21.252" v="423"/>
          <ac:spMkLst>
            <pc:docMk/>
            <pc:sldMk cId="1870397542" sldId="264"/>
            <ac:spMk id="3" creationId="{155400E6-697D-6858-5DE3-DCE23506DD52}"/>
          </ac:spMkLst>
        </pc:spChg>
      </pc:sldChg>
      <pc:sldChg chg="modSp mod ord">
        <pc:chgData name="ATEMEZING Ghislain" userId="2eeada26-7f62-4cbe-856c-c75040d75e9f" providerId="ADAL" clId="{E167DF39-F620-4817-A972-EFE49792BA9D}" dt="2025-09-19T14:01:40.940" v="160" actId="1076"/>
        <pc:sldMkLst>
          <pc:docMk/>
          <pc:sldMk cId="1327344947" sldId="1146"/>
        </pc:sldMkLst>
        <pc:spChg chg="mod">
          <ac:chgData name="ATEMEZING Ghislain" userId="2eeada26-7f62-4cbe-856c-c75040d75e9f" providerId="ADAL" clId="{E167DF39-F620-4817-A972-EFE49792BA9D}" dt="2025-09-19T14:01:13.126" v="155" actId="5793"/>
          <ac:spMkLst>
            <pc:docMk/>
            <pc:sldMk cId="1327344947" sldId="1146"/>
            <ac:spMk id="8" creationId="{EFEB493F-81F5-D7E8-9D4A-150A26C6D2C1}"/>
          </ac:spMkLst>
        </pc:spChg>
        <pc:spChg chg="mod">
          <ac:chgData name="ATEMEZING Ghislain" userId="2eeada26-7f62-4cbe-856c-c75040d75e9f" providerId="ADAL" clId="{E167DF39-F620-4817-A972-EFE49792BA9D}" dt="2025-09-19T13:56:10.671" v="37" actId="1076"/>
          <ac:spMkLst>
            <pc:docMk/>
            <pc:sldMk cId="1327344947" sldId="1146"/>
            <ac:spMk id="9" creationId="{E6699651-74AF-32E9-40E7-A94AB5F0A252}"/>
          </ac:spMkLst>
        </pc:spChg>
        <pc:spChg chg="mod">
          <ac:chgData name="ATEMEZING Ghislain" userId="2eeada26-7f62-4cbe-856c-c75040d75e9f" providerId="ADAL" clId="{E167DF39-F620-4817-A972-EFE49792BA9D}" dt="2025-09-19T14:01:40.940" v="160" actId="1076"/>
          <ac:spMkLst>
            <pc:docMk/>
            <pc:sldMk cId="1327344947" sldId="1146"/>
            <ac:spMk id="13" creationId="{115008C4-3CA8-3F32-B690-A20B6CCBC3ED}"/>
          </ac:spMkLst>
        </pc:spChg>
        <pc:spChg chg="mod">
          <ac:chgData name="ATEMEZING Ghislain" userId="2eeada26-7f62-4cbe-856c-c75040d75e9f" providerId="ADAL" clId="{E167DF39-F620-4817-A972-EFE49792BA9D}" dt="2025-09-19T14:01:26.740" v="156" actId="14100"/>
          <ac:spMkLst>
            <pc:docMk/>
            <pc:sldMk cId="1327344947" sldId="1146"/>
            <ac:spMk id="22" creationId="{E4EC0D07-2181-9176-CFC5-A63FFCB72736}"/>
          </ac:spMkLst>
        </pc:spChg>
        <pc:picChg chg="mod">
          <ac:chgData name="ATEMEZING Ghislain" userId="2eeada26-7f62-4cbe-856c-c75040d75e9f" providerId="ADAL" clId="{E167DF39-F620-4817-A972-EFE49792BA9D}" dt="2025-09-19T14:01:38.289" v="159" actId="1076"/>
          <ac:picMkLst>
            <pc:docMk/>
            <pc:sldMk cId="1327344947" sldId="1146"/>
            <ac:picMk id="11" creationId="{AED03F4A-F0A1-2196-DBAA-70EE5567D703}"/>
          </ac:picMkLst>
        </pc:picChg>
      </pc:sldChg>
      <pc:sldChg chg="addSp delSp modSp mod ord">
        <pc:chgData name="ATEMEZING Ghislain" userId="2eeada26-7f62-4cbe-856c-c75040d75e9f" providerId="ADAL" clId="{E167DF39-F620-4817-A972-EFE49792BA9D}" dt="2025-09-19T14:11:10.811" v="336"/>
        <pc:sldMkLst>
          <pc:docMk/>
          <pc:sldMk cId="3231601571" sldId="1151"/>
        </pc:sldMkLst>
        <pc:spChg chg="mod">
          <ac:chgData name="ATEMEZING Ghislain" userId="2eeada26-7f62-4cbe-856c-c75040d75e9f" providerId="ADAL" clId="{E167DF39-F620-4817-A972-EFE49792BA9D}" dt="2025-09-19T13:57:03.652" v="39" actId="164"/>
          <ac:spMkLst>
            <pc:docMk/>
            <pc:sldMk cId="3231601571" sldId="1151"/>
            <ac:spMk id="4" creationId="{9A3F5B46-1F32-D110-7FF9-3ED472E5D52F}"/>
          </ac:spMkLst>
        </pc:spChg>
        <pc:spChg chg="mod">
          <ac:chgData name="ATEMEZING Ghislain" userId="2eeada26-7f62-4cbe-856c-c75040d75e9f" providerId="ADAL" clId="{E167DF39-F620-4817-A972-EFE49792BA9D}" dt="2025-09-19T13:59:07.189" v="121" actId="20577"/>
          <ac:spMkLst>
            <pc:docMk/>
            <pc:sldMk cId="3231601571" sldId="1151"/>
            <ac:spMk id="7" creationId="{0F0F6CD4-BC0D-BAB2-1989-226C5EFE6C05}"/>
          </ac:spMkLst>
        </pc:spChg>
        <pc:spChg chg="mod">
          <ac:chgData name="ATEMEZING Ghislain" userId="2eeada26-7f62-4cbe-856c-c75040d75e9f" providerId="ADAL" clId="{E167DF39-F620-4817-A972-EFE49792BA9D}" dt="2025-09-19T14:10:19.016" v="334" actId="165"/>
          <ac:spMkLst>
            <pc:docMk/>
            <pc:sldMk cId="3231601571" sldId="1151"/>
            <ac:spMk id="13" creationId="{4CA3774A-019C-4749-8381-8788158A6DA4}"/>
          </ac:spMkLst>
        </pc:spChg>
        <pc:spChg chg="mod">
          <ac:chgData name="ATEMEZING Ghislain" userId="2eeada26-7f62-4cbe-856c-c75040d75e9f" providerId="ADAL" clId="{E167DF39-F620-4817-A972-EFE49792BA9D}" dt="2025-09-19T14:10:19.016" v="334" actId="165"/>
          <ac:spMkLst>
            <pc:docMk/>
            <pc:sldMk cId="3231601571" sldId="1151"/>
            <ac:spMk id="15" creationId="{D045DC6C-85D5-434D-BA86-089B7038E50A}"/>
          </ac:spMkLst>
        </pc:spChg>
        <pc:spChg chg="mod">
          <ac:chgData name="ATEMEZING Ghislain" userId="2eeada26-7f62-4cbe-856c-c75040d75e9f" providerId="ADAL" clId="{E167DF39-F620-4817-A972-EFE49792BA9D}" dt="2025-09-19T14:10:19.016" v="334" actId="165"/>
          <ac:spMkLst>
            <pc:docMk/>
            <pc:sldMk cId="3231601571" sldId="1151"/>
            <ac:spMk id="17" creationId="{BF02F482-8FDE-4B1A-B977-6ACE41A31B54}"/>
          </ac:spMkLst>
        </pc:spChg>
        <pc:spChg chg="mod">
          <ac:chgData name="ATEMEZING Ghislain" userId="2eeada26-7f62-4cbe-856c-c75040d75e9f" providerId="ADAL" clId="{E167DF39-F620-4817-A972-EFE49792BA9D}" dt="2025-09-19T14:10:19.016" v="334" actId="165"/>
          <ac:spMkLst>
            <pc:docMk/>
            <pc:sldMk cId="3231601571" sldId="1151"/>
            <ac:spMk id="18" creationId="{756E636A-9E91-4181-8FCE-EDBB26CC0FB6}"/>
          </ac:spMkLst>
        </pc:spChg>
        <pc:spChg chg="mod topLvl">
          <ac:chgData name="ATEMEZING Ghislain" userId="2eeada26-7f62-4cbe-856c-c75040d75e9f" providerId="ADAL" clId="{E167DF39-F620-4817-A972-EFE49792BA9D}" dt="2025-09-19T14:10:19.016" v="334" actId="165"/>
          <ac:spMkLst>
            <pc:docMk/>
            <pc:sldMk cId="3231601571" sldId="1151"/>
            <ac:spMk id="20" creationId="{3EE38CB6-B0EA-4E3D-89D2-23FE1C89BEA2}"/>
          </ac:spMkLst>
        </pc:spChg>
        <pc:spChg chg="mod topLvl">
          <ac:chgData name="ATEMEZING Ghislain" userId="2eeada26-7f62-4cbe-856c-c75040d75e9f" providerId="ADAL" clId="{E167DF39-F620-4817-A972-EFE49792BA9D}" dt="2025-09-19T14:10:19.016" v="334" actId="165"/>
          <ac:spMkLst>
            <pc:docMk/>
            <pc:sldMk cId="3231601571" sldId="1151"/>
            <ac:spMk id="22" creationId="{5CC3C59A-C1CD-47B2-B76D-123FD615B3DE}"/>
          </ac:spMkLst>
        </pc:spChg>
        <pc:spChg chg="mod">
          <ac:chgData name="ATEMEZING Ghislain" userId="2eeada26-7f62-4cbe-856c-c75040d75e9f" providerId="ADAL" clId="{E167DF39-F620-4817-A972-EFE49792BA9D}" dt="2025-09-19T14:10:19.016" v="334" actId="165"/>
          <ac:spMkLst>
            <pc:docMk/>
            <pc:sldMk cId="3231601571" sldId="1151"/>
            <ac:spMk id="25" creationId="{586A82DB-E3BF-4AC7-838C-07189720C45A}"/>
          </ac:spMkLst>
        </pc:spChg>
        <pc:spChg chg="mod topLvl">
          <ac:chgData name="ATEMEZING Ghislain" userId="2eeada26-7f62-4cbe-856c-c75040d75e9f" providerId="ADAL" clId="{E167DF39-F620-4817-A972-EFE49792BA9D}" dt="2025-09-19T14:10:19.016" v="334" actId="165"/>
          <ac:spMkLst>
            <pc:docMk/>
            <pc:sldMk cId="3231601571" sldId="1151"/>
            <ac:spMk id="27" creationId="{BFC94E98-AC85-4E5C-8B2F-69E467D90390}"/>
          </ac:spMkLst>
        </pc:spChg>
        <pc:spChg chg="add mod">
          <ac:chgData name="ATEMEZING Ghislain" userId="2eeada26-7f62-4cbe-856c-c75040d75e9f" providerId="ADAL" clId="{E167DF39-F620-4817-A972-EFE49792BA9D}" dt="2025-09-19T13:57:44.983" v="46" actId="20577"/>
          <ac:spMkLst>
            <pc:docMk/>
            <pc:sldMk cId="3231601571" sldId="1151"/>
            <ac:spMk id="30" creationId="{80C7F74E-7875-0173-1508-1009AC58FA2E}"/>
          </ac:spMkLst>
        </pc:spChg>
        <pc:grpChg chg="mod">
          <ac:chgData name="ATEMEZING Ghislain" userId="2eeada26-7f62-4cbe-856c-c75040d75e9f" providerId="ADAL" clId="{E167DF39-F620-4817-A972-EFE49792BA9D}" dt="2025-09-19T14:08:26.606" v="311" actId="164"/>
          <ac:grpSpMkLst>
            <pc:docMk/>
            <pc:sldMk cId="3231601571" sldId="1151"/>
            <ac:grpSpMk id="12" creationId="{D6F78D10-53A1-431B-84D3-4B80C2E002F8}"/>
          </ac:grpSpMkLst>
        </pc:grpChg>
        <pc:grpChg chg="add mod">
          <ac:chgData name="ATEMEZING Ghislain" userId="2eeada26-7f62-4cbe-856c-c75040d75e9f" providerId="ADAL" clId="{E167DF39-F620-4817-A972-EFE49792BA9D}" dt="2025-09-19T13:57:03.652" v="39" actId="164"/>
          <ac:grpSpMkLst>
            <pc:docMk/>
            <pc:sldMk cId="3231601571" sldId="1151"/>
            <ac:grpSpMk id="21" creationId="{06753890-5C5B-F21A-EBD6-A2C402B2394E}"/>
          </ac:grpSpMkLst>
        </pc:grpChg>
        <pc:grpChg chg="mod">
          <ac:chgData name="ATEMEZING Ghislain" userId="2eeada26-7f62-4cbe-856c-c75040d75e9f" providerId="ADAL" clId="{E167DF39-F620-4817-A972-EFE49792BA9D}" dt="2025-09-19T14:08:26.606" v="311" actId="164"/>
          <ac:grpSpMkLst>
            <pc:docMk/>
            <pc:sldMk cId="3231601571" sldId="1151"/>
            <ac:grpSpMk id="26" creationId="{6E496F9E-3DBD-4A90-80AB-ED10C593B1CB}"/>
          </ac:grpSpMkLst>
        </pc:grpChg>
        <pc:grpChg chg="add mod">
          <ac:chgData name="ATEMEZING Ghislain" userId="2eeada26-7f62-4cbe-856c-c75040d75e9f" providerId="ADAL" clId="{E167DF39-F620-4817-A972-EFE49792BA9D}" dt="2025-09-19T14:08:39.257" v="312" actId="164"/>
          <ac:grpSpMkLst>
            <pc:docMk/>
            <pc:sldMk cId="3231601571" sldId="1151"/>
            <ac:grpSpMk id="31" creationId="{90216F9F-BFC1-7A83-CC5F-6E33C32CE20E}"/>
          </ac:grpSpMkLst>
        </pc:grpChg>
        <pc:picChg chg="mod">
          <ac:chgData name="ATEMEZING Ghislain" userId="2eeada26-7f62-4cbe-856c-c75040d75e9f" providerId="ADAL" clId="{E167DF39-F620-4817-A972-EFE49792BA9D}" dt="2025-09-19T14:08:26.606" v="311" actId="164"/>
          <ac:picMkLst>
            <pc:docMk/>
            <pc:sldMk cId="3231601571" sldId="1151"/>
            <ac:picMk id="3" creationId="{9A60F3F2-CFA9-126F-568A-DA960B783946}"/>
          </ac:picMkLst>
        </pc:picChg>
        <pc:picChg chg="mod">
          <ac:chgData name="ATEMEZING Ghislain" userId="2eeada26-7f62-4cbe-856c-c75040d75e9f" providerId="ADAL" clId="{E167DF39-F620-4817-A972-EFE49792BA9D}" dt="2025-09-19T14:08:26.606" v="311" actId="164"/>
          <ac:picMkLst>
            <pc:docMk/>
            <pc:sldMk cId="3231601571" sldId="1151"/>
            <ac:picMk id="6" creationId="{CD553ECA-2F7A-4B0F-B5F5-6A4D05040B17}"/>
          </ac:picMkLst>
        </pc:picChg>
        <pc:picChg chg="mod">
          <ac:chgData name="ATEMEZING Ghislain" userId="2eeada26-7f62-4cbe-856c-c75040d75e9f" providerId="ADAL" clId="{E167DF39-F620-4817-A972-EFE49792BA9D}" dt="2025-09-19T14:08:26.606" v="311" actId="164"/>
          <ac:picMkLst>
            <pc:docMk/>
            <pc:sldMk cId="3231601571" sldId="1151"/>
            <ac:picMk id="10" creationId="{7F0607CC-CEB7-4B1E-8649-F09EE5D8333F}"/>
          </ac:picMkLst>
        </pc:picChg>
        <pc:picChg chg="mod">
          <ac:chgData name="ATEMEZING Ghislain" userId="2eeada26-7f62-4cbe-856c-c75040d75e9f" providerId="ADAL" clId="{E167DF39-F620-4817-A972-EFE49792BA9D}" dt="2025-09-19T14:10:19.016" v="334" actId="165"/>
          <ac:picMkLst>
            <pc:docMk/>
            <pc:sldMk cId="3231601571" sldId="1151"/>
            <ac:picMk id="28" creationId="{6CD565D4-6C04-4BB9-852C-3EF2D9B4952F}"/>
          </ac:picMkLst>
        </pc:picChg>
        <pc:picChg chg="mod">
          <ac:chgData name="ATEMEZING Ghislain" userId="2eeada26-7f62-4cbe-856c-c75040d75e9f" providerId="ADAL" clId="{E167DF39-F620-4817-A972-EFE49792BA9D}" dt="2025-09-19T14:10:19.016" v="334" actId="165"/>
          <ac:picMkLst>
            <pc:docMk/>
            <pc:sldMk cId="3231601571" sldId="1151"/>
            <ac:picMk id="29" creationId="{BF6DA6CC-59E4-4DD8-9AE0-941BAE184CCA}"/>
          </ac:picMkLst>
        </pc:picChg>
        <pc:cxnChg chg="mod">
          <ac:chgData name="ATEMEZING Ghislain" userId="2eeada26-7f62-4cbe-856c-c75040d75e9f" providerId="ADAL" clId="{E167DF39-F620-4817-A972-EFE49792BA9D}" dt="2025-09-19T13:57:03.652" v="39" actId="164"/>
          <ac:cxnSpMkLst>
            <pc:docMk/>
            <pc:sldMk cId="3231601571" sldId="1151"/>
            <ac:cxnSpMk id="5" creationId="{71817A84-E9B8-42B2-CA4C-552B1BEEE3EE}"/>
          </ac:cxnSpMkLst>
        </pc:cxnChg>
        <pc:cxnChg chg="add mod">
          <ac:chgData name="ATEMEZING Ghislain" userId="2eeada26-7f62-4cbe-856c-c75040d75e9f" providerId="ADAL" clId="{E167DF39-F620-4817-A972-EFE49792BA9D}" dt="2025-09-19T13:57:20.034" v="41" actId="1076"/>
          <ac:cxnSpMkLst>
            <pc:docMk/>
            <pc:sldMk cId="3231601571" sldId="1151"/>
            <ac:cxnSpMk id="24" creationId="{BFB44A3D-F95A-23AD-CF1B-5C0C1FF2102E}"/>
          </ac:cxnSpMkLst>
        </pc:cxnChg>
      </pc:sldChg>
      <pc:sldChg chg="modSp mod">
        <pc:chgData name="ATEMEZING Ghislain" userId="2eeada26-7f62-4cbe-856c-c75040d75e9f" providerId="ADAL" clId="{E167DF39-F620-4817-A972-EFE49792BA9D}" dt="2025-09-19T13:47:37.390" v="5" actId="14100"/>
        <pc:sldMkLst>
          <pc:docMk/>
          <pc:sldMk cId="2278555247" sldId="2147377051"/>
        </pc:sldMkLst>
        <pc:spChg chg="mod">
          <ac:chgData name="ATEMEZING Ghislain" userId="2eeada26-7f62-4cbe-856c-c75040d75e9f" providerId="ADAL" clId="{E167DF39-F620-4817-A972-EFE49792BA9D}" dt="2025-09-19T13:47:37.390" v="5" actId="14100"/>
          <ac:spMkLst>
            <pc:docMk/>
            <pc:sldMk cId="2278555247" sldId="2147377051"/>
            <ac:spMk id="5" creationId="{398D68E6-87BF-AB66-7A20-E3B7CA3EA888}"/>
          </ac:spMkLst>
        </pc:spChg>
      </pc:sldChg>
      <pc:sldChg chg="ord">
        <pc:chgData name="ATEMEZING Ghislain" userId="2eeada26-7f62-4cbe-856c-c75040d75e9f" providerId="ADAL" clId="{E167DF39-F620-4817-A972-EFE49792BA9D}" dt="2025-09-19T14:13:25.986" v="340"/>
        <pc:sldMkLst>
          <pc:docMk/>
          <pc:sldMk cId="707684687" sldId="2147377055"/>
        </pc:sldMkLst>
      </pc:sldChg>
      <pc:sldChg chg="addSp delSp modSp mod">
        <pc:chgData name="ATEMEZING Ghislain" userId="2eeada26-7f62-4cbe-856c-c75040d75e9f" providerId="ADAL" clId="{E167DF39-F620-4817-A972-EFE49792BA9D}" dt="2025-09-19T14:00:47.512" v="133" actId="1076"/>
        <pc:sldMkLst>
          <pc:docMk/>
          <pc:sldMk cId="58597127" sldId="2147377061"/>
        </pc:sldMkLst>
        <pc:picChg chg="mod">
          <ac:chgData name="ATEMEZING Ghislain" userId="2eeada26-7f62-4cbe-856c-c75040d75e9f" providerId="ADAL" clId="{E167DF39-F620-4817-A972-EFE49792BA9D}" dt="2025-09-19T14:00:47.512" v="133" actId="1076"/>
          <ac:picMkLst>
            <pc:docMk/>
            <pc:sldMk cId="58597127" sldId="2147377061"/>
            <ac:picMk id="3" creationId="{DEF7E926-FA2C-AB91-2458-A24D2A159105}"/>
          </ac:picMkLst>
        </pc:picChg>
      </pc:sldChg>
      <pc:sldChg chg="addSp delSp modSp mod">
        <pc:chgData name="ATEMEZING Ghislain" userId="2eeada26-7f62-4cbe-856c-c75040d75e9f" providerId="ADAL" clId="{E167DF39-F620-4817-A972-EFE49792BA9D}" dt="2025-09-19T13:55:40.989" v="36" actId="1076"/>
        <pc:sldMkLst>
          <pc:docMk/>
          <pc:sldMk cId="1060584918" sldId="2147377062"/>
        </pc:sldMkLst>
        <pc:spChg chg="mod">
          <ac:chgData name="ATEMEZING Ghislain" userId="2eeada26-7f62-4cbe-856c-c75040d75e9f" providerId="ADAL" clId="{E167DF39-F620-4817-A972-EFE49792BA9D}" dt="2025-09-19T13:51:07.849" v="11" actId="14100"/>
          <ac:spMkLst>
            <pc:docMk/>
            <pc:sldMk cId="1060584918" sldId="2147377062"/>
            <ac:spMk id="3" creationId="{5EF8050C-0096-E910-B71B-81A9DA82E3BA}"/>
          </ac:spMkLst>
        </pc:spChg>
        <pc:spChg chg="add mod">
          <ac:chgData name="ATEMEZING Ghislain" userId="2eeada26-7f62-4cbe-856c-c75040d75e9f" providerId="ADAL" clId="{E167DF39-F620-4817-A972-EFE49792BA9D}" dt="2025-09-19T13:55:40.989" v="36" actId="1076"/>
          <ac:spMkLst>
            <pc:docMk/>
            <pc:sldMk cId="1060584918" sldId="2147377062"/>
            <ac:spMk id="5" creationId="{4F366B1C-020E-21CA-4723-F98D3BDC47AD}"/>
          </ac:spMkLst>
        </pc:spChg>
      </pc:sldChg>
      <pc:sldChg chg="modSp">
        <pc:chgData name="ATEMEZING Ghislain" userId="2eeada26-7f62-4cbe-856c-c75040d75e9f" providerId="ADAL" clId="{E167DF39-F620-4817-A972-EFE49792BA9D}" dt="2025-09-19T13:52:28.797" v="16" actId="20577"/>
        <pc:sldMkLst>
          <pc:docMk/>
          <pc:sldMk cId="3750324320" sldId="2147378450"/>
        </pc:sldMkLst>
        <pc:spChg chg="mod">
          <ac:chgData name="ATEMEZING Ghislain" userId="2eeada26-7f62-4cbe-856c-c75040d75e9f" providerId="ADAL" clId="{E167DF39-F620-4817-A972-EFE49792BA9D}" dt="2025-09-19T13:52:28.797" v="16" actId="20577"/>
          <ac:spMkLst>
            <pc:docMk/>
            <pc:sldMk cId="3750324320" sldId="2147378450"/>
            <ac:spMk id="2" creationId="{A0BAB728-37EC-071E-E8AF-F7BABD60EDE8}"/>
          </ac:spMkLst>
        </pc:spChg>
      </pc:sldChg>
      <pc:sldChg chg="modSp mod">
        <pc:chgData name="ATEMEZING Ghislain" userId="2eeada26-7f62-4cbe-856c-c75040d75e9f" providerId="ADAL" clId="{E167DF39-F620-4817-A972-EFE49792BA9D}" dt="2025-09-19T14:04:06.132" v="307" actId="113"/>
        <pc:sldMkLst>
          <pc:docMk/>
          <pc:sldMk cId="4248084599" sldId="2147378452"/>
        </pc:sldMkLst>
        <pc:spChg chg="mod">
          <ac:chgData name="ATEMEZING Ghislain" userId="2eeada26-7f62-4cbe-856c-c75040d75e9f" providerId="ADAL" clId="{E167DF39-F620-4817-A972-EFE49792BA9D}" dt="2025-09-19T14:04:06.132" v="307" actId="113"/>
          <ac:spMkLst>
            <pc:docMk/>
            <pc:sldMk cId="4248084599" sldId="2147378452"/>
            <ac:spMk id="3" creationId="{79450318-4A06-CEBF-56D4-74D5D2E5B4CC}"/>
          </ac:spMkLst>
        </pc:spChg>
        <pc:grpChg chg="mod">
          <ac:chgData name="ATEMEZING Ghislain" userId="2eeada26-7f62-4cbe-856c-c75040d75e9f" providerId="ADAL" clId="{E167DF39-F620-4817-A972-EFE49792BA9D}" dt="2025-09-19T13:50:35.884" v="9" actId="1076"/>
          <ac:grpSpMkLst>
            <pc:docMk/>
            <pc:sldMk cId="4248084599" sldId="2147378452"/>
            <ac:grpSpMk id="7" creationId="{8F08C50A-5853-E4C8-BFE6-E9F471649887}"/>
          </ac:grpSpMkLst>
        </pc:grpChg>
        <pc:picChg chg="mod">
          <ac:chgData name="ATEMEZING Ghislain" userId="2eeada26-7f62-4cbe-856c-c75040d75e9f" providerId="ADAL" clId="{E167DF39-F620-4817-A972-EFE49792BA9D}" dt="2025-09-19T13:50:38.168" v="10" actId="1076"/>
          <ac:picMkLst>
            <pc:docMk/>
            <pc:sldMk cId="4248084599" sldId="2147378452"/>
            <ac:picMk id="10" creationId="{D3944CF2-3CF1-951B-37A3-27E7591D3C1A}"/>
          </ac:picMkLst>
        </pc:picChg>
      </pc:sldChg>
      <pc:sldChg chg="add del">
        <pc:chgData name="ATEMEZING Ghislain" userId="2eeada26-7f62-4cbe-856c-c75040d75e9f" providerId="ADAL" clId="{E167DF39-F620-4817-A972-EFE49792BA9D}" dt="2025-09-19T14:11:59.638" v="338" actId="47"/>
        <pc:sldMkLst>
          <pc:docMk/>
          <pc:sldMk cId="1509583277" sldId="2147378620"/>
        </pc:sldMkLst>
      </pc:sldChg>
      <pc:sldChg chg="addSp delSp modSp mod">
        <pc:chgData name="ATEMEZING Ghislain" userId="2eeada26-7f62-4cbe-856c-c75040d75e9f" providerId="ADAL" clId="{E167DF39-F620-4817-A972-EFE49792BA9D}" dt="2025-09-19T15:31:20.209" v="433" actId="1076"/>
        <pc:sldMkLst>
          <pc:docMk/>
          <pc:sldMk cId="1041131370" sldId="2147378680"/>
        </pc:sldMkLst>
        <pc:spChg chg="mod">
          <ac:chgData name="ATEMEZING Ghislain" userId="2eeada26-7f62-4cbe-856c-c75040d75e9f" providerId="ADAL" clId="{E167DF39-F620-4817-A972-EFE49792BA9D}" dt="2025-09-19T15:31:20.209" v="433" actId="1076"/>
          <ac:spMkLst>
            <pc:docMk/>
            <pc:sldMk cId="1041131370" sldId="2147378680"/>
            <ac:spMk id="5" creationId="{047445AF-4DF0-ECC2-2042-2A5CEFD86562}"/>
          </ac:spMkLst>
        </pc:spChg>
        <pc:picChg chg="mod">
          <ac:chgData name="ATEMEZING Ghislain" userId="2eeada26-7f62-4cbe-856c-c75040d75e9f" providerId="ADAL" clId="{E167DF39-F620-4817-A972-EFE49792BA9D}" dt="2025-09-19T15:31:05.815" v="432" actId="1076"/>
          <ac:picMkLst>
            <pc:docMk/>
            <pc:sldMk cId="1041131370" sldId="2147378680"/>
            <ac:picMk id="3" creationId="{83287098-D850-B208-D03B-4F42FB9BB6CA}"/>
          </ac:picMkLst>
        </pc:picChg>
        <pc:picChg chg="add mod">
          <ac:chgData name="ATEMEZING Ghislain" userId="2eeada26-7f62-4cbe-856c-c75040d75e9f" providerId="ADAL" clId="{E167DF39-F620-4817-A972-EFE49792BA9D}" dt="2025-09-19T15:31:02.416" v="431" actId="1076"/>
          <ac:picMkLst>
            <pc:docMk/>
            <pc:sldMk cId="1041131370" sldId="2147378680"/>
            <ac:picMk id="4" creationId="{B40B8CD5-6B8C-EB55-BD7C-642E92202C10}"/>
          </ac:picMkLst>
        </pc:picChg>
      </pc:sldChg>
      <pc:sldChg chg="modSp mod">
        <pc:chgData name="ATEMEZING Ghislain" userId="2eeada26-7f62-4cbe-856c-c75040d75e9f" providerId="ADAL" clId="{E167DF39-F620-4817-A972-EFE49792BA9D}" dt="2025-09-19T15:13:18.718" v="425" actId="207"/>
        <pc:sldMkLst>
          <pc:docMk/>
          <pc:sldMk cId="1720001888" sldId="2147378686"/>
        </pc:sldMkLst>
        <pc:graphicFrameChg chg="modGraphic">
          <ac:chgData name="ATEMEZING Ghislain" userId="2eeada26-7f62-4cbe-856c-c75040d75e9f" providerId="ADAL" clId="{E167DF39-F620-4817-A972-EFE49792BA9D}" dt="2025-09-19T15:13:18.718" v="425" actId="207"/>
          <ac:graphicFrameMkLst>
            <pc:docMk/>
            <pc:sldMk cId="1720001888" sldId="2147378686"/>
            <ac:graphicFrameMk id="6" creationId="{31609157-B309-0DF8-BCC9-95C87BC8C046}"/>
          </ac:graphicFrameMkLst>
        </pc:graphicFrameChg>
      </pc:sldChg>
      <pc:sldChg chg="modSp mod">
        <pc:chgData name="ATEMEZING Ghislain" userId="2eeada26-7f62-4cbe-856c-c75040d75e9f" providerId="ADAL" clId="{E167DF39-F620-4817-A972-EFE49792BA9D}" dt="2025-09-19T13:47:56.972" v="6" actId="14100"/>
        <pc:sldMkLst>
          <pc:docMk/>
          <pc:sldMk cId="125244385" sldId="2147378690"/>
        </pc:sldMkLst>
        <pc:spChg chg="mod">
          <ac:chgData name="ATEMEZING Ghislain" userId="2eeada26-7f62-4cbe-856c-c75040d75e9f" providerId="ADAL" clId="{E167DF39-F620-4817-A972-EFE49792BA9D}" dt="2025-09-19T13:47:56.972" v="6" actId="14100"/>
          <ac:spMkLst>
            <pc:docMk/>
            <pc:sldMk cId="125244385" sldId="2147378690"/>
            <ac:spMk id="7" creationId="{545B5BA2-2449-6015-BEF8-CB87FCAB339F}"/>
          </ac:spMkLst>
        </pc:spChg>
      </pc:sldChg>
      <pc:sldChg chg="modSp mod">
        <pc:chgData name="ATEMEZING Ghislain" userId="2eeada26-7f62-4cbe-856c-c75040d75e9f" providerId="ADAL" clId="{E167DF39-F620-4817-A972-EFE49792BA9D}" dt="2025-09-19T13:56:23.470" v="38" actId="1076"/>
        <pc:sldMkLst>
          <pc:docMk/>
          <pc:sldMk cId="3675080322" sldId="2147378692"/>
        </pc:sldMkLst>
        <pc:picChg chg="mod">
          <ac:chgData name="ATEMEZING Ghislain" userId="2eeada26-7f62-4cbe-856c-c75040d75e9f" providerId="ADAL" clId="{E167DF39-F620-4817-A972-EFE49792BA9D}" dt="2025-09-19T13:56:23.470" v="38" actId="1076"/>
          <ac:picMkLst>
            <pc:docMk/>
            <pc:sldMk cId="3675080322" sldId="2147378692"/>
            <ac:picMk id="4" creationId="{39D8125F-BD75-D705-1E4C-A771C84E4CC1}"/>
          </ac:picMkLst>
        </pc:picChg>
      </pc:sldChg>
      <pc:sldChg chg="ord">
        <pc:chgData name="ATEMEZING Ghislain" userId="2eeada26-7f62-4cbe-856c-c75040d75e9f" providerId="ADAL" clId="{E167DF39-F620-4817-A972-EFE49792BA9D}" dt="2025-09-19T13:51:49.231" v="14"/>
        <pc:sldMkLst>
          <pc:docMk/>
          <pc:sldMk cId="3421546458" sldId="2147378695"/>
        </pc:sldMkLst>
      </pc:sldChg>
      <pc:sldChg chg="modSp mod">
        <pc:chgData name="ATEMEZING Ghislain" userId="2eeada26-7f62-4cbe-856c-c75040d75e9f" providerId="ADAL" clId="{E167DF39-F620-4817-A972-EFE49792BA9D}" dt="2025-09-19T14:15:16.048" v="417" actId="255"/>
        <pc:sldMkLst>
          <pc:docMk/>
          <pc:sldMk cId="4109978416" sldId="2147378698"/>
        </pc:sldMkLst>
        <pc:graphicFrameChg chg="modGraphic">
          <ac:chgData name="ATEMEZING Ghislain" userId="2eeada26-7f62-4cbe-856c-c75040d75e9f" providerId="ADAL" clId="{E167DF39-F620-4817-A972-EFE49792BA9D}" dt="2025-09-19T14:15:16.048" v="417" actId="255"/>
          <ac:graphicFrameMkLst>
            <pc:docMk/>
            <pc:sldMk cId="4109978416" sldId="2147378698"/>
            <ac:graphicFrameMk id="6" creationId="{69381E01-6E43-EB57-78E2-F23318534BD6}"/>
          </ac:graphicFrameMkLst>
        </pc:graphicFrameChg>
      </pc:sldChg>
      <pc:sldChg chg="addSp delSp modSp add del mod delAnim">
        <pc:chgData name="ATEMEZING Ghislain" userId="2eeada26-7f62-4cbe-856c-c75040d75e9f" providerId="ADAL" clId="{E167DF39-F620-4817-A972-EFE49792BA9D}" dt="2025-09-19T14:11:16.627" v="337" actId="47"/>
        <pc:sldMkLst>
          <pc:docMk/>
          <pc:sldMk cId="889813240" sldId="2147378699"/>
        </pc:sldMkLst>
      </pc:sldChg>
    </pc:docChg>
  </pc:docChgLst>
  <pc:docChgLst>
    <pc:chgData name="MOLNAR Bence (OP-EXT)" userId="88eeff7a-802d-4848-bceb-f98f6f0d5313" providerId="ADAL" clId="{08D4A0C6-41AF-4ACC-9CE4-143F9D50549A}"/>
    <pc:docChg chg="modSld sldOrd">
      <pc:chgData name="MOLNAR Bence (OP-EXT)" userId="88eeff7a-802d-4848-bceb-f98f6f0d5313" providerId="ADAL" clId="{08D4A0C6-41AF-4ACC-9CE4-143F9D50549A}" dt="2025-09-22T11:16:20.403" v="8"/>
      <pc:docMkLst>
        <pc:docMk/>
      </pc:docMkLst>
      <pc:sldChg chg="modSp mod ord">
        <pc:chgData name="MOLNAR Bence (OP-EXT)" userId="88eeff7a-802d-4848-bceb-f98f6f0d5313" providerId="ADAL" clId="{08D4A0C6-41AF-4ACC-9CE4-143F9D50549A}" dt="2025-09-22T11:16:20.403" v="8"/>
        <pc:sldMkLst>
          <pc:docMk/>
          <pc:sldMk cId="1870397542" sldId="264"/>
        </pc:sldMkLst>
        <pc:spChg chg="mod">
          <ac:chgData name="MOLNAR Bence (OP-EXT)" userId="88eeff7a-802d-4848-bceb-f98f6f0d5313" providerId="ADAL" clId="{08D4A0C6-41AF-4ACC-9CE4-143F9D50549A}" dt="2025-09-22T11:15:05.234" v="6" actId="20577"/>
          <ac:spMkLst>
            <pc:docMk/>
            <pc:sldMk cId="1870397542" sldId="264"/>
            <ac:spMk id="2" creationId="{73F1EA3A-8807-0FA5-1132-CF598B63123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E930-651F-344E-8314-180208C21109}" type="datetime1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22795-F49E-234E-94D2-EFBA1D25E6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482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CB54-21F8-FC40-B512-B346BF09AF08}" type="datetime1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EB767-81C4-2B41-AC6B-7B72DAF6D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97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8A28A-3C3B-4DCC-8038-AED859F2296D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2443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8A28A-3C3B-4DCC-8038-AED859F2296D}" type="slidenum">
              <a:rPr lang="id-ID" smtClean="0"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6679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8A28A-3C3B-4DCC-8038-AED859F2296D}" type="slidenum">
              <a:rPr lang="id-ID" smtClean="0"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521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1CB2A-74C0-483F-9746-7958F58F973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22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8A28A-3C3B-4DCC-8038-AED859F2296D}" type="slidenum">
              <a:rPr lang="id-ID" smtClean="0"/>
              <a:t>11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6105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8A28A-3C3B-4DCC-8038-AED859F2296D}" type="slidenum">
              <a:rPr lang="id-ID" smtClean="0"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85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d-ID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478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8A28A-3C3B-4DCC-8038-AED859F2296D}" type="slidenum">
              <a:rPr lang="id-ID" smtClean="0"/>
              <a:t>20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273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endParaRPr lang="en-GB" sz="1800" i="1" dirty="0">
              <a:solidFill>
                <a:srgbClr val="0C4DA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06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8A28A-3C3B-4DCC-8038-AED859F2296D}" type="slidenum">
              <a:rPr lang="id-ID" smtClean="0"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1029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78A28A-3C3B-4DCC-8038-AED859F2296D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0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94161-0B77-AD32-5359-00F827B042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61067" y="58715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Name</a:t>
            </a:r>
            <a:endParaRPr lang="en-L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D3894A-10D7-ACCD-9EA4-7CCC43E5CD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0538" y="859779"/>
            <a:ext cx="6858000" cy="20849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 to edit info</a:t>
            </a:r>
            <a:endParaRPr lang="en-L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E2FD9F-8318-6EAD-FA51-B6131C11A5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0538" y="1343024"/>
            <a:ext cx="4697927" cy="16720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TITLE OF THE PRESENTATION</a:t>
            </a:r>
            <a:endParaRPr lang="en-L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73ACA66-20AA-037B-99C3-2C5C7E35EA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0538" y="3122614"/>
            <a:ext cx="6081712" cy="2796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subtitle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228821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968F3CE-484D-4862-B6A3-26E6A2819B25}" type="datetime1">
              <a:rPr lang="id-ID" smtClean="0"/>
              <a:t>08/10/2025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34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798" y="568324"/>
            <a:ext cx="7886700" cy="95491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3C5DA03-8A61-432F-9C3F-72B8C4BDC370}" type="datetime1">
              <a:rPr lang="id-ID" smtClean="0"/>
              <a:t>08/10/2025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89196" y="0"/>
            <a:ext cx="4154805" cy="51435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FA93914-4A7B-6E40-861D-8E50B17A0961}"/>
              </a:ext>
            </a:extLst>
          </p:cNvPr>
          <p:cNvSpPr/>
          <p:nvPr userDrawn="1"/>
        </p:nvSpPr>
        <p:spPr>
          <a:xfrm>
            <a:off x="301310" y="0"/>
            <a:ext cx="548990" cy="872050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BB4B44D-8B4C-9E43-B8F3-C3FDFAF5AC9C}"/>
              </a:ext>
            </a:extLst>
          </p:cNvPr>
          <p:cNvSpPr txBox="1">
            <a:spLocks/>
          </p:cNvSpPr>
          <p:nvPr userDrawn="1"/>
        </p:nvSpPr>
        <p:spPr>
          <a:xfrm>
            <a:off x="86813" y="421422"/>
            <a:ext cx="977985" cy="450629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z="2100" smtClean="0">
                <a:solidFill>
                  <a:schemeClr val="bg1"/>
                </a:solidFill>
              </a:rPr>
              <a:pPr/>
              <a:t>‹#›</a:t>
            </a:fld>
            <a:endParaRPr lang="id-ID" sz="2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798" y="381966"/>
            <a:ext cx="7886700" cy="95491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53E357-A20C-4FEA-A3B1-ABAD1869FB9B}" type="datetime1">
              <a:rPr lang="id-ID" smtClean="0"/>
              <a:t>08/10/2025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115050" y="0"/>
            <a:ext cx="3028951" cy="514350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AF4456C5-9F63-684D-B3A3-DDE39CEA4186}"/>
              </a:ext>
            </a:extLst>
          </p:cNvPr>
          <p:cNvSpPr/>
          <p:nvPr userDrawn="1"/>
        </p:nvSpPr>
        <p:spPr>
          <a:xfrm>
            <a:off x="301310" y="0"/>
            <a:ext cx="548990" cy="872050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236C7E82-3AD0-164E-8AE2-C933F1F6162C}"/>
              </a:ext>
            </a:extLst>
          </p:cNvPr>
          <p:cNvSpPr txBox="1">
            <a:spLocks/>
          </p:cNvSpPr>
          <p:nvPr userDrawn="1"/>
        </p:nvSpPr>
        <p:spPr>
          <a:xfrm>
            <a:off x="86813" y="421422"/>
            <a:ext cx="977985" cy="450629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z="2100" smtClean="0">
                <a:solidFill>
                  <a:schemeClr val="bg1"/>
                </a:solidFill>
              </a:rPr>
              <a:pPr/>
              <a:t>‹#›</a:t>
            </a:fld>
            <a:endParaRPr lang="id-ID" sz="2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4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798" y="381966"/>
            <a:ext cx="7886700" cy="95491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D468897-77BB-42F6-B969-29C8E20DB009}" type="datetime1">
              <a:rPr lang="id-ID" smtClean="0"/>
              <a:t>08/10/2025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5C559505-F142-3E49-BFAE-C4B3CAB844FD}"/>
              </a:ext>
            </a:extLst>
          </p:cNvPr>
          <p:cNvSpPr/>
          <p:nvPr userDrawn="1"/>
        </p:nvSpPr>
        <p:spPr>
          <a:xfrm>
            <a:off x="301310" y="0"/>
            <a:ext cx="548990" cy="872050"/>
          </a:xfrm>
          <a:prstGeom prst="rect">
            <a:avLst/>
          </a:prstGeom>
          <a:solidFill>
            <a:srgbClr val="36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CD9C362-B877-9E47-B363-517D1D61543A}"/>
              </a:ext>
            </a:extLst>
          </p:cNvPr>
          <p:cNvSpPr txBox="1">
            <a:spLocks/>
          </p:cNvSpPr>
          <p:nvPr userDrawn="1"/>
        </p:nvSpPr>
        <p:spPr>
          <a:xfrm>
            <a:off x="86813" y="421422"/>
            <a:ext cx="977985" cy="450629"/>
          </a:xfrm>
          <a:prstGeom prst="rect">
            <a:avLst/>
          </a:prstGeom>
        </p:spPr>
        <p:txBody>
          <a:bodyPr/>
          <a:lstStyle>
            <a:defPPr>
              <a:defRPr lang="id-ID"/>
            </a:defPPr>
            <a:lvl1pPr marL="0" algn="ctr" defTabSz="914400" rtl="0" eaLnBrk="1" latinLnBrk="0" hangingPunct="1">
              <a:defRPr sz="28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69DCAB-2F4C-4855-A2DD-8F41E74CAF44}" type="slidenum">
              <a:rPr lang="id-ID" sz="2100" smtClean="0">
                <a:solidFill>
                  <a:schemeClr val="bg1"/>
                </a:solidFill>
              </a:rPr>
              <a:pPr/>
              <a:t>‹#›</a:t>
            </a:fld>
            <a:endParaRPr lang="id-ID" sz="2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93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id-ID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64798" y="381966"/>
            <a:ext cx="7886700" cy="954911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207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B752963-0304-4A37-AB64-89107C3F6545}" type="datetime1">
              <a:rPr lang="id-ID" smtClean="0"/>
              <a:t>08/10/2025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8768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CF2F70C-F7F4-400C-8FA6-AAE0F5350689}" type="datetime1">
              <a:rPr lang="id-ID" smtClean="0"/>
              <a:t>08/10/2025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3135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98241B4-4C60-4FAF-9EB4-547D3603BBCF}" type="datetime1">
              <a:rPr lang="id-ID" smtClean="0"/>
              <a:t>08/10/2025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469DCAB-2F4C-4855-A2DD-8F41E74CAF44}" type="slidenum">
              <a:rPr lang="id-ID" smtClean="0"/>
              <a:t>‹#›</a:t>
            </a:fld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9713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59A0-D610-2D91-4597-D3930D0BD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8514" y="1297526"/>
            <a:ext cx="3106442" cy="68625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15A24"/>
                </a:solidFill>
              </a:defRPr>
            </a:lvl1pPr>
          </a:lstStyle>
          <a:p>
            <a:r>
              <a:rPr lang="en-GB" dirty="0"/>
              <a:t>Thanks!</a:t>
            </a:r>
            <a:endParaRPr lang="en-L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47130-F8CE-01F1-72F6-1ECB5F9FA7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8488" y="2092271"/>
            <a:ext cx="6624584" cy="898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add info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9086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B9C2F-5D28-A54A-50E0-A4833437E7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811" y="1908311"/>
            <a:ext cx="7831537" cy="1241425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GB" dirty="0"/>
              <a:t>Click to edit Master title style</a:t>
            </a:r>
            <a:endParaRPr lang="en-L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99031-1086-D01F-D348-6DCC81170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812" y="3260035"/>
            <a:ext cx="7831536" cy="6833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L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F2F3C-0F34-8277-D84E-22364585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88910" y="4767264"/>
            <a:ext cx="826439" cy="164386"/>
          </a:xfrm>
        </p:spPr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CF6E5A-5943-665E-2FE0-9FE8B8549E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Insert here the title of the presentation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410215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D908-A0D1-D5E5-F832-59C5C0FD4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49DC9-B3EF-48E8-4FB6-A275F9BAF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  <a:endParaRPr lang="en-L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0848C-7C5F-FB69-368D-81B60EE2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A60C3C1B-EA5B-92F9-967F-4D0BDD4535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Insert here the title of the presentation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305784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24BB82-A13F-7C3F-1F51-FDFCD1CF6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729035"/>
            <a:ext cx="5009322" cy="3185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3E576D-8368-D988-268C-B7C5FCE59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0557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L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BBEDA-4468-14FF-93EA-3E2BB54E7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‹#›</a:t>
            </a:fld>
            <a:endParaRPr lang="en-L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AC4E1B-32BD-5181-1D47-FFB86224E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Insert here the title of the presentation</a:t>
            </a:r>
            <a:endParaRPr lang="en-L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92AD8-EA3B-99E0-A0F9-4ADA0647C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963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text or caption</a:t>
            </a:r>
            <a:endParaRPr lang="en-LU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5F0DC51F-A68F-E5E7-EA43-BCC3669E72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0" y="728783"/>
            <a:ext cx="4572000" cy="318599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217422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576D-8368-D988-268C-B7C5FCE59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L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4BBEDA-4468-14FF-93EA-3E2BB54E7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‹#›</a:t>
            </a:fld>
            <a:endParaRPr lang="en-L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FAC4E1B-32BD-5181-1D47-FFB86224EA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Insert here the title of the presentation</a:t>
            </a:r>
            <a:endParaRPr lang="en-L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D792AD8-EA3B-99E0-A0F9-4ADA0647C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text or caption</a:t>
            </a:r>
            <a:endParaRPr lang="en-LU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62020E-5DEC-3DC4-EC6C-629CB6E583B1}"/>
              </a:ext>
            </a:extLst>
          </p:cNvPr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0AB515-4280-CF6B-A580-EC2D57DE345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89761" y="541338"/>
            <a:ext cx="3736478" cy="3760787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33886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4E6B3-010F-DD09-798B-9B0673EA6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117DF-268B-9AE4-0352-80145A003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62ABD-3F34-1C44-9C58-FB1CDDBE9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L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4F218A-A2C8-FE06-A78F-A116E25F8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5BB12-4435-AB55-4224-FBBB266FC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L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341713-18F8-9368-1AB9-6B756B2A9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5BB221-3826-6CD1-A8B0-57351E17A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Insert here the title of the presentation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345405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58DA-9633-A419-9175-69A438A6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L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CEF16-2079-7A62-2E14-200A4908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8AC1479A-A4F1-508A-C419-807EB18CB6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Insert here the title of the presentation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226339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08A63-3242-929F-9BCE-7C365F84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084E4B1-50DF-5FA9-B73D-29A37B83E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Insert here the title of the presentation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92824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13608-4B0D-40BF-A439-7BF3CE825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0040" y="741363"/>
            <a:ext cx="4316897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  <a:endParaRPr lang="en-L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24F59-D944-01C5-8E6D-EEE9C6791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‹#›</a:t>
            </a:fld>
            <a:endParaRPr lang="en-LU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C9509BE-F720-ADCB-B3F1-CF5D9B27B3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87500" y="4767264"/>
            <a:ext cx="2774950" cy="16438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Insert here the title of the presentation</a:t>
            </a:r>
            <a:endParaRPr lang="en-L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B1D257-B025-B885-922C-97A322BB52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200" y="934598"/>
            <a:ext cx="3060755" cy="671565"/>
          </a:xfrm>
        </p:spPr>
        <p:txBody>
          <a:bodyPr lIns="0" tIns="0" rIns="0" bIns="0" anchor="t" anchorCtr="0"/>
          <a:lstStyle>
            <a:lvl1pPr>
              <a:defRPr sz="2400">
                <a:solidFill>
                  <a:srgbClr val="F15A24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L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9CB858E-DBBD-00EB-DDB2-5F5317FC59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9200" y="1717482"/>
            <a:ext cx="3060700" cy="182899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text or caption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30329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1E0C78-176F-35FA-9600-ED2CC5AE2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395654"/>
            <a:ext cx="9144000" cy="3104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4E4AE4-3313-F8F8-90E6-07BA52E341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134" y="1370951"/>
            <a:ext cx="521958" cy="5769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24DC9A-26FB-F3FF-CAA8-BC361702DCC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60535" y="3958307"/>
            <a:ext cx="5969977" cy="9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3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1BB65F-2D78-DF4F-2045-4DFB8E08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74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6D873-08AA-B05E-EEF2-26580979A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016000"/>
            <a:ext cx="7886700" cy="3616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46212-B238-640A-F74A-CA77B643E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135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F67114D-ED23-2A43-BD26-04D629DC704A}" type="slidenum">
              <a:rPr lang="en-LU" smtClean="0"/>
              <a:pPr/>
              <a:t>‹#›</a:t>
            </a:fld>
            <a:endParaRPr lang="en-L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85B63-11E9-0513-CDFE-D20C89768AC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28650" y="4767263"/>
            <a:ext cx="834571" cy="13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7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30" r:id="rId3"/>
    <p:sldLayoutId id="2147484031" r:id="rId4"/>
    <p:sldLayoutId id="2147484025" r:id="rId5"/>
    <p:sldLayoutId id="2147484026" r:id="rId6"/>
    <p:sldLayoutId id="2147484027" r:id="rId7"/>
    <p:sldLayoutId id="2147484028" r:id="rId8"/>
    <p:sldLayoutId id="2147484034" r:id="rId9"/>
    <p:sldLayoutId id="2147484035" r:id="rId10"/>
    <p:sldLayoutId id="2147484036" r:id="rId11"/>
    <p:sldLayoutId id="2147484038" r:id="rId12"/>
    <p:sldLayoutId id="2147484040" r:id="rId13"/>
    <p:sldLayoutId id="2147484043" r:id="rId14"/>
    <p:sldLayoutId id="2147484044" r:id="rId15"/>
    <p:sldLayoutId id="2147484047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F15A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15A24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15A24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ACDA12-1464-5D1D-DCCF-ED99826CC9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4842706"/>
            <a:ext cx="9144000" cy="394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CDDCBE-744B-C878-9DD2-4ACC0AFAE3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9134" y="1370951"/>
            <a:ext cx="521958" cy="576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49BB6-4E04-4B91-8C67-02527A402E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9537" y="2836106"/>
            <a:ext cx="2822973" cy="2006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24EC4-1F33-6E1E-A87A-1D10CC80CCE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9134" y="1341373"/>
            <a:ext cx="545831" cy="606479"/>
          </a:xfrm>
          <a:prstGeom prst="rect">
            <a:avLst/>
          </a:prstGeom>
        </p:spPr>
      </p:pic>
      <p:pic>
        <p:nvPicPr>
          <p:cNvPr id="3" name="Picture 2" descr="A green and yellow gradient word&#10;&#10;Description automatically generated">
            <a:extLst>
              <a:ext uri="{FF2B5EF4-FFF2-40B4-BE49-F238E27FC236}">
                <a16:creationId xmlns:a16="http://schemas.microsoft.com/office/drawing/2014/main" id="{0A63C88C-BF7A-A438-02BD-A5B043BB81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058818" y="3703012"/>
            <a:ext cx="2398786" cy="60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hyperlink" Target="https://data-interop.era.europa.eu/era-vocabulary/skos/index.html" TargetMode="External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hyperlink" Target="https://data-interop.era.europa.eu/era-vocabulary/" TargetMode="External"/><Relationship Id="rId10" Type="http://schemas.openxmlformats.org/officeDocument/2006/relationships/hyperlink" Target="https://data-interop.era.europa.eu/era-vocabulary/era-shapes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interop.era.europa.eu/map-explorer" TargetMode="External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hyperlink" Target="https://data-interop.era.europa.eu/route-compatibility?compatibilityVehicleType=http%3A%2F%2Fdata.europa.eu%2F949%2FvehicleTypes%2F11-075-0001-7-001&amp;compatibilityVehicleTypeLabel=EuroDual%20E25%2F1.5H%20D30%20B159%20-%2011-075-0001-7-001&amp;fromId=http%3A%2F%2Fdata.europa.eu%2F949%2FfunctionalInfrastructure%2FoperationalPoints%2FFR0000002170&amp;fromLabel=%5BFRA%5D%20Lyon-Perrache%20-%20FR0000002170&amp;fromLoc=4.8231716%2C45.7482629&amp;toId=http%3A%2F%2Fdata.europa.eu%2F949%2FfunctionalInfrastructure%2FoperationalPoints%2FFR0000004482&amp;toLabel=%5BFRA%5D%20Marseille-St-Charles%20-%20FR0000004482&amp;toLoc=5.381048%2C43.303208&amp;via=%7B%7D" TargetMode="Externa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gitlab.com/era-europa-eu/public/interoperable-data-programme/era-ontology/era-ontology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3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interop.era.europa.eu/" TargetMode="External"/><Relationship Id="rId2" Type="http://schemas.openxmlformats.org/officeDocument/2006/relationships/hyperlink" Target="mailto:ghislain.atemezing@era.europa.eu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gitlab.com/era-europa-eu/public/interoperable-data-programm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data.europa.eu/eli/reg/2016/796/oj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eur-lex.europa.eu/legal-content/EN/TXT/HTML/?uri=CELEX:32016L0798&amp;from=fr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ur-lex.europa.eu/legal-content/EN/TXT/?uri=uriserv:OJ.L_.2016.138.01.0102.01.ENG" TargetMode="External"/><Relationship Id="rId2" Type="http://schemas.openxmlformats.org/officeDocument/2006/relationships/hyperlink" Target="http://eur-lex.europa.eu/legal-content/EN/TXT/?uri=uriserv:OJ.L_.2016.138.01.0001.01.ENG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hyperlink" Target="https://www.era.europa.eu/registers_en" TargetMode="External"/><Relationship Id="rId4" Type="http://schemas.openxmlformats.org/officeDocument/2006/relationships/hyperlink" Target="http://eur-lex.europa.eu/legal-content/EN/TXT/?uri=uriserv:OJ.L_.2016.138.01.0044.01.EN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AD77-04E3-75D6-B255-9193D2294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Ghislain Atemezing, PhD</a:t>
            </a: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10EA0-6FCB-7B98-D182-7081980F4A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 err="1"/>
              <a:t>Linked</a:t>
            </a:r>
            <a:r>
              <a:rPr lang="fr-BE" dirty="0"/>
              <a:t> Data </a:t>
            </a:r>
            <a:r>
              <a:rPr lang="fr-BE" dirty="0" err="1"/>
              <a:t>Officer</a:t>
            </a:r>
            <a:r>
              <a:rPr lang="fr-BE" dirty="0"/>
              <a:t> – Semantics and Ontology team / </a:t>
            </a:r>
            <a:r>
              <a:rPr lang="fr-BE" dirty="0" err="1"/>
              <a:t>Operational</a:t>
            </a:r>
            <a:r>
              <a:rPr lang="fr-BE" dirty="0"/>
              <a:t> Data Unit – </a:t>
            </a:r>
            <a:r>
              <a:rPr lang="fr-BE" dirty="0" err="1"/>
              <a:t>European</a:t>
            </a:r>
            <a:r>
              <a:rPr lang="fr-BE" dirty="0"/>
              <a:t> Union Agency for Railways</a:t>
            </a:r>
            <a:endParaRPr lang="en-L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1C4CC-7246-3823-FC5A-F5D194F27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60538" y="1343024"/>
            <a:ext cx="6499042" cy="1672025"/>
          </a:xfrm>
        </p:spPr>
        <p:txBody>
          <a:bodyPr/>
          <a:lstStyle/>
          <a:p>
            <a:r>
              <a:rPr lang="fr-BE" dirty="0"/>
              <a:t>ERAKG: A </a:t>
            </a:r>
            <a:r>
              <a:rPr lang="fr-BE" dirty="0" err="1"/>
              <a:t>Core</a:t>
            </a:r>
            <a:r>
              <a:rPr lang="fr-BE" dirty="0"/>
              <a:t> </a:t>
            </a:r>
            <a:r>
              <a:rPr lang="fr-BE" dirty="0" err="1"/>
              <a:t>Semantic</a:t>
            </a:r>
            <a:r>
              <a:rPr lang="fr-BE" dirty="0"/>
              <a:t> </a:t>
            </a:r>
            <a:r>
              <a:rPr lang="fr-BE" dirty="0" err="1"/>
              <a:t>Knowledge</a:t>
            </a:r>
            <a:r>
              <a:rPr lang="fr-BE" dirty="0"/>
              <a:t> for Railways</a:t>
            </a:r>
            <a:endParaRPr lang="en-L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36F00-6925-93A8-A6DE-1AB596A63E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60538" y="3122614"/>
            <a:ext cx="6770720" cy="279614"/>
          </a:xfrm>
        </p:spPr>
        <p:txBody>
          <a:bodyPr/>
          <a:lstStyle/>
          <a:p>
            <a:r>
              <a:rPr lang="fr-BE" dirty="0" err="1"/>
              <a:t>Towards</a:t>
            </a:r>
            <a:r>
              <a:rPr lang="fr-BE" dirty="0"/>
              <a:t> a more digital, flexible and </a:t>
            </a:r>
            <a:r>
              <a:rPr lang="fr-BE" dirty="0" err="1"/>
              <a:t>integrated</a:t>
            </a:r>
            <a:r>
              <a:rPr lang="fr-BE" dirty="0"/>
              <a:t> </a:t>
            </a:r>
            <a:r>
              <a:rPr lang="fr-BE" dirty="0" err="1"/>
              <a:t>European</a:t>
            </a:r>
            <a:r>
              <a:rPr lang="fr-BE" dirty="0"/>
              <a:t> railway system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418155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000" y="702451"/>
            <a:ext cx="1231527" cy="1538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313" y="187927"/>
            <a:ext cx="4394352" cy="394670"/>
          </a:xfrm>
        </p:spPr>
        <p:txBody>
          <a:bodyPr>
            <a:normAutofit fontScale="90000"/>
          </a:bodyPr>
          <a:lstStyle/>
          <a:p>
            <a:r>
              <a:rPr lang="en-US" dirty="0"/>
              <a:t>Data Centricity Essential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170140" y="2314960"/>
            <a:ext cx="2013792" cy="769652"/>
          </a:xfrm>
          <a:solidFill>
            <a:schemeClr val="bg1">
              <a:lumMod val="75000"/>
            </a:schemeClr>
          </a:solidFill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STOP </a:t>
            </a:r>
            <a:r>
              <a:rPr lang="en-US" b="1" dirty="0">
                <a:solidFill>
                  <a:schemeClr val="tx1"/>
                </a:solidFill>
              </a:rPr>
              <a:t>THE SPREAD OF RELATIONAL DATABASES COUPLED TO APPLICATIONS AND NEW DIGITAL BARRIERS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6A19C3-5AC2-14AB-01DB-C1A620C55C4D}"/>
              </a:ext>
            </a:extLst>
          </p:cNvPr>
          <p:cNvGrpSpPr/>
          <p:nvPr/>
        </p:nvGrpSpPr>
        <p:grpSpPr>
          <a:xfrm>
            <a:off x="1287638" y="959703"/>
            <a:ext cx="2868733" cy="1037134"/>
            <a:chOff x="1716850" y="1279603"/>
            <a:chExt cx="3824977" cy="1382845"/>
          </a:xfrm>
        </p:grpSpPr>
        <p:sp>
          <p:nvSpPr>
            <p:cNvPr id="6" name="Content Placeholder 3"/>
            <p:cNvSpPr txBox="1">
              <a:spLocks/>
            </p:cNvSpPr>
            <p:nvPr/>
          </p:nvSpPr>
          <p:spPr>
            <a:xfrm>
              <a:off x="1716850" y="1279603"/>
              <a:ext cx="2029946" cy="13828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0" tIns="34290" rIns="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595959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595959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rgbClr val="595959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FFFFFF"/>
                  </a:solidFill>
                  <a:latin typeface="Lucida Sans"/>
                  <a:ea typeface="+mn-ea"/>
                  <a:cs typeface="Lucida San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FFFFFF"/>
                  </a:solidFill>
                  <a:latin typeface="Lucida Sans"/>
                  <a:ea typeface="+mn-ea"/>
                  <a:cs typeface="Lucida San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342900">
                <a:buNone/>
                <a:defRPr/>
              </a:pPr>
              <a:r>
                <a:rPr lang="en-US" sz="1050" b="1" dirty="0">
                  <a:solidFill>
                    <a:srgbClr val="FF0000"/>
                  </a:solidFill>
                </a:rPr>
                <a:t>STOP</a:t>
              </a:r>
              <a:r>
                <a:rPr lang="en-US" sz="105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to data models hidden in the application layer =&gt; an inflation of similar, yet different data models created by IT providers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2046" y="1296824"/>
              <a:ext cx="1789781" cy="134838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78C92DC-4A9F-CB09-A44C-115C77AC8FDF}"/>
              </a:ext>
            </a:extLst>
          </p:cNvPr>
          <p:cNvGrpSpPr/>
          <p:nvPr/>
        </p:nvGrpSpPr>
        <p:grpSpPr>
          <a:xfrm>
            <a:off x="1041722" y="3389806"/>
            <a:ext cx="3294772" cy="1231271"/>
            <a:chOff x="1388962" y="4519742"/>
            <a:chExt cx="4393029" cy="1641694"/>
          </a:xfrm>
        </p:grpSpPr>
        <p:sp>
          <p:nvSpPr>
            <p:cNvPr id="37" name="Content Placeholder 3"/>
            <p:cNvSpPr txBox="1">
              <a:spLocks/>
            </p:cNvSpPr>
            <p:nvPr/>
          </p:nvSpPr>
          <p:spPr>
            <a:xfrm>
              <a:off x="1388962" y="4519742"/>
              <a:ext cx="2685055" cy="16416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vert="horz" lIns="0" tIns="34290" rIns="0" bIns="3429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595959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595959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rgbClr val="595959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rgbClr val="FFFFFF"/>
                  </a:solidFill>
                  <a:latin typeface="Lucida Sans"/>
                  <a:ea typeface="+mn-ea"/>
                  <a:cs typeface="Lucida San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FFFFFF"/>
                  </a:solidFill>
                  <a:latin typeface="Lucida Sans"/>
                  <a:ea typeface="+mn-ea"/>
                  <a:cs typeface="Lucida San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342900">
                <a:buNone/>
                <a:defRPr/>
              </a:pPr>
              <a:r>
                <a:rPr lang="en-US" sz="1200" b="1" dirty="0">
                  <a:solidFill>
                    <a:srgbClr val="FF0000"/>
                  </a:solidFill>
                </a:rPr>
                <a:t>STOP</a:t>
              </a:r>
              <a:r>
                <a:rPr 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 to application code modification each time there is a query, to interfaces and to APIs </a:t>
              </a:r>
            </a:p>
            <a:p>
              <a:pPr marL="0" indent="0" algn="ctr" defTabSz="342900">
                <a:buNone/>
                <a:defRPr/>
              </a:pPr>
              <a:r>
                <a:rPr lang="en-US" sz="1200" dirty="0">
                  <a:solidFill>
                    <a:prstClr val="black">
                      <a:lumMod val="50000"/>
                      <a:lumOff val="50000"/>
                    </a:prstClr>
                  </a:solidFill>
                </a:rPr>
                <a:t>=&gt; IT development costs and vendor lock in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74017" y="4519742"/>
              <a:ext cx="1707974" cy="164169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1" name="Content Placeholder 3"/>
          <p:cNvSpPr txBox="1">
            <a:spLocks/>
          </p:cNvSpPr>
          <p:nvPr/>
        </p:nvSpPr>
        <p:spPr>
          <a:xfrm>
            <a:off x="4271117" y="925847"/>
            <a:ext cx="1848586" cy="102420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34290" rIns="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Lucida Sans"/>
                <a:ea typeface="+mn-ea"/>
                <a:cs typeface="Lucida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FFFFFF"/>
                </a:solidFill>
                <a:latin typeface="Lucida Sans"/>
                <a:ea typeface="+mn-ea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900">
              <a:buNone/>
              <a:defRPr/>
            </a:pPr>
            <a:r>
              <a:rPr lang="en-US" sz="1200" b="1" dirty="0">
                <a:solidFill>
                  <a:srgbClr val="00B050"/>
                </a:solidFill>
              </a:rPr>
              <a:t>YES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to data models which are “freed” from the code and can be shared and linked with the knowledge graph = Ontology + data values</a:t>
            </a:r>
          </a:p>
        </p:txBody>
      </p:sp>
      <p:sp>
        <p:nvSpPr>
          <p:cNvPr id="45" name="Content Placeholder 3"/>
          <p:cNvSpPr txBox="1">
            <a:spLocks/>
          </p:cNvSpPr>
          <p:nvPr/>
        </p:nvSpPr>
        <p:spPr>
          <a:xfrm>
            <a:off x="4807509" y="3389807"/>
            <a:ext cx="1537639" cy="11663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34290" rIns="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rgbClr val="595959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Lucida Sans"/>
                <a:ea typeface="+mn-ea"/>
                <a:cs typeface="Lucida San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FFFFFF"/>
                </a:solidFill>
                <a:latin typeface="Lucida Sans"/>
                <a:ea typeface="+mn-ea"/>
                <a:cs typeface="Lucida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42900">
              <a:buNone/>
              <a:defRPr/>
            </a:pPr>
            <a:r>
              <a:rPr lang="en-US" sz="1200" b="1" dirty="0">
                <a:solidFill>
                  <a:srgbClr val="00B050"/>
                </a:solidFill>
              </a:rPr>
              <a:t>YES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to open standards, Aligned with Interoperable Europe </a:t>
            </a:r>
            <a:r>
              <a:rPr lang="en-US" sz="12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Programme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 supporting DAC and capacity management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148" y="3389807"/>
            <a:ext cx="899903" cy="1166355"/>
          </a:xfrm>
          <a:prstGeom prst="rect">
            <a:avLst/>
          </a:prstGeom>
        </p:spPr>
      </p:pic>
      <p:pic>
        <p:nvPicPr>
          <p:cNvPr id="3" name="Segnaposto immagine 17">
            <a:extLst>
              <a:ext uri="{FF2B5EF4-FFF2-40B4-BE49-F238E27FC236}">
                <a16:creationId xmlns:a16="http://schemas.microsoft.com/office/drawing/2014/main" id="{456B436A-D840-2B4E-EEB3-AED08FF511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143" y="0"/>
            <a:ext cx="17998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0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41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1F9E7C-111F-DA9D-3400-B3AECEC6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317" y="163912"/>
            <a:ext cx="6966282" cy="758969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A successful PoC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7E926-FA2C-AB91-2458-A24D2A159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970" y="765858"/>
            <a:ext cx="5894533" cy="4213730"/>
          </a:xfrm>
          <a:prstGeom prst="rect">
            <a:avLst/>
          </a:prstGeom>
        </p:spPr>
      </p:pic>
      <p:pic>
        <p:nvPicPr>
          <p:cNvPr id="2" name="Segnaposto immagine 17">
            <a:extLst>
              <a:ext uri="{FF2B5EF4-FFF2-40B4-BE49-F238E27FC236}">
                <a16:creationId xmlns:a16="http://schemas.microsoft.com/office/drawing/2014/main" id="{22A71882-6BA9-8279-87AD-6F8E19982E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832"/>
          <a:stretch/>
        </p:blipFill>
        <p:spPr>
          <a:xfrm>
            <a:off x="7406503" y="0"/>
            <a:ext cx="1731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7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64797" y="2069852"/>
            <a:ext cx="3938426" cy="586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ts val="1260"/>
              </a:lnSpc>
              <a:defRPr/>
            </a:pPr>
            <a:r>
              <a:rPr lang="en-US" sz="105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ERA team dedicated to the ERA Ontology work (Core Team)  exchanging with ERA team dedicated to TSIs (Control Group) to submit to the CCM Board for approval.</a:t>
            </a:r>
            <a:endParaRPr lang="en-US" sz="105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C818B3FE-68A4-F74A-AC23-CA30947E1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93" y="1004875"/>
            <a:ext cx="4291844" cy="954911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Ontology Governance</a:t>
            </a:r>
            <a:br>
              <a:rPr lang="id-ID" dirty="0">
                <a:latin typeface="+mn-lt"/>
              </a:rPr>
            </a:br>
            <a:r>
              <a:rPr lang="en-US" sz="1800" dirty="0"/>
              <a:t>Who?</a:t>
            </a:r>
            <a:endParaRPr lang="id-ID" sz="1800" dirty="0"/>
          </a:p>
        </p:txBody>
      </p:sp>
      <p:pic>
        <p:nvPicPr>
          <p:cNvPr id="12" name="Segnaposto immagine 17">
            <a:extLst>
              <a:ext uri="{FF2B5EF4-FFF2-40B4-BE49-F238E27FC236}">
                <a16:creationId xmlns:a16="http://schemas.microsoft.com/office/drawing/2014/main" id="{3A6614F4-9AE3-8F47-B976-E112C4273D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050" y="0"/>
            <a:ext cx="3028951" cy="51435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9397AAC5-9FC8-8443-AF72-0088E823B208}"/>
              </a:ext>
            </a:extLst>
          </p:cNvPr>
          <p:cNvSpPr/>
          <p:nvPr/>
        </p:nvSpPr>
        <p:spPr>
          <a:xfrm>
            <a:off x="5946565" y="0"/>
            <a:ext cx="168485" cy="5143500"/>
          </a:xfrm>
          <a:prstGeom prst="rect">
            <a:avLst/>
          </a:prstGeom>
          <a:solidFill>
            <a:srgbClr val="364B7D"/>
          </a:solidFill>
          <a:ln>
            <a:solidFill>
              <a:srgbClr val="36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4947D3-97F2-2283-C9DB-D23A3ACC8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966" y="2613615"/>
            <a:ext cx="2373848" cy="2118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3FCA1510-4A2E-131C-2056-C45BFEDE6956}"/>
              </a:ext>
            </a:extLst>
          </p:cNvPr>
          <p:cNvSpPr/>
          <p:nvPr/>
        </p:nvSpPr>
        <p:spPr>
          <a:xfrm rot="16200000">
            <a:off x="518877" y="2630576"/>
            <a:ext cx="2166302" cy="2373848"/>
          </a:xfrm>
          <a:prstGeom prst="wedgeRectCallout">
            <a:avLst>
              <a:gd name="adj1" fmla="val 19587"/>
              <a:gd name="adj2" fmla="val 61191"/>
            </a:avLst>
          </a:prstGeom>
          <a:noFill/>
          <a:ln>
            <a:solidFill>
              <a:srgbClr val="0044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3534D59-9C9F-7CBC-F68B-058B20D35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3" y="2782511"/>
            <a:ext cx="2244399" cy="19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90784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41FDF156-6B7F-244A-7873-A09A9903F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762" y="2924326"/>
            <a:ext cx="5578238" cy="2219174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F2F68A6-E63B-105C-852E-C0D801FB9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762" y="0"/>
            <a:ext cx="5578238" cy="292432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B728EBC-EAC6-CB01-FECD-929AFB364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448884"/>
              </p:ext>
            </p:extLst>
          </p:nvPr>
        </p:nvGraphicFramePr>
        <p:xfrm>
          <a:off x="73070" y="1637069"/>
          <a:ext cx="349269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692">
                  <a:extLst>
                    <a:ext uri="{9D8B030D-6E8A-4147-A177-3AD203B41FA5}">
                      <a16:colId xmlns:a16="http://schemas.microsoft.com/office/drawing/2014/main" val="1764515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BE" dirty="0"/>
                        <a:t>A station </a:t>
                      </a:r>
                      <a:r>
                        <a:rPr lang="fr-BE" dirty="0" err="1"/>
                        <a:t>is</a:t>
                      </a:r>
                      <a:r>
                        <a:rPr lang="fr-BE" dirty="0"/>
                        <a:t> an </a:t>
                      </a:r>
                      <a:r>
                        <a:rPr lang="fr-BE" dirty="0" err="1"/>
                        <a:t>Operational</a:t>
                      </a:r>
                      <a:r>
                        <a:rPr lang="fr-BE" dirty="0"/>
                        <a:t> Point (OP) at the </a:t>
                      </a:r>
                      <a:r>
                        <a:rPr lang="fr-BE" dirty="0" err="1"/>
                        <a:t>beginning</a:t>
                      </a:r>
                      <a:r>
                        <a:rPr lang="fr-BE" dirty="0"/>
                        <a:t> or end of a Section of Line (</a:t>
                      </a:r>
                      <a:r>
                        <a:rPr lang="fr-BE" dirty="0" err="1"/>
                        <a:t>SoL</a:t>
                      </a:r>
                      <a:r>
                        <a:rPr lang="fr-BE" dirty="0"/>
                        <a:t>), </a:t>
                      </a:r>
                      <a:r>
                        <a:rPr lang="fr-BE" dirty="0" err="1"/>
                        <a:t>with</a:t>
                      </a:r>
                      <a:r>
                        <a:rPr lang="fr-BE" dirty="0"/>
                        <a:t> a </a:t>
                      </a:r>
                      <a:r>
                        <a:rPr lang="fr-BE" dirty="0" err="1"/>
                        <a:t>linear</a:t>
                      </a:r>
                      <a:r>
                        <a:rPr lang="fr-BE" dirty="0"/>
                        <a:t> </a:t>
                      </a:r>
                      <a:r>
                        <a:rPr lang="fr-BE" dirty="0" err="1"/>
                        <a:t>reference</a:t>
                      </a:r>
                      <a:r>
                        <a:rPr lang="fr-BE" dirty="0"/>
                        <a:t>, </a:t>
                      </a:r>
                      <a:r>
                        <a:rPr lang="fr-BE" dirty="0" err="1"/>
                        <a:t>containing</a:t>
                      </a:r>
                      <a:r>
                        <a:rPr lang="fr-BE" dirty="0"/>
                        <a:t> a </a:t>
                      </a:r>
                      <a:r>
                        <a:rPr lang="fr-BE" dirty="0" err="1"/>
                        <a:t>list</a:t>
                      </a:r>
                      <a:r>
                        <a:rPr lang="fr-BE" dirty="0"/>
                        <a:t> of </a:t>
                      </a:r>
                      <a:r>
                        <a:rPr lang="fr-BE" dirty="0" err="1"/>
                        <a:t>technical</a:t>
                      </a:r>
                      <a:r>
                        <a:rPr lang="fr-BE" dirty="0"/>
                        <a:t> </a:t>
                      </a:r>
                      <a:r>
                        <a:rPr lang="fr-BE" dirty="0" err="1"/>
                        <a:t>parameters</a:t>
                      </a:r>
                      <a:r>
                        <a:rPr lang="fr-BE" dirty="0"/>
                        <a:t> to </a:t>
                      </a:r>
                      <a:r>
                        <a:rPr lang="fr-BE" dirty="0" err="1"/>
                        <a:t>be</a:t>
                      </a:r>
                      <a:r>
                        <a:rPr lang="fr-BE" dirty="0"/>
                        <a:t> </a:t>
                      </a:r>
                      <a:r>
                        <a:rPr lang="fr-BE" dirty="0" err="1"/>
                        <a:t>provided</a:t>
                      </a:r>
                      <a:r>
                        <a:rPr lang="fr-BE" dirty="0"/>
                        <a:t> by Infrastructure Manager (IM) </a:t>
                      </a:r>
                      <a:r>
                        <a:rPr lang="fr-BE" dirty="0" err="1"/>
                        <a:t>according</a:t>
                      </a:r>
                      <a:r>
                        <a:rPr lang="fr-BE" dirty="0"/>
                        <a:t> to </a:t>
                      </a:r>
                      <a:r>
                        <a:rPr lang="fr-BE" dirty="0" err="1"/>
                        <a:t>Technical</a:t>
                      </a:r>
                      <a:r>
                        <a:rPr lang="fr-BE" dirty="0"/>
                        <a:t> </a:t>
                      </a:r>
                      <a:r>
                        <a:rPr lang="fr-BE" dirty="0" err="1"/>
                        <a:t>Specifications</a:t>
                      </a:r>
                      <a:r>
                        <a:rPr lang="fr-BE" dirty="0"/>
                        <a:t> (</a:t>
                      </a:r>
                      <a:r>
                        <a:rPr lang="fr-BE" dirty="0" err="1"/>
                        <a:t>TSIs</a:t>
                      </a:r>
                      <a:r>
                        <a:rPr lang="fr-BE" dirty="0"/>
                        <a:t>).  </a:t>
                      </a:r>
                      <a:endParaRPr lang="en-GB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7062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545B5BA2-2449-6015-BEF8-CB87FCAB3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35" y="142855"/>
            <a:ext cx="3252404" cy="954911"/>
          </a:xfrm>
        </p:spPr>
        <p:txBody>
          <a:bodyPr>
            <a:noAutofit/>
          </a:bodyPr>
          <a:lstStyle/>
          <a:p>
            <a:r>
              <a:rPr lang="fr-BE" sz="3200" dirty="0" err="1"/>
              <a:t>What</a:t>
            </a:r>
            <a:r>
              <a:rPr lang="fr-BE" sz="3200" dirty="0"/>
              <a:t> are </a:t>
            </a:r>
            <a:r>
              <a:rPr lang="fr-BE" sz="3200" dirty="0" err="1"/>
              <a:t>we</a:t>
            </a:r>
            <a:r>
              <a:rPr lang="fr-BE" sz="3200" dirty="0"/>
              <a:t> </a:t>
            </a:r>
            <a:r>
              <a:rPr lang="fr-BE" sz="3200" dirty="0" err="1"/>
              <a:t>modelling</a:t>
            </a:r>
            <a:r>
              <a:rPr lang="fr-BE" sz="3200" dirty="0"/>
              <a:t>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2524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11F9E7C-111F-DA9D-3400-B3AECEC6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461" y="28184"/>
            <a:ext cx="6663490" cy="954911"/>
          </a:xfrm>
        </p:spPr>
        <p:txBody>
          <a:bodyPr>
            <a:normAutofit/>
          </a:bodyPr>
          <a:lstStyle/>
          <a:p>
            <a:r>
              <a:rPr lang="en-US" sz="3300" dirty="0">
                <a:ea typeface="Calibri Light"/>
                <a:cs typeface="Calibri Light"/>
              </a:rPr>
              <a:t>ERA Ontology Overview v.3.0.x</a:t>
            </a:r>
          </a:p>
        </p:txBody>
      </p:sp>
      <p:pic>
        <p:nvPicPr>
          <p:cNvPr id="8" name="Picture 7" descr="A diagram of a structure&#10;&#10;Description automatically generated">
            <a:extLst>
              <a:ext uri="{FF2B5EF4-FFF2-40B4-BE49-F238E27FC236}">
                <a16:creationId xmlns:a16="http://schemas.microsoft.com/office/drawing/2014/main" id="{ED74EF02-FC56-E2B6-0057-FFF205AD6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380" y="704563"/>
            <a:ext cx="5840391" cy="4369469"/>
          </a:xfrm>
          <a:prstGeom prst="rect">
            <a:avLst/>
          </a:prstGeom>
        </p:spPr>
      </p:pic>
      <p:pic>
        <p:nvPicPr>
          <p:cNvPr id="2" name="Segnaposto immagine 17">
            <a:extLst>
              <a:ext uri="{FF2B5EF4-FFF2-40B4-BE49-F238E27FC236}">
                <a16:creationId xmlns:a16="http://schemas.microsoft.com/office/drawing/2014/main" id="{71D51411-25EB-235F-1347-DEDBC44E4D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832"/>
          <a:stretch/>
        </p:blipFill>
        <p:spPr>
          <a:xfrm>
            <a:off x="7406503" y="0"/>
            <a:ext cx="1731571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5BC68-1063-343F-6D97-6E5E372D7C4D}"/>
              </a:ext>
            </a:extLst>
          </p:cNvPr>
          <p:cNvSpPr txBox="1"/>
          <p:nvPr/>
        </p:nvSpPr>
        <p:spPr>
          <a:xfrm rot="16200000">
            <a:off x="-1429468" y="2500310"/>
            <a:ext cx="395303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  <a:highlight>
                  <a:srgbClr val="364B7D"/>
                </a:highlight>
              </a:rPr>
              <a:t>https://data-interop.era.europa.eu/era-vocabulary/</a:t>
            </a:r>
          </a:p>
        </p:txBody>
      </p:sp>
    </p:spTree>
    <p:extLst>
      <p:ext uri="{BB962C8B-B14F-4D97-AF65-F5344CB8AC3E}">
        <p14:creationId xmlns:p14="http://schemas.microsoft.com/office/powerpoint/2010/main" val="334380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D0E5009-874F-55CF-2CBC-C90CA7D44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93" y="995262"/>
            <a:ext cx="1069676" cy="1091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0EBD9-8399-C09E-11E7-5599219363D0}"/>
              </a:ext>
            </a:extLst>
          </p:cNvPr>
          <p:cNvSpPr txBox="1"/>
          <p:nvPr/>
        </p:nvSpPr>
        <p:spPr>
          <a:xfrm>
            <a:off x="118759" y="2027950"/>
            <a:ext cx="1069676" cy="484748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114300" algn="ctr" defTabSz="685800">
              <a:spcBef>
                <a:spcPts val="359"/>
              </a:spcBef>
              <a:defRPr/>
            </a:pPr>
            <a:r>
              <a:rPr lang="en-US" sz="1350" spc="-1" dirty="0">
                <a:solidFill>
                  <a:srgbClr val="4A66AC">
                    <a:lumMod val="75000"/>
                  </a:srgbClr>
                </a:solidFill>
                <a:latin typeface="Calibri" panose="020F0502020204030204"/>
              </a:rPr>
              <a:t>Sectorial Legal Basis</a:t>
            </a:r>
            <a:endParaRPr lang="en-US" sz="1350" dirty="0">
              <a:solidFill>
                <a:prstClr val="black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8F206-343E-3807-4F86-21C0758F462E}"/>
              </a:ext>
            </a:extLst>
          </p:cNvPr>
          <p:cNvSpPr txBox="1"/>
          <p:nvPr/>
        </p:nvSpPr>
        <p:spPr>
          <a:xfrm>
            <a:off x="1630108" y="1591172"/>
            <a:ext cx="1199936" cy="43858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114300" algn="ctr" defTabSz="685800">
              <a:spcBef>
                <a:spcPts val="359"/>
              </a:spcBef>
              <a:defRPr/>
            </a:pPr>
            <a:r>
              <a:rPr lang="en-US" sz="1200" spc="-1" dirty="0">
                <a:solidFill>
                  <a:srgbClr val="4A66AC">
                    <a:lumMod val="75000"/>
                  </a:srgbClr>
                </a:solidFill>
                <a:latin typeface="Calibri" panose="020F0502020204030204"/>
              </a:rPr>
              <a:t>Harmonization of Processes</a:t>
            </a:r>
            <a:endParaRPr lang="en-US" sz="1200" dirty="0">
              <a:solidFill>
                <a:srgbClr val="4A66AC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B493F-81F5-D7E8-9D4A-150A26C6D2C1}"/>
              </a:ext>
            </a:extLst>
          </p:cNvPr>
          <p:cNvSpPr txBox="1"/>
          <p:nvPr/>
        </p:nvSpPr>
        <p:spPr>
          <a:xfrm>
            <a:off x="2189233" y="2222199"/>
            <a:ext cx="3540721" cy="1128514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114300" defTabSz="685800">
              <a:spcBef>
                <a:spcPts val="359"/>
              </a:spcBef>
              <a:defRPr/>
            </a:pPr>
            <a:r>
              <a:rPr lang="en-US" sz="1200" spc="-1" dirty="0">
                <a:solidFill>
                  <a:srgbClr val="4A66AC"/>
                </a:solidFill>
                <a:latin typeface="Calibri" panose="020F0502020204030204"/>
              </a:rPr>
              <a:t>Harmonization of :</a:t>
            </a:r>
            <a:endParaRPr lang="en-US" sz="1350" dirty="0">
              <a:solidFill>
                <a:srgbClr val="4A66AC"/>
              </a:solidFill>
              <a:latin typeface="Calibri" panose="020F0502020204030204"/>
              <a:cs typeface="Calibri" panose="020F0502020204030204"/>
            </a:endParaRPr>
          </a:p>
          <a:p>
            <a:pPr marL="328613" indent="-214313" defTabSz="685800">
              <a:spcBef>
                <a:spcPts val="359"/>
              </a:spcBef>
              <a:buFont typeface="Arial"/>
              <a:buChar char="•"/>
              <a:defRPr/>
            </a:pPr>
            <a:r>
              <a:rPr lang="en-US" sz="1050" spc="-1" dirty="0">
                <a:solidFill>
                  <a:srgbClr val="4A66AC"/>
                </a:solidFill>
                <a:latin typeface="Calibri" panose="020F0502020204030204"/>
                <a:cs typeface="Calibri"/>
              </a:rPr>
              <a:t>Terms – vocabulary – ontology governance</a:t>
            </a:r>
            <a:endParaRPr lang="en-US" sz="1050" spc="-1" dirty="0">
              <a:solidFill>
                <a:srgbClr val="4A66AC"/>
              </a:solidFill>
              <a:latin typeface="Calibri" panose="020F0502020204030204"/>
              <a:ea typeface="Calibri"/>
              <a:cs typeface="Calibri"/>
            </a:endParaRPr>
          </a:p>
          <a:p>
            <a:pPr marL="328613" indent="-214313" defTabSz="685800">
              <a:spcBef>
                <a:spcPts val="359"/>
              </a:spcBef>
              <a:buFont typeface="Arial"/>
              <a:buChar char="•"/>
              <a:defRPr/>
            </a:pPr>
            <a:r>
              <a:rPr lang="en-US" sz="1050" spc="-1" dirty="0">
                <a:solidFill>
                  <a:srgbClr val="4A66AC"/>
                </a:solidFill>
                <a:latin typeface="Calibri" panose="020F0502020204030204"/>
                <a:cs typeface="Calibri"/>
              </a:rPr>
              <a:t>Reference data – taxonomies controlled vocabulary</a:t>
            </a:r>
            <a:endParaRPr lang="en-US" sz="1050" spc="-1" dirty="0">
              <a:solidFill>
                <a:srgbClr val="4A66AC"/>
              </a:solidFill>
              <a:latin typeface="Calibri" panose="020F0502020204030204"/>
              <a:ea typeface="Calibri"/>
              <a:cs typeface="Calibri"/>
            </a:endParaRPr>
          </a:p>
          <a:p>
            <a:pPr marL="328613" indent="-214313">
              <a:spcBef>
                <a:spcPts val="359"/>
              </a:spcBef>
              <a:buFont typeface="Arial"/>
              <a:buChar char="•"/>
              <a:defRPr/>
            </a:pPr>
            <a:r>
              <a:rPr lang="en-US" sz="1050" spc="-1" dirty="0">
                <a:solidFill>
                  <a:srgbClr val="4A66AC"/>
                </a:solidFill>
                <a:latin typeface="Calibri" panose="020F0502020204030204"/>
                <a:cs typeface="Calibri"/>
              </a:rPr>
              <a:t>Management of Code List reference data EVN, locations</a:t>
            </a:r>
            <a:r>
              <a:rPr lang="en-US" sz="900" spc="-1" dirty="0">
                <a:solidFill>
                  <a:srgbClr val="4A66AC"/>
                </a:solidFill>
                <a:latin typeface="Calibri" panose="020F0502020204030204"/>
                <a:cs typeface="Calibri"/>
              </a:rPr>
              <a:t> </a:t>
            </a:r>
            <a:endParaRPr lang="en-US" sz="900" spc="-1" dirty="0">
              <a:solidFill>
                <a:srgbClr val="4A66AC">
                  <a:lumMod val="75000"/>
                </a:srgbClr>
              </a:solidFill>
              <a:latin typeface="Calibri" panose="020F0502020204030204"/>
            </a:endParaRPr>
          </a:p>
          <a:p>
            <a:pPr marL="114300" algn="ctr" defTabSz="685800">
              <a:spcBef>
                <a:spcPts val="359"/>
              </a:spcBef>
              <a:defRPr/>
            </a:pPr>
            <a:endParaRPr lang="en-US" sz="1200" spc="-1" dirty="0">
              <a:solidFill>
                <a:srgbClr val="4A66AC">
                  <a:lumMod val="75000"/>
                </a:srgbClr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99651-74AF-32E9-40E7-A94AB5F0A252}"/>
              </a:ext>
            </a:extLst>
          </p:cNvPr>
          <p:cNvSpPr txBox="1"/>
          <p:nvPr/>
        </p:nvSpPr>
        <p:spPr>
          <a:xfrm>
            <a:off x="6231164" y="298930"/>
            <a:ext cx="2849336" cy="99257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114300" algn="ctr" defTabSz="685800">
              <a:spcBef>
                <a:spcPts val="359"/>
              </a:spcBef>
              <a:defRPr/>
            </a:pPr>
            <a:r>
              <a:rPr lang="en-US" sz="1200" spc="-1" dirty="0">
                <a:solidFill>
                  <a:srgbClr val="4A66AC">
                    <a:lumMod val="75000"/>
                  </a:srgbClr>
                </a:solidFill>
                <a:latin typeface="Calibri" panose="020F0502020204030204"/>
              </a:rPr>
              <a:t>ERA as neutral </a:t>
            </a:r>
            <a:r>
              <a:rPr lang="en-US" sz="1200" u="sng" spc="-1" dirty="0">
                <a:solidFill>
                  <a:srgbClr val="4A66AC">
                    <a:lumMod val="75000"/>
                  </a:srgbClr>
                </a:solidFill>
                <a:latin typeface="Calibri" panose="020F0502020204030204"/>
              </a:rPr>
              <a:t>ontology provider</a:t>
            </a:r>
            <a:r>
              <a:rPr lang="en-US" sz="1200" spc="-1" dirty="0">
                <a:solidFill>
                  <a:srgbClr val="4A66AC">
                    <a:lumMod val="75000"/>
                  </a:srgbClr>
                </a:solidFill>
                <a:latin typeface="Calibri" panose="020F0502020204030204"/>
              </a:rPr>
              <a:t> and </a:t>
            </a:r>
            <a:r>
              <a:rPr lang="en-US" sz="1200" u="sng" spc="-1" dirty="0">
                <a:solidFill>
                  <a:srgbClr val="4A66AC">
                    <a:lumMod val="75000"/>
                  </a:srgbClr>
                </a:solidFill>
                <a:latin typeface="Calibri" panose="020F0502020204030204"/>
              </a:rPr>
              <a:t>identity provider</a:t>
            </a:r>
            <a:r>
              <a:rPr lang="en-US" sz="1200" spc="-1" dirty="0">
                <a:solidFill>
                  <a:srgbClr val="4A66AC">
                    <a:lumMod val="75000"/>
                  </a:srgbClr>
                </a:solidFill>
                <a:latin typeface="Calibri" panose="020F0502020204030204"/>
              </a:rPr>
              <a:t> for the data exchange in the EU Common European Mobility data space facilitating data interoperability in the Transport Sector</a:t>
            </a:r>
            <a:endParaRPr lang="en-US" sz="1200" dirty="0">
              <a:solidFill>
                <a:srgbClr val="4A66AC">
                  <a:lumMod val="75000"/>
                </a:srgbClr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12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9F5EBE45-3741-0B36-089D-2D3B9D202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054" y="1540882"/>
            <a:ext cx="942902" cy="13610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5008C4-3CA8-3F32-B690-A20B6CCBC3ED}"/>
              </a:ext>
            </a:extLst>
          </p:cNvPr>
          <p:cNvSpPr txBox="1"/>
          <p:nvPr/>
        </p:nvSpPr>
        <p:spPr>
          <a:xfrm>
            <a:off x="-208556" y="4496590"/>
            <a:ext cx="2077571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ERA vocabulary (europa.eu)</a:t>
            </a:r>
            <a:endParaRPr lang="en-US" sz="900" dirty="0">
              <a:solidFill>
                <a:prstClr val="black"/>
              </a:solidFill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1B9D68F6-CAB7-28AD-473A-CFE4C511F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898" y="3728908"/>
            <a:ext cx="2188181" cy="10033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1C205C-A852-E6A4-5EC9-1BC923FE55E8}"/>
              </a:ext>
            </a:extLst>
          </p:cNvPr>
          <p:cNvSpPr txBox="1"/>
          <p:nvPr/>
        </p:nvSpPr>
        <p:spPr>
          <a:xfrm>
            <a:off x="2018707" y="4753322"/>
            <a:ext cx="2057400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hlinkClick r:id="rId7"/>
              </a:rPr>
              <a:t>SKOS Concept Schemes used in the ERA vocabulary (europa.eu)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" name="Picture 20" descr="Icon&#10;&#10;Description automatically generated">
            <a:extLst>
              <a:ext uri="{FF2B5EF4-FFF2-40B4-BE49-F238E27FC236}">
                <a16:creationId xmlns:a16="http://schemas.microsoft.com/office/drawing/2014/main" id="{2016013B-70F0-6A15-40CA-41512E695C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700000">
            <a:off x="2957159" y="1734672"/>
            <a:ext cx="477371" cy="477371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E4EC0D07-2181-9176-CFC5-A63FFCB72736}"/>
              </a:ext>
            </a:extLst>
          </p:cNvPr>
          <p:cNvSpPr/>
          <p:nvPr/>
        </p:nvSpPr>
        <p:spPr>
          <a:xfrm>
            <a:off x="5203254" y="1985492"/>
            <a:ext cx="1358989" cy="3000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5F0ECE6-69B8-EF23-BACC-588150ED7E95}"/>
              </a:ext>
            </a:extLst>
          </p:cNvPr>
          <p:cNvSpPr/>
          <p:nvPr/>
        </p:nvSpPr>
        <p:spPr>
          <a:xfrm>
            <a:off x="1398495" y="1707776"/>
            <a:ext cx="201705" cy="1479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694F29-547E-1621-B102-DDB875DC91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9626" y="4223016"/>
            <a:ext cx="1289934" cy="427168"/>
          </a:xfrm>
          <a:prstGeom prst="rect">
            <a:avLst/>
          </a:prstGeom>
        </p:spPr>
      </p:pic>
      <p:sp>
        <p:nvSpPr>
          <p:cNvPr id="16" name="TextBox 15">
            <a:hlinkClick r:id="rId10"/>
            <a:extLst>
              <a:ext uri="{FF2B5EF4-FFF2-40B4-BE49-F238E27FC236}">
                <a16:creationId xmlns:a16="http://schemas.microsoft.com/office/drawing/2014/main" id="{33615ECA-9AA7-16A3-B9C0-081068D9E0DB}"/>
              </a:ext>
            </a:extLst>
          </p:cNvPr>
          <p:cNvSpPr txBox="1"/>
          <p:nvPr/>
        </p:nvSpPr>
        <p:spPr>
          <a:xfrm>
            <a:off x="4427286" y="4679887"/>
            <a:ext cx="175139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25000"/>
                  </a:schemeClr>
                </a:solidFill>
                <a:hlinkClick r:id="rId10"/>
              </a:rPr>
              <a:t>Link to ERA </a:t>
            </a:r>
            <a:r>
              <a:rPr lang="en-US" sz="1350" dirty="0" err="1">
                <a:solidFill>
                  <a:schemeClr val="bg2">
                    <a:lumMod val="25000"/>
                  </a:schemeClr>
                </a:solidFill>
                <a:hlinkClick r:id="rId10"/>
              </a:rPr>
              <a:t>eng.</a:t>
            </a:r>
            <a:r>
              <a:rPr lang="en-US" sz="1350" dirty="0">
                <a:solidFill>
                  <a:schemeClr val="bg2">
                    <a:lumMod val="25000"/>
                  </a:schemeClr>
                </a:solidFill>
                <a:hlinkClick r:id="rId10"/>
              </a:rPr>
              <a:t> rules</a:t>
            </a:r>
            <a:endParaRPr lang="en-US" sz="135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Picture 2" descr="image">
            <a:extLst>
              <a:ext uri="{FF2B5EF4-FFF2-40B4-BE49-F238E27FC236}">
                <a16:creationId xmlns:a16="http://schemas.microsoft.com/office/drawing/2014/main" id="{09BB7BBC-B628-78FE-E0EE-837A594E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74" y="3080712"/>
            <a:ext cx="3006026" cy="11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1">
            <a:extLst>
              <a:ext uri="{FF2B5EF4-FFF2-40B4-BE49-F238E27FC236}">
                <a16:creationId xmlns:a16="http://schemas.microsoft.com/office/drawing/2014/main" id="{8F2C7ED6-D898-8E06-03AC-BABC9237E13B}"/>
              </a:ext>
            </a:extLst>
          </p:cNvPr>
          <p:cNvSpPr/>
          <p:nvPr/>
        </p:nvSpPr>
        <p:spPr>
          <a:xfrm>
            <a:off x="6328372" y="4404599"/>
            <a:ext cx="26637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685800">
              <a:buFont typeface="Wingdings" panose="05000000000000000000" pitchFamily="2" charset="2"/>
              <a:buChar char="Ø"/>
              <a:defRPr/>
            </a:pPr>
            <a:r>
              <a:rPr lang="en-GB" sz="105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Article 7 enacts semantic approach via ERA vocabulary/ontology</a:t>
            </a:r>
            <a:endParaRPr lang="en-GB" sz="900">
              <a:solidFill>
                <a:schemeClr val="bg2">
                  <a:lumMod val="25000"/>
                </a:schemeClr>
              </a:solidFill>
              <a:latin typeface="Calibri" panose="020F0502020204030204"/>
              <a:cs typeface="Calibri"/>
            </a:endParaRPr>
          </a:p>
          <a:p>
            <a:pPr algn="ctr" defTabSz="685800">
              <a:defRPr/>
            </a:pPr>
            <a:r>
              <a:rPr lang="en-GB" sz="105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	</a:t>
            </a:r>
            <a:r>
              <a:rPr lang="en-GB" sz="1050">
                <a:solidFill>
                  <a:srgbClr val="FF0000"/>
                </a:solidFill>
                <a:latin typeface="Calibri" panose="020F0502020204030204"/>
              </a:rPr>
              <a:t>1</a:t>
            </a:r>
            <a:r>
              <a:rPr lang="en-GB" sz="1050" baseline="30000">
                <a:solidFill>
                  <a:srgbClr val="FF0000"/>
                </a:solidFill>
                <a:latin typeface="Calibri" panose="020F0502020204030204"/>
              </a:rPr>
              <a:t>st</a:t>
            </a:r>
            <a:r>
              <a:rPr lang="en-GB" sz="1050">
                <a:solidFill>
                  <a:srgbClr val="FF0000"/>
                </a:solidFill>
                <a:latin typeface="Calibri" panose="020F0502020204030204"/>
              </a:rPr>
              <a:t> EU legal text enacting an ontology in the railway sector</a:t>
            </a:r>
            <a:endParaRPr lang="en-GB" sz="1050">
              <a:solidFill>
                <a:srgbClr val="FF0000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690621D-3018-9684-0AD2-318860ED0B1D}"/>
              </a:ext>
            </a:extLst>
          </p:cNvPr>
          <p:cNvSpPr txBox="1"/>
          <p:nvPr/>
        </p:nvSpPr>
        <p:spPr>
          <a:xfrm>
            <a:off x="2292742" y="148889"/>
            <a:ext cx="3851054" cy="646331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endParaRPr lang="en-GB" sz="1350" dirty="0"/>
          </a:p>
          <a:p>
            <a:r>
              <a:rPr lang="en-GB" sz="2400" dirty="0">
                <a:solidFill>
                  <a:srgbClr val="F15A24"/>
                </a:solidFill>
                <a:latin typeface="Roboto"/>
                <a:ea typeface="Roboto"/>
                <a:cs typeface="Roboto"/>
              </a:rPr>
              <a:t>KG GENERATION PIPELINE</a:t>
            </a:r>
            <a:endParaRPr lang="en-GB" sz="2400" dirty="0">
              <a:solidFill>
                <a:srgbClr val="F15A2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 descr="A screenshot of a web page&#10;&#10;Description automatically generated">
            <a:extLst>
              <a:ext uri="{FF2B5EF4-FFF2-40B4-BE49-F238E27FC236}">
                <a16:creationId xmlns:a16="http://schemas.microsoft.com/office/drawing/2014/main" id="{AED03F4A-F0A1-2196-DBAA-70EE5567D7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" y="2604689"/>
            <a:ext cx="1847015" cy="179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4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895D-29D7-25AD-AD27-B0119669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259" y="54553"/>
            <a:ext cx="5457544" cy="954911"/>
          </a:xfrm>
        </p:spPr>
        <p:txBody>
          <a:bodyPr/>
          <a:lstStyle/>
          <a:p>
            <a:r>
              <a:rPr lang="fr-BE" b="1" dirty="0"/>
              <a:t>KG GENERATION PIPELINE</a:t>
            </a:r>
            <a:endParaRPr lang="en-GB" b="1" dirty="0"/>
          </a:p>
        </p:txBody>
      </p:sp>
      <p:pic>
        <p:nvPicPr>
          <p:cNvPr id="3" name="Segnaposto immagine 17">
            <a:extLst>
              <a:ext uri="{FF2B5EF4-FFF2-40B4-BE49-F238E27FC236}">
                <a16:creationId xmlns:a16="http://schemas.microsoft.com/office/drawing/2014/main" id="{4D9A4C8C-19E0-B1D2-BEBD-E896409CAC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832"/>
          <a:stretch/>
        </p:blipFill>
        <p:spPr>
          <a:xfrm>
            <a:off x="7406503" y="0"/>
            <a:ext cx="1731571" cy="5143500"/>
          </a:xfrm>
          <a:prstGeom prst="rect">
            <a:avLst/>
          </a:prstGeom>
        </p:spPr>
      </p:pic>
      <p:pic>
        <p:nvPicPr>
          <p:cNvPr id="4" name="Picture 3" descr="A diagram of a computer&#10;&#10;Description automatically generated">
            <a:extLst>
              <a:ext uri="{FF2B5EF4-FFF2-40B4-BE49-F238E27FC236}">
                <a16:creationId xmlns:a16="http://schemas.microsoft.com/office/drawing/2014/main" id="{39D8125F-BD75-D705-1E4C-A771C84E4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2" y="1064017"/>
            <a:ext cx="7406503" cy="36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80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895D-29D7-25AD-AD27-B0119669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259" y="54553"/>
            <a:ext cx="5457544" cy="954911"/>
          </a:xfrm>
        </p:spPr>
        <p:txBody>
          <a:bodyPr/>
          <a:lstStyle/>
          <a:p>
            <a:r>
              <a:rPr lang="fr-BE" b="1" dirty="0"/>
              <a:t>KG PARTIAL UPDATE</a:t>
            </a:r>
            <a:endParaRPr lang="en-GB" b="1" dirty="0"/>
          </a:p>
        </p:txBody>
      </p:sp>
      <p:pic>
        <p:nvPicPr>
          <p:cNvPr id="3" name="Segnaposto immagine 17">
            <a:extLst>
              <a:ext uri="{FF2B5EF4-FFF2-40B4-BE49-F238E27FC236}">
                <a16:creationId xmlns:a16="http://schemas.microsoft.com/office/drawing/2014/main" id="{4D9A4C8C-19E0-B1D2-BEBD-E896409CAC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832"/>
          <a:stretch/>
        </p:blipFill>
        <p:spPr>
          <a:xfrm>
            <a:off x="7406503" y="0"/>
            <a:ext cx="1731571" cy="5143500"/>
          </a:xfrm>
          <a:prstGeom prst="rect">
            <a:avLst/>
          </a:prstGeom>
        </p:spPr>
      </p:pic>
      <p:pic>
        <p:nvPicPr>
          <p:cNvPr id="5" name="Picture 4" descr="A diagram of a cloud computing process&#10;&#10;Description automatically generated">
            <a:extLst>
              <a:ext uri="{FF2B5EF4-FFF2-40B4-BE49-F238E27FC236}">
                <a16:creationId xmlns:a16="http://schemas.microsoft.com/office/drawing/2014/main" id="{ED7F1ED3-0847-CAC3-192C-5858A50CE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9" y="1319515"/>
            <a:ext cx="6164453" cy="291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24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6995-DEBF-BE11-6408-29007506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25" y="230207"/>
            <a:ext cx="3060755" cy="671565"/>
          </a:xfrm>
        </p:spPr>
        <p:txBody>
          <a:bodyPr/>
          <a:lstStyle/>
          <a:p>
            <a:r>
              <a:rPr lang="fr-BE" dirty="0"/>
              <a:t>SHACL patterns </a:t>
            </a: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08F7B-7750-0FEF-E714-AE33A11C2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LU"/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69381E01-6E43-EB57-78E2-F23318534B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4125650"/>
              </p:ext>
            </p:extLst>
          </p:nvPr>
        </p:nvGraphicFramePr>
        <p:xfrm>
          <a:off x="5018422" y="1306854"/>
          <a:ext cx="3777094" cy="184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1309">
                  <a:extLst>
                    <a:ext uri="{9D8B030D-6E8A-4147-A177-3AD203B41FA5}">
                      <a16:colId xmlns:a16="http://schemas.microsoft.com/office/drawing/2014/main" val="273196317"/>
                    </a:ext>
                  </a:extLst>
                </a:gridCol>
                <a:gridCol w="1685785">
                  <a:extLst>
                    <a:ext uri="{9D8B030D-6E8A-4147-A177-3AD203B41FA5}">
                      <a16:colId xmlns:a16="http://schemas.microsoft.com/office/drawing/2014/main" val="2595412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BE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SHACL types</a:t>
                      </a:r>
                      <a:endParaRPr lang="en-LU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Total</a:t>
                      </a:r>
                      <a:endParaRPr lang="en-LU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863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sh:SPARQLConstraint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60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7279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sh:PropertyShape</a:t>
                      </a:r>
                      <a:endParaRPr lang="en-GB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733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93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sh:pattern</a:t>
                      </a:r>
                      <a:endParaRPr lang="en-GB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34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167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8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sh:NodeShape</a:t>
                      </a:r>
                      <a:endParaRPr lang="en-GB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          15</a:t>
                      </a:r>
                      <a:endParaRPr lang="en-GB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180892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2C6E3A-9715-6B91-0318-34D57EA3CF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871DFF-0557-FBCF-3429-EFE828545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7" y="989814"/>
            <a:ext cx="4295723" cy="39234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93528-CC02-0C04-50A2-00D4DF2C5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18</a:t>
            </a:fld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304288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1FB1203-ABB8-E333-B83F-659269B59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82" y="0"/>
            <a:ext cx="4930388" cy="4162784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1AC8B870-62DB-5FC6-4ECE-206F578D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7" y="989741"/>
            <a:ext cx="4881501" cy="954911"/>
          </a:xfrm>
        </p:spPr>
        <p:txBody>
          <a:bodyPr>
            <a:normAutofit/>
          </a:bodyPr>
          <a:lstStyle/>
          <a:p>
            <a:r>
              <a:rPr lang="fr-BE" dirty="0">
                <a:latin typeface="+mn-lt"/>
              </a:rPr>
              <a:t>ERA </a:t>
            </a:r>
            <a:r>
              <a:rPr lang="fr-BE" dirty="0" err="1">
                <a:latin typeface="+mn-lt"/>
              </a:rPr>
              <a:t>Knowledge</a:t>
            </a:r>
            <a:r>
              <a:rPr lang="fr-BE" dirty="0">
                <a:latin typeface="+mn-lt"/>
              </a:rPr>
              <a:t> Graph</a:t>
            </a:r>
            <a:br>
              <a:rPr lang="id-ID" dirty="0">
                <a:latin typeface="+mn-lt"/>
              </a:rPr>
            </a:br>
            <a:endParaRPr lang="id-ID" sz="18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4C47353-0646-303A-6F8C-4FCEABF65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" y="3443131"/>
            <a:ext cx="5005048" cy="171519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609157-B309-0DF8-BCC9-95C87BC8C0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235141"/>
              </p:ext>
            </p:extLst>
          </p:nvPr>
        </p:nvGraphicFramePr>
        <p:xfrm>
          <a:off x="84704" y="1955086"/>
          <a:ext cx="4252463" cy="1498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8668">
                  <a:extLst>
                    <a:ext uri="{9D8B030D-6E8A-4147-A177-3AD203B41FA5}">
                      <a16:colId xmlns:a16="http://schemas.microsoft.com/office/drawing/2014/main" val="1522734916"/>
                    </a:ext>
                  </a:extLst>
                </a:gridCol>
                <a:gridCol w="2249805">
                  <a:extLst>
                    <a:ext uri="{9D8B030D-6E8A-4147-A177-3AD203B41FA5}">
                      <a16:colId xmlns:a16="http://schemas.microsoft.com/office/drawing/2014/main" val="1290244578"/>
                    </a:ext>
                  </a:extLst>
                </a:gridCol>
                <a:gridCol w="773990">
                  <a:extLst>
                    <a:ext uri="{9D8B030D-6E8A-4147-A177-3AD203B41FA5}">
                      <a16:colId xmlns:a16="http://schemas.microsoft.com/office/drawing/2014/main" val="1338784579"/>
                    </a:ext>
                  </a:extLst>
                </a:gridCol>
              </a:tblGrid>
              <a:tr h="1644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</a:rPr>
                        <a:t>Named Graph</a:t>
                      </a:r>
                      <a:endParaRPr lang="en-GB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</a:rPr>
                        <a:t>URI</a:t>
                      </a:r>
                      <a:endParaRPr lang="en-GB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</a:rPr>
                        <a:t>Triples count</a:t>
                      </a:r>
                      <a:endParaRPr lang="en-GB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51857503"/>
                  </a:ext>
                </a:extLst>
              </a:tr>
              <a:tr h="3364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</a:rPr>
                        <a:t>Infrastructure managers</a:t>
                      </a:r>
                      <a:endParaRPr lang="en-GB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http://data.europa.eu/949/graph/im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kern="100">
                          <a:effectLst/>
                        </a:rPr>
                        <a:t>18,287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83158733"/>
                  </a:ext>
                </a:extLst>
              </a:tr>
              <a:tr h="1644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ERA type of vehicles</a:t>
                      </a:r>
                      <a:endParaRPr lang="en-GB" sz="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http://data.europa.eu/949/graph/eratv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kern="100">
                          <a:effectLst/>
                        </a:rPr>
                        <a:t>210,715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289213322"/>
                  </a:ext>
                </a:extLst>
              </a:tr>
              <a:tr h="1644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EU countries</a:t>
                      </a:r>
                      <a:endParaRPr lang="en-GB" sz="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http://data.europa.eu/949/graph/countries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kern="100">
                          <a:effectLst/>
                        </a:rPr>
                        <a:t>28,175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63985794"/>
                  </a:ext>
                </a:extLst>
              </a:tr>
              <a:tr h="1755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Railway infrastructure</a:t>
                      </a:r>
                      <a:endParaRPr lang="en-GB" sz="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http://data.europa.eu/949/graph/rinf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kern="100" dirty="0">
                          <a:effectLst/>
                          <a:highlight>
                            <a:srgbClr val="FFFF00"/>
                          </a:highlight>
                        </a:rPr>
                        <a:t>49,041,365</a:t>
                      </a:r>
                      <a:endParaRPr lang="en-GB" sz="900" kern="1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563089711"/>
                  </a:ext>
                </a:extLst>
              </a:tr>
              <a:tr h="1644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solidFill>
                            <a:schemeClr val="tx1"/>
                          </a:solidFill>
                          <a:effectLst/>
                        </a:rPr>
                        <a:t>Reference code list</a:t>
                      </a:r>
                      <a:endParaRPr lang="en-GB" sz="800" kern="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http://data.europa.eu/949/graph/skos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kern="100">
                          <a:effectLst/>
                        </a:rPr>
                        <a:t>10,238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51050537"/>
                  </a:ext>
                </a:extLst>
              </a:tr>
              <a:tr h="1644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solidFill>
                            <a:schemeClr val="tx1"/>
                          </a:solidFill>
                          <a:effectLst/>
                        </a:rPr>
                        <a:t>Ontology</a:t>
                      </a:r>
                      <a:endParaRPr lang="en-GB" sz="8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http://data.europa.eu/949/graph/ontology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kern="100">
                          <a:effectLst/>
                        </a:rPr>
                        <a:t>7,021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31843072"/>
                  </a:ext>
                </a:extLst>
              </a:tr>
              <a:tr h="1644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 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Total triples</a:t>
                      </a:r>
                      <a:endParaRPr lang="en-GB" sz="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900" kern="100" dirty="0">
                          <a:effectLst/>
                        </a:rPr>
                        <a:t>49,315,801</a:t>
                      </a:r>
                      <a:endParaRPr lang="en-GB" sz="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10090538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AE9C396-8019-B7E1-AC9F-14E009859BDF}"/>
              </a:ext>
            </a:extLst>
          </p:cNvPr>
          <p:cNvSpPr txBox="1"/>
          <p:nvPr/>
        </p:nvSpPr>
        <p:spPr>
          <a:xfrm>
            <a:off x="1376557" y="1736651"/>
            <a:ext cx="322145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>
                <a:solidFill>
                  <a:schemeClr val="bg1"/>
                </a:solidFill>
                <a:highlight>
                  <a:srgbClr val="364B7D"/>
                </a:highlight>
              </a:rPr>
              <a:t>https://prod.virtuoso.ecdp.tech.ec.europa.eu/sparql</a:t>
            </a:r>
          </a:p>
        </p:txBody>
      </p:sp>
    </p:spTree>
    <p:extLst>
      <p:ext uri="{BB962C8B-B14F-4D97-AF65-F5344CB8AC3E}">
        <p14:creationId xmlns:p14="http://schemas.microsoft.com/office/powerpoint/2010/main" val="1720001888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00E6-85A9-C1D4-2DD7-49F8CFFAC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Agenda</a:t>
            </a:r>
            <a:endParaRPr lang="en-L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22811-D02F-799F-CFEC-507349CBE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ERA in a Nutshell</a:t>
            </a:r>
          </a:p>
          <a:p>
            <a:r>
              <a:rPr lang="en-US" dirty="0"/>
              <a:t>ERA Journey towards Data centric organization</a:t>
            </a:r>
          </a:p>
          <a:p>
            <a:r>
              <a:rPr lang="en-US" dirty="0"/>
              <a:t>A little semantics goes a long </a:t>
            </a:r>
            <a:r>
              <a:rPr lang="en-US" strike="sngStrike" dirty="0"/>
              <a:t>way</a:t>
            </a:r>
            <a:r>
              <a:rPr lang="en-US" dirty="0"/>
              <a:t> rail...</a:t>
            </a:r>
          </a:p>
          <a:p>
            <a:pPr lvl="1"/>
            <a:r>
              <a:rPr lang="en-US" dirty="0"/>
              <a:t> ERA Ontology</a:t>
            </a:r>
          </a:p>
          <a:p>
            <a:pPr lvl="1"/>
            <a:r>
              <a:rPr lang="en-US" dirty="0"/>
              <a:t> ERA Knowledge Graph</a:t>
            </a:r>
          </a:p>
          <a:p>
            <a:r>
              <a:rPr lang="en-US" dirty="0"/>
              <a:t>Challenges</a:t>
            </a:r>
          </a:p>
          <a:p>
            <a:r>
              <a:rPr lang="en-US" dirty="0"/>
              <a:t>Demo </a:t>
            </a:r>
          </a:p>
          <a:p>
            <a:pPr marL="0" indent="0">
              <a:buNone/>
            </a:pPr>
            <a:r>
              <a:rPr lang="en-US" dirty="0"/>
              <a:t>Q/A Session</a:t>
            </a:r>
            <a:br>
              <a:rPr lang="en-US" dirty="0"/>
            </a:br>
            <a:endParaRPr lang="en-L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D16F-D87A-4CC4-D71B-74823916FD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ERAKG: A </a:t>
            </a:r>
            <a:r>
              <a:rPr lang="fr-BE" dirty="0" err="1"/>
              <a:t>Core</a:t>
            </a:r>
            <a:r>
              <a:rPr lang="fr-BE" dirty="0"/>
              <a:t> </a:t>
            </a:r>
            <a:r>
              <a:rPr lang="fr-BE" dirty="0" err="1"/>
              <a:t>Semantic</a:t>
            </a:r>
            <a:r>
              <a:rPr lang="fr-BE" dirty="0"/>
              <a:t> </a:t>
            </a:r>
            <a:r>
              <a:rPr lang="fr-BE" dirty="0" err="1"/>
              <a:t>Knowledge</a:t>
            </a:r>
            <a:r>
              <a:rPr lang="fr-BE" dirty="0"/>
              <a:t> for Railways</a:t>
            </a:r>
            <a:endParaRPr lang="en-LU" dirty="0"/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E41C67D6-08AF-726A-787C-1EFDEDD39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5169942" y="2884122"/>
            <a:ext cx="3974057" cy="22354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1D2FF-6AD2-6917-6296-99DF1D96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t>2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476552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FBE093D7-F0AF-9A48-9376-363DC00D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9" y="1116678"/>
            <a:ext cx="2595204" cy="534848"/>
          </a:xfrm>
        </p:spPr>
        <p:txBody>
          <a:bodyPr vert="horz" lIns="0" tIns="0" rIns="0" bIns="0" rtlCol="0" anchor="ctr">
            <a:noAutofit/>
          </a:bodyPr>
          <a:lstStyle/>
          <a:p>
            <a:br>
              <a:rPr lang="en-US" sz="4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1400" dirty="0">
                <a:hlinkClick r:id="rId3"/>
              </a:rPr>
              <a:t>ERA — Map explorer (europa.eu). </a:t>
            </a:r>
            <a:br>
              <a:rPr lang="pt-BR" sz="1400" dirty="0"/>
            </a:br>
            <a:endParaRPr lang="id-ID" sz="4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28C3B-672D-C8AF-9DE3-141A6E70A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15" y="1588333"/>
            <a:ext cx="3634078" cy="275914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445AF-4DF0-ECC2-2042-2A5CEFD86562}"/>
              </a:ext>
            </a:extLst>
          </p:cNvPr>
          <p:cNvSpPr txBox="1"/>
          <p:nvPr/>
        </p:nvSpPr>
        <p:spPr>
          <a:xfrm>
            <a:off x="4679518" y="3309451"/>
            <a:ext cx="4240865" cy="173124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257175" indent="-257175">
              <a:buClr>
                <a:srgbClr val="000000"/>
              </a:buClr>
              <a:buFont typeface="Arial"/>
              <a:buChar char="•"/>
              <a:defRPr/>
            </a:pPr>
            <a:r>
              <a:rPr lang="en-US" sz="1350" kern="0" dirty="0">
                <a:solidFill>
                  <a:srgbClr val="004494"/>
                </a:solidFill>
                <a:latin typeface="Arial"/>
                <a:cs typeface="Calibri"/>
                <a:sym typeface="Arial"/>
              </a:rPr>
              <a:t>More than  53 million triples</a:t>
            </a:r>
            <a:endParaRPr lang="en-US" sz="1350" dirty="0">
              <a:solidFill>
                <a:srgbClr val="004494"/>
              </a:solidFill>
              <a:sym typeface="Arial"/>
            </a:endParaRPr>
          </a:p>
          <a:p>
            <a:pPr marL="257175" indent="-257175">
              <a:buClr>
                <a:srgbClr val="000000"/>
              </a:buClr>
              <a:buFont typeface="Arial"/>
              <a:buChar char="•"/>
              <a:defRPr/>
            </a:pPr>
            <a:r>
              <a:rPr lang="en-US" sz="1350" kern="0" dirty="0">
                <a:solidFill>
                  <a:srgbClr val="004494"/>
                </a:solidFill>
                <a:latin typeface="Arial"/>
                <a:cs typeface="Calibri"/>
              </a:rPr>
              <a:t>More than 31k lines of mappings</a:t>
            </a:r>
          </a:p>
          <a:p>
            <a:pPr marL="257175" indent="-257175">
              <a:buClr>
                <a:srgbClr val="000000"/>
              </a:buClr>
              <a:buFont typeface="Arial"/>
              <a:buChar char="•"/>
              <a:defRPr/>
            </a:pPr>
            <a:r>
              <a:rPr lang="en-US" sz="1350" kern="0" dirty="0">
                <a:solidFill>
                  <a:srgbClr val="004494"/>
                </a:solidFill>
                <a:latin typeface="Arial"/>
                <a:cs typeface="Calibri"/>
              </a:rPr>
              <a:t>More than 100 SHACL shapes</a:t>
            </a:r>
            <a:endParaRPr lang="en-US" sz="1350" kern="0" dirty="0">
              <a:solidFill>
                <a:srgbClr val="004494"/>
              </a:solidFill>
              <a:latin typeface="Arial"/>
              <a:cs typeface="Calibri"/>
              <a:sym typeface="Arial"/>
            </a:endParaRPr>
          </a:p>
          <a:p>
            <a:pPr marL="257175" indent="-257175" defTabSz="685800">
              <a:buClr>
                <a:srgbClr val="000000"/>
              </a:buClr>
              <a:buFont typeface="Arial"/>
              <a:buChar char="•"/>
              <a:defRPr/>
            </a:pPr>
            <a:r>
              <a:rPr lang="en-US" sz="1350" kern="0" dirty="0">
                <a:solidFill>
                  <a:srgbClr val="004494"/>
                </a:solidFill>
                <a:latin typeface="Arial"/>
                <a:cs typeface="Calibri"/>
                <a:sym typeface="Arial"/>
              </a:rPr>
              <a:t>+270k track segments described</a:t>
            </a:r>
            <a:endParaRPr lang="en-US" sz="1350" kern="0" dirty="0">
              <a:solidFill>
                <a:srgbClr val="004494"/>
              </a:solidFill>
              <a:latin typeface="Arial"/>
              <a:cs typeface="Calibri"/>
            </a:endParaRPr>
          </a:p>
          <a:p>
            <a:pPr marL="257175" indent="-257175" defTabSz="685800">
              <a:buClr>
                <a:srgbClr val="000000"/>
              </a:buClr>
              <a:buFont typeface="Arial"/>
              <a:buChar char="•"/>
              <a:defRPr/>
            </a:pPr>
            <a:r>
              <a:rPr lang="en-US" sz="1350" kern="0" dirty="0">
                <a:solidFill>
                  <a:srgbClr val="004494"/>
                </a:solidFill>
                <a:latin typeface="Arial"/>
                <a:cs typeface="Calibri"/>
                <a:sym typeface="Arial"/>
              </a:rPr>
              <a:t>+50k stations described</a:t>
            </a:r>
            <a:endParaRPr lang="en-US" sz="1350" kern="0" dirty="0">
              <a:solidFill>
                <a:srgbClr val="004494"/>
              </a:solidFill>
              <a:latin typeface="Arial"/>
              <a:cs typeface="Calibri"/>
            </a:endParaRPr>
          </a:p>
          <a:p>
            <a:pPr marL="257175" indent="-257175" defTabSz="685800">
              <a:buClr>
                <a:srgbClr val="000000"/>
              </a:buClr>
              <a:buFont typeface="Arial"/>
              <a:buChar char="•"/>
              <a:defRPr/>
            </a:pPr>
            <a:r>
              <a:rPr lang="en-US" sz="1350" kern="0" dirty="0">
                <a:solidFill>
                  <a:srgbClr val="004494"/>
                </a:solidFill>
                <a:latin typeface="Arial"/>
                <a:cs typeface="Calibri"/>
                <a:sym typeface="Arial"/>
              </a:rPr>
              <a:t>+50k geo-referenced objects (</a:t>
            </a:r>
            <a:r>
              <a:rPr lang="en-US" sz="1350" kern="0" dirty="0" err="1">
                <a:solidFill>
                  <a:srgbClr val="004494"/>
                </a:solidFill>
                <a:latin typeface="Arial"/>
                <a:cs typeface="Calibri"/>
                <a:sym typeface="Arial"/>
              </a:rPr>
              <a:t>lat</a:t>
            </a:r>
            <a:r>
              <a:rPr lang="en-US" sz="1350" kern="0" dirty="0">
                <a:solidFill>
                  <a:srgbClr val="004494"/>
                </a:solidFill>
                <a:latin typeface="Arial"/>
                <a:cs typeface="Calibri"/>
                <a:sym typeface="Arial"/>
              </a:rPr>
              <a:t>/long)</a:t>
            </a:r>
            <a:endParaRPr lang="en-US" sz="1350" kern="0" dirty="0">
              <a:solidFill>
                <a:srgbClr val="004494"/>
              </a:solidFill>
              <a:latin typeface="Arial"/>
              <a:cs typeface="Calibri"/>
            </a:endParaRPr>
          </a:p>
          <a:p>
            <a:pPr marL="257175" indent="-257175" defTabSz="685800">
              <a:buClr>
                <a:srgbClr val="000000"/>
              </a:buClr>
              <a:buFont typeface="Arial"/>
              <a:buChar char="•"/>
              <a:defRPr/>
            </a:pPr>
            <a:r>
              <a:rPr lang="en-US" sz="1350" kern="0" dirty="0">
                <a:solidFill>
                  <a:srgbClr val="004494"/>
                </a:solidFill>
                <a:latin typeface="Arial"/>
                <a:cs typeface="Calibri"/>
                <a:sym typeface="Arial"/>
              </a:rPr>
              <a:t>+2k Vehicle Types described</a:t>
            </a:r>
            <a:endParaRPr lang="en-US" sz="1350" kern="0" dirty="0">
              <a:solidFill>
                <a:srgbClr val="004494"/>
              </a:solidFill>
              <a:latin typeface="Arial"/>
              <a:cs typeface="Calibri"/>
            </a:endParaRPr>
          </a:p>
          <a:p>
            <a:pPr marL="257175" indent="-257175">
              <a:buClr>
                <a:srgbClr val="000000"/>
              </a:buClr>
              <a:buFont typeface="Arial"/>
              <a:buChar char="•"/>
              <a:defRPr/>
            </a:pPr>
            <a:r>
              <a:rPr lang="en-US" sz="1350" kern="0" dirty="0">
                <a:solidFill>
                  <a:srgbClr val="004494"/>
                </a:solidFill>
                <a:latin typeface="Arial"/>
                <a:cs typeface="Calibri"/>
                <a:sym typeface="Arial"/>
              </a:rPr>
              <a:t>26 countries covered (EU countries)</a:t>
            </a:r>
            <a:endParaRPr lang="en-US" sz="1350" kern="0" dirty="0">
              <a:solidFill>
                <a:srgbClr val="004494"/>
              </a:solidFill>
              <a:latin typeface="Arial"/>
              <a:cs typeface="Calibri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885CAD-8B1F-CDA0-8513-07F7335FBBE2}"/>
              </a:ext>
            </a:extLst>
          </p:cNvPr>
          <p:cNvSpPr txBox="1"/>
          <p:nvPr/>
        </p:nvSpPr>
        <p:spPr>
          <a:xfrm>
            <a:off x="259697" y="4432727"/>
            <a:ext cx="457368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>
                <a:hlinkClick r:id="rId5"/>
              </a:rPr>
              <a:t>ERA — Route Compatibility Check (europa.eu)</a:t>
            </a:r>
            <a:endParaRPr lang="en-US" sz="1350" dirty="0"/>
          </a:p>
        </p:txBody>
      </p:sp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83287098-D850-B208-D03B-4F42FB9BB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065" y="0"/>
            <a:ext cx="2514101" cy="2449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B8CD5-6B8C-EB55-BD7C-642E92202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620" y="141366"/>
            <a:ext cx="3082380" cy="302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31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5895D-29D7-25AD-AD27-B0119669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573" y="-31925"/>
            <a:ext cx="5457544" cy="954911"/>
          </a:xfrm>
        </p:spPr>
        <p:txBody>
          <a:bodyPr/>
          <a:lstStyle/>
          <a:p>
            <a:r>
              <a:rPr lang="fr-BE" b="1" dirty="0"/>
              <a:t>Applications</a:t>
            </a:r>
            <a:endParaRPr lang="en-GB" b="1" dirty="0"/>
          </a:p>
        </p:txBody>
      </p:sp>
      <p:pic>
        <p:nvPicPr>
          <p:cNvPr id="3" name="Segnaposto immagine 17">
            <a:extLst>
              <a:ext uri="{FF2B5EF4-FFF2-40B4-BE49-F238E27FC236}">
                <a16:creationId xmlns:a16="http://schemas.microsoft.com/office/drawing/2014/main" id="{4D9A4C8C-19E0-B1D2-BEBD-E896409CAC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832"/>
          <a:stretch/>
        </p:blipFill>
        <p:spPr>
          <a:xfrm>
            <a:off x="7406503" y="0"/>
            <a:ext cx="1731571" cy="5143500"/>
          </a:xfrm>
          <a:prstGeom prst="rect">
            <a:avLst/>
          </a:prstGeom>
        </p:spPr>
      </p:pic>
      <p:pic>
        <p:nvPicPr>
          <p:cNvPr id="4" name="Picture 3" descr="A map of europe with blue lines&#10;&#10;Description automatically generated">
            <a:extLst>
              <a:ext uri="{FF2B5EF4-FFF2-40B4-BE49-F238E27FC236}">
                <a16:creationId xmlns:a16="http://schemas.microsoft.com/office/drawing/2014/main" id="{452BAF31-828E-3960-70C3-741D8F6DE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1" y="2846496"/>
            <a:ext cx="3902486" cy="2383201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084089C-F4AA-DA77-1DAE-CEB4E2CE9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760" y="2815790"/>
            <a:ext cx="3725927" cy="2469397"/>
          </a:xfrm>
          <a:prstGeom prst="rect">
            <a:avLst/>
          </a:prstGeom>
        </p:spPr>
      </p:pic>
      <p:pic>
        <p:nvPicPr>
          <p:cNvPr id="8" name="Picture 7" descr="A close-up of a website&#10;&#10;Description automatically generated">
            <a:extLst>
              <a:ext uri="{FF2B5EF4-FFF2-40B4-BE49-F238E27FC236}">
                <a16:creationId xmlns:a16="http://schemas.microsoft.com/office/drawing/2014/main" id="{01379A80-CC22-D2A4-C84D-04C185079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" y="679584"/>
            <a:ext cx="4503484" cy="2069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16E8C7-5C0B-DB6D-4F34-28125716D9C3}"/>
              </a:ext>
            </a:extLst>
          </p:cNvPr>
          <p:cNvSpPr txBox="1"/>
          <p:nvPr/>
        </p:nvSpPr>
        <p:spPr>
          <a:xfrm>
            <a:off x="99461" y="2665071"/>
            <a:ext cx="2709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highlight>
                  <a:srgbClr val="FFFF00"/>
                </a:highlight>
              </a:rPr>
              <a:t>https://data-interop.era.europa.eu</a:t>
            </a:r>
            <a:r>
              <a:rPr lang="en-GB" sz="1350" dirty="0"/>
              <a:t>/</a:t>
            </a: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A376B4AB-6265-EB97-456B-BE5E6D755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03396"/>
            <a:ext cx="1090669" cy="1662198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B6C10B4E-7408-6911-FCE8-378DB00B1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692" y="486316"/>
            <a:ext cx="1772000" cy="954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762A30-9D8C-7EE0-9F98-E3F52C756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03" y="1359658"/>
            <a:ext cx="3859227" cy="159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F2213-CDF6-0CAC-F5DD-E5E2CC2A2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B728-37EC-071E-E8AF-F7BABD60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73" y="0"/>
            <a:ext cx="7523149" cy="72429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15A24"/>
                </a:solidFill>
                <a:ea typeface="Calibri Light"/>
                <a:cs typeface="Calibri Light"/>
              </a:rPr>
              <a:t>Integration of Micro-Level – Ontology v3.1.x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8A7EDB-5ADC-38A9-73A1-4ECDF826BFED}"/>
              </a:ext>
            </a:extLst>
          </p:cNvPr>
          <p:cNvSpPr txBox="1"/>
          <p:nvPr/>
        </p:nvSpPr>
        <p:spPr>
          <a:xfrm>
            <a:off x="-3211" y="3871519"/>
            <a:ext cx="316740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srgbClr val="F15A24"/>
                </a:solidFill>
                <a:latin typeface="Calibri" panose="020F0502020204030204"/>
              </a:rPr>
              <a:t>Ontology v3.1.0 (release on 31 March 2025)</a:t>
            </a:r>
            <a:endParaRPr lang="en-GB" sz="1050" dirty="0">
              <a:solidFill>
                <a:srgbClr val="F15A24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A87FD4-90FC-CCE5-EFB0-BCB6FCDEBA8C}"/>
              </a:ext>
            </a:extLst>
          </p:cNvPr>
          <p:cNvSpPr txBox="1"/>
          <p:nvPr/>
        </p:nvSpPr>
        <p:spPr>
          <a:xfrm>
            <a:off x="196289" y="969283"/>
            <a:ext cx="2213947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Use cases covered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:</a:t>
            </a:r>
          </a:p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Route book data compilation</a:t>
            </a: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Tracks connectivity and navigability</a:t>
            </a: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Better geographical representation</a:t>
            </a: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Telematics locations data integration</a:t>
            </a:r>
          </a:p>
          <a:p>
            <a:pPr marL="214313" indent="-214313" defTabSz="685800">
              <a:buFont typeface="Wingdings" panose="05000000000000000000" pitchFamily="2" charset="2"/>
              <a:buChar char="Ø"/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Future planning for infrastructure </a:t>
            </a:r>
          </a:p>
        </p:txBody>
      </p:sp>
      <p:pic>
        <p:nvPicPr>
          <p:cNvPr id="5" name="Picture 4" descr="A screenshot of a diagram&#10;&#10;Description automatically generated">
            <a:extLst>
              <a:ext uri="{FF2B5EF4-FFF2-40B4-BE49-F238E27FC236}">
                <a16:creationId xmlns:a16="http://schemas.microsoft.com/office/drawing/2014/main" id="{095A639E-B6AD-B44D-97DD-6EC956DDB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683" y="630030"/>
            <a:ext cx="4779416" cy="4419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9BC29F-53CB-9EA3-CBEB-A19B1EDD6C52}"/>
              </a:ext>
            </a:extLst>
          </p:cNvPr>
          <p:cNvSpPr txBox="1"/>
          <p:nvPr/>
        </p:nvSpPr>
        <p:spPr>
          <a:xfrm>
            <a:off x="0" y="4125435"/>
            <a:ext cx="277148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hlinkClick r:id="rId4"/>
              </a:rPr>
              <a:t>https://gitlab.com/era-europa-eu/public/interoperable-data-programme/era-ontology/era-ontology/</a:t>
            </a:r>
            <a:r>
              <a:rPr lang="en-GB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03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standing next to a train&#10;&#10;Description automatically generated">
            <a:extLst>
              <a:ext uri="{FF2B5EF4-FFF2-40B4-BE49-F238E27FC236}">
                <a16:creationId xmlns:a16="http://schemas.microsoft.com/office/drawing/2014/main" id="{8151E562-0BCE-49FC-B27B-BE30AA3C43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7812" b="7812"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ctangle 6"/>
          <p:cNvSpPr/>
          <p:nvPr/>
        </p:nvSpPr>
        <p:spPr>
          <a:xfrm>
            <a:off x="188573" y="1091045"/>
            <a:ext cx="5305320" cy="3950061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5772" y="1154642"/>
            <a:ext cx="5596265" cy="228474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8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br>
              <a:rPr lang="en-US" sz="2400">
                <a:latin typeface="Calibri"/>
                <a:ea typeface="Times New Roman" panose="02020603050405020304" pitchFamily="18" charset="0"/>
              </a:rPr>
            </a:br>
            <a:br>
              <a:rPr lang="en-US" sz="2400">
                <a:latin typeface="Calibri"/>
                <a:ea typeface="Times New Roman" panose="02020603050405020304" pitchFamily="18" charset="0"/>
              </a:rPr>
            </a:br>
            <a:r>
              <a:rPr lang="en-US" sz="24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	</a:t>
            </a:r>
            <a:r>
              <a:rPr lang="en-US" sz="30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Challenges</a:t>
            </a:r>
            <a:br>
              <a:rPr lang="en-US" sz="1800"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50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50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	</a:t>
            </a:r>
            <a:endParaRPr lang="id-ID" sz="1500">
              <a:solidFill>
                <a:schemeClr val="bg1"/>
              </a:solidFill>
              <a:latin typeface="Times New Roman"/>
              <a:ea typeface="Calibri"/>
              <a:cs typeface="Calibri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510758" y="3183510"/>
            <a:ext cx="45405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DCAB-2F4C-4855-A2DD-8F41E74CAF44}" type="slidenum">
              <a:rPr lang="id-ID" smtClean="0"/>
              <a:t>23</a:t>
            </a:fld>
            <a:endParaRPr lang="id-ID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8FEC4E6-5CB0-B749-9EB0-C0FF1A686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485" y="3832774"/>
            <a:ext cx="1545799" cy="9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65332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D9D15-6F5E-4B44-B8AD-12AC070E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BC3D-6DDC-ACE5-22D9-F40AE606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517" y="237024"/>
            <a:ext cx="4053448" cy="72429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15A24"/>
                </a:solidFill>
              </a:rPr>
              <a:t>The Challenges (1/2)</a:t>
            </a:r>
            <a:endParaRPr lang="en-US" sz="1200" dirty="0">
              <a:solidFill>
                <a:srgbClr val="F15A2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450318-4A06-CEBF-56D4-74D5D2E5B4CC}"/>
              </a:ext>
            </a:extLst>
          </p:cNvPr>
          <p:cNvSpPr txBox="1"/>
          <p:nvPr/>
        </p:nvSpPr>
        <p:spPr>
          <a:xfrm>
            <a:off x="636125" y="1517610"/>
            <a:ext cx="8375795" cy="390876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14313" indent="-214313" defTabSz="6858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Multi-lingual aspect of the ontology, due to technical terms (EU languages)</a:t>
            </a:r>
          </a:p>
          <a:p>
            <a:pPr marL="671513" lvl="1" indent="-214313" defTabSz="6858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Harmonization of reference data used in different context</a:t>
            </a:r>
          </a:p>
          <a:p>
            <a:pPr lvl="1" defTabSz="685800"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Coexistence of data compliant with different regulatory texts.</a:t>
            </a:r>
          </a:p>
          <a:p>
            <a:pPr marL="214313" indent="-214313" defTabSz="6858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Scalability issue with SHACL rules in data provision of small updates </a:t>
            </a:r>
          </a:p>
          <a:p>
            <a:pPr marL="671513" lvl="1" indent="-214313" defTabSz="685800">
              <a:buFont typeface="Arial"/>
              <a:buChar char="•"/>
              <a:defRPr/>
            </a:pPr>
            <a:r>
              <a:rPr lang="en-GB" sz="2000" strike="sngStrike" dirty="0" err="1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Pyschacl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 vs </a:t>
            </a:r>
            <a:r>
              <a:rPr lang="en-GB" sz="2000" b="1" dirty="0" err="1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Maplib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 vs </a:t>
            </a:r>
            <a:r>
              <a:rPr lang="en-GB" sz="2000" strike="sngStrike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Java SHACL </a:t>
            </a:r>
            <a:r>
              <a:rPr lang="en-GB" sz="2000" strike="sngStrike" dirty="0" err="1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librairies</a:t>
            </a:r>
            <a:endParaRPr lang="en-GB" sz="2000" strike="sngStrike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Building rich application functionalities on top of KG</a:t>
            </a:r>
          </a:p>
          <a:p>
            <a:pPr marL="800100" lvl="1" indent="-342900" defTabSz="685800"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ea typeface="Calibri" panose="020F0502020204030204"/>
                <a:cs typeface="Calibri" panose="020F0502020204030204"/>
              </a:rPr>
              <a:t>The heavy burden of </a:t>
            </a:r>
            <a:r>
              <a:rPr lang="en-GB" sz="2000" u="sng" dirty="0">
                <a:ea typeface="Calibri"/>
                <a:cs typeface="Calibri"/>
              </a:rPr>
              <a:t>backwards compatibility </a:t>
            </a:r>
            <a:r>
              <a:rPr lang="en-GB" sz="2000" dirty="0">
                <a:ea typeface="Calibri"/>
                <a:cs typeface="Calibri"/>
              </a:rPr>
              <a:t>requirement</a:t>
            </a:r>
            <a:endParaRPr lang="en-GB" sz="200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14313" indent="-214313" defTabSz="685800">
              <a:buFont typeface="Arial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Ontology alignment with other railway/transport standards</a:t>
            </a:r>
          </a:p>
          <a:p>
            <a:pPr marL="214313" indent="-214313" defTabSz="685800">
              <a:buFont typeface="Arial"/>
              <a:buChar char="•"/>
              <a:defRPr/>
            </a:pPr>
            <a:endParaRPr lang="en-GB" sz="200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14313" indent="-214313" defTabSz="685800">
              <a:buFont typeface="Arial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14313" indent="-214313" defTabSz="685800">
              <a:buFont typeface="Arial"/>
              <a:buChar char="•"/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Rettangolo 16">
            <a:extLst>
              <a:ext uri="{FF2B5EF4-FFF2-40B4-BE49-F238E27FC236}">
                <a16:creationId xmlns:a16="http://schemas.microsoft.com/office/drawing/2014/main" id="{334B2183-1483-2FA9-F913-537C4EFB6F09}"/>
              </a:ext>
            </a:extLst>
          </p:cNvPr>
          <p:cNvSpPr/>
          <p:nvPr/>
        </p:nvSpPr>
        <p:spPr>
          <a:xfrm>
            <a:off x="6115050" y="0"/>
            <a:ext cx="3024000" cy="129347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F08C50A-5853-E4C8-BFE6-E9F471649887}"/>
              </a:ext>
            </a:extLst>
          </p:cNvPr>
          <p:cNvGrpSpPr/>
          <p:nvPr/>
        </p:nvGrpSpPr>
        <p:grpSpPr>
          <a:xfrm>
            <a:off x="3439821" y="4450800"/>
            <a:ext cx="1913350" cy="598029"/>
            <a:chOff x="3288963" y="4423492"/>
            <a:chExt cx="1913350" cy="598029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A48DCC4F-0D96-7304-E4A5-6228DCD66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88963" y="4423492"/>
              <a:ext cx="1879331" cy="544208"/>
            </a:xfrm>
            <a:prstGeom prst="rect">
              <a:avLst/>
            </a:prstGeom>
          </p:spPr>
        </p:pic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954B9AA7-4FAE-C459-694C-E65D1EDA7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9008" y="4771454"/>
              <a:ext cx="1693305" cy="250067"/>
            </a:xfrm>
            <a:prstGeom prst="rect">
              <a:avLst/>
            </a:prstGeom>
          </p:spPr>
        </p:pic>
      </p:grpSp>
      <p:pic>
        <p:nvPicPr>
          <p:cNvPr id="8" name="Google Shape;370;g12789b2d42d_0_14">
            <a:extLst>
              <a:ext uri="{FF2B5EF4-FFF2-40B4-BE49-F238E27FC236}">
                <a16:creationId xmlns:a16="http://schemas.microsoft.com/office/drawing/2014/main" id="{3D1C06E2-2ADE-4D98-91C6-C4104570C02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5912" y="4370708"/>
            <a:ext cx="850106" cy="31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71;g12789b2d42d_0_14">
            <a:extLst>
              <a:ext uri="{FF2B5EF4-FFF2-40B4-BE49-F238E27FC236}">
                <a16:creationId xmlns:a16="http://schemas.microsoft.com/office/drawing/2014/main" id="{D13245AC-48D1-47E4-3961-5E6F7C75893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34829" y="4361155"/>
            <a:ext cx="578726" cy="50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143">
            <a:extLst>
              <a:ext uri="{FF2B5EF4-FFF2-40B4-BE49-F238E27FC236}">
                <a16:creationId xmlns:a16="http://schemas.microsoft.com/office/drawing/2014/main" id="{D3944CF2-3CF1-951B-37A3-27E7591D3C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35" y="4687667"/>
            <a:ext cx="1807999" cy="258855"/>
          </a:xfrm>
          <a:prstGeom prst="rect">
            <a:avLst/>
          </a:prstGeom>
        </p:spPr>
      </p:pic>
      <p:pic>
        <p:nvPicPr>
          <p:cNvPr id="11" name="Picture 39">
            <a:extLst>
              <a:ext uri="{FF2B5EF4-FFF2-40B4-BE49-F238E27FC236}">
                <a16:creationId xmlns:a16="http://schemas.microsoft.com/office/drawing/2014/main" id="{0F1AA046-6D0B-55A3-8AE1-390BD50A43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3216" y="4792296"/>
            <a:ext cx="962802" cy="31313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C6E6B24-9E46-A0EB-7909-741F221418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4678" y="4531931"/>
            <a:ext cx="850106" cy="435769"/>
          </a:xfrm>
          <a:prstGeom prst="rect">
            <a:avLst/>
          </a:prstGeom>
        </p:spPr>
      </p:pic>
      <p:pic>
        <p:nvPicPr>
          <p:cNvPr id="13" name="Picture 2" descr="RSM International – Wikipedia">
            <a:extLst>
              <a:ext uri="{FF2B5EF4-FFF2-40B4-BE49-F238E27FC236}">
                <a16:creationId xmlns:a16="http://schemas.microsoft.com/office/drawing/2014/main" id="{89B5F589-9D6C-65F5-0C41-67D4F251C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063" y="4304628"/>
            <a:ext cx="1333201" cy="69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084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D9D15-6F5E-4B44-B8AD-12AC070EF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BC3D-6DDC-ACE5-22D9-F40AE6060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815" y="73253"/>
            <a:ext cx="5277878" cy="724298"/>
          </a:xfrm>
        </p:spPr>
        <p:txBody>
          <a:bodyPr>
            <a:noAutofit/>
          </a:bodyPr>
          <a:lstStyle/>
          <a:p>
            <a:r>
              <a:rPr lang="en-GB" sz="3000" dirty="0">
                <a:solidFill>
                  <a:srgbClr val="F15A24"/>
                </a:solidFill>
              </a:rPr>
              <a:t>The Challenges – Technical (2/2)</a:t>
            </a:r>
            <a:endParaRPr lang="en-US" sz="900" dirty="0">
              <a:solidFill>
                <a:srgbClr val="F15A24"/>
              </a:solidFill>
            </a:endParaRPr>
          </a:p>
        </p:txBody>
      </p:sp>
      <p:sp>
        <p:nvSpPr>
          <p:cNvPr id="3" name="Rettangolo 16">
            <a:extLst>
              <a:ext uri="{FF2B5EF4-FFF2-40B4-BE49-F238E27FC236}">
                <a16:creationId xmlns:a16="http://schemas.microsoft.com/office/drawing/2014/main" id="{5EF8050C-0096-E910-B71B-81A9DA82E3BA}"/>
              </a:ext>
            </a:extLst>
          </p:cNvPr>
          <p:cNvSpPr/>
          <p:nvPr/>
        </p:nvSpPr>
        <p:spPr>
          <a:xfrm>
            <a:off x="6924582" y="73254"/>
            <a:ext cx="2214467" cy="98319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66B1C-020E-21CA-4723-F98D3BDC47AD}"/>
              </a:ext>
            </a:extLst>
          </p:cNvPr>
          <p:cNvSpPr txBox="1"/>
          <p:nvPr/>
        </p:nvSpPr>
        <p:spPr>
          <a:xfrm>
            <a:off x="812800" y="680999"/>
            <a:ext cx="7998691" cy="4471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quality dimensions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Completeness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Manual data provision and validation, prone to human error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Undefined content (other, additional information, comments, etc.)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identifiers among different content types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Complexity of existing database structures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or information infused in the application logic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Complexity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organisations’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data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Errors, typos, small differences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Duplicate or not? Merging among different data sources 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Missing unique identifier, Organisation code optional or not existing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Historical evolution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584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F6995-DEBF-BE11-6408-290075065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87" y="510392"/>
            <a:ext cx="3060755" cy="671565"/>
          </a:xfrm>
        </p:spPr>
        <p:txBody>
          <a:bodyPr/>
          <a:lstStyle/>
          <a:p>
            <a:r>
              <a:rPr lang="fr-BE" dirty="0"/>
              <a:t>TAKE AWAY MESSAGE</a:t>
            </a: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08F7B-7750-0FEF-E714-AE33A11C2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ERAKG: A </a:t>
            </a:r>
            <a:r>
              <a:rPr lang="fr-BE" dirty="0" err="1"/>
              <a:t>Core</a:t>
            </a:r>
            <a:r>
              <a:rPr lang="fr-BE" dirty="0"/>
              <a:t> </a:t>
            </a:r>
            <a:r>
              <a:rPr lang="fr-BE" dirty="0" err="1"/>
              <a:t>Semantic</a:t>
            </a:r>
            <a:r>
              <a:rPr lang="fr-BE" dirty="0"/>
              <a:t> </a:t>
            </a:r>
            <a:r>
              <a:rPr lang="fr-BE" dirty="0" err="1"/>
              <a:t>Knowledge</a:t>
            </a:r>
            <a:r>
              <a:rPr lang="fr-BE" dirty="0"/>
              <a:t> for Railways</a:t>
            </a:r>
            <a:endParaRPr lang="en-LU" dirty="0"/>
          </a:p>
        </p:txBody>
      </p:sp>
      <p:graphicFrame>
        <p:nvGraphicFramePr>
          <p:cNvPr id="6" name="Table 19">
            <a:extLst>
              <a:ext uri="{FF2B5EF4-FFF2-40B4-BE49-F238E27FC236}">
                <a16:creationId xmlns:a16="http://schemas.microsoft.com/office/drawing/2014/main" id="{69381E01-6E43-EB57-78E2-F23318534B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1388710"/>
              </p:ext>
            </p:extLst>
          </p:nvPr>
        </p:nvGraphicFramePr>
        <p:xfrm>
          <a:off x="4572000" y="100223"/>
          <a:ext cx="4325290" cy="5146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7010">
                  <a:extLst>
                    <a:ext uri="{9D8B030D-6E8A-4147-A177-3AD203B41FA5}">
                      <a16:colId xmlns:a16="http://schemas.microsoft.com/office/drawing/2014/main" val="27319631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954124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BE" sz="16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Harmonisation of rail standards </a:t>
                      </a:r>
                      <a:r>
                        <a:rPr lang="fr-BE" sz="1600" b="1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definitions</a:t>
                      </a:r>
                      <a:r>
                        <a:rPr lang="fr-BE" sz="16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fr-BE" sz="1600" b="1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with</a:t>
                      </a:r>
                      <a:r>
                        <a:rPr lang="fr-BE" sz="1600" b="1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 Ontology at EU </a:t>
                      </a:r>
                      <a:r>
                        <a:rPr lang="fr-BE" sz="1600" b="1" dirty="0" err="1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level</a:t>
                      </a:r>
                      <a:endParaRPr lang="en-LU" sz="16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LU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863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Use of open software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7279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Use of W3C and open standards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93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Agnostic to different formats  XML schemas/ data bases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167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Aligned with other existing ontologies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8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180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Aligned with existing models (UMLs, XSD, etc.)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L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612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New questions to the knowledge graph formulated on demand 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L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023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Backwards compatible with previous (in house) developments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L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969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Data more relevant than the application layer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Easily extendable with other sources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RINF and ERATV (partially) available as 4-star Linked Data</a:t>
                      </a: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L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17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L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360492"/>
                  </a:ext>
                </a:extLst>
              </a:tr>
            </a:tbl>
          </a:graphicData>
        </a:graphic>
      </p:graphicFrame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814DBD0D-8A61-E72F-AEF1-E5D3F7D75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16" y="1671089"/>
            <a:ext cx="2311568" cy="23115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86730-4677-D940-917A-17D9FCBF66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26</a:t>
            </a:fld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4109978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1EA3A-8807-0FA5-1132-CF598B63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Thanks</a:t>
            </a:r>
            <a:r>
              <a:rPr lang="hu-HU" dirty="0"/>
              <a:t>!</a:t>
            </a: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400E6-697D-6858-5DE3-DCE23506DD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>
                <a:hlinkClick r:id="rId2"/>
              </a:rPr>
              <a:t>ghislain.atemezing@era.europa.eu</a:t>
            </a:r>
            <a:endParaRPr lang="fr-BE" dirty="0"/>
          </a:p>
          <a:p>
            <a:r>
              <a:rPr lang="fr-BE" dirty="0">
                <a:hlinkClick r:id="rId3"/>
              </a:rPr>
              <a:t>https://data-interop.era.europa.eu</a:t>
            </a:r>
            <a:endParaRPr lang="fr-BE" dirty="0"/>
          </a:p>
          <a:p>
            <a:r>
              <a:rPr lang="en-GB" dirty="0">
                <a:hlinkClick r:id="rId4"/>
              </a:rPr>
              <a:t>Interoperable data programme · GitLab</a:t>
            </a:r>
            <a:endParaRPr lang="fr-BE" dirty="0"/>
          </a:p>
          <a:p>
            <a:endParaRPr lang="fr-BE" dirty="0"/>
          </a:p>
          <a:p>
            <a:r>
              <a:rPr lang="fr-BE" dirty="0"/>
              <a:t> </a:t>
            </a:r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1870397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men wearing yellow helmets and reflective vests&#10;&#10;Description automatically generated">
            <a:extLst>
              <a:ext uri="{FF2B5EF4-FFF2-40B4-BE49-F238E27FC236}">
                <a16:creationId xmlns:a16="http://schemas.microsoft.com/office/drawing/2014/main" id="{8151E562-0BCE-49FC-B27B-BE30AA3C43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7852" b="7852"/>
          <a:stretch/>
        </p:blipFill>
        <p:spPr>
          <a:xfrm>
            <a:off x="3351752" y="1885360"/>
            <a:ext cx="5792247" cy="3258139"/>
          </a:xfrm>
        </p:spPr>
      </p:pic>
      <p:sp>
        <p:nvSpPr>
          <p:cNvPr id="7" name="Rectangle 6"/>
          <p:cNvSpPr/>
          <p:nvPr/>
        </p:nvSpPr>
        <p:spPr>
          <a:xfrm>
            <a:off x="0" y="596719"/>
            <a:ext cx="5305320" cy="3950061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5772" y="1154642"/>
            <a:ext cx="5596265" cy="2284749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br>
              <a:rPr lang="en-US" sz="2400" dirty="0">
                <a:latin typeface="Calibri"/>
                <a:ea typeface="Times New Roman" panose="02020603050405020304" pitchFamily="18" charset="0"/>
              </a:rPr>
            </a:br>
            <a:br>
              <a:rPr lang="en-US" sz="2400" dirty="0">
                <a:latin typeface="Calibri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	</a:t>
            </a:r>
            <a:r>
              <a:rPr lang="en-US" sz="30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Demo Time</a:t>
            </a:r>
            <a:br>
              <a:rPr lang="en-US" sz="18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b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5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	</a:t>
            </a:r>
            <a:endParaRPr lang="id-ID" sz="1500" dirty="0">
              <a:solidFill>
                <a:schemeClr val="bg1"/>
              </a:solidFill>
              <a:latin typeface="Times New Roman"/>
              <a:ea typeface="Calibri"/>
              <a:cs typeface="Calibri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510758" y="3183510"/>
            <a:ext cx="45405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48FEC4E6-5CB0-B749-9EB0-C0FF1A686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485" y="3587435"/>
            <a:ext cx="1545799" cy="9593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AAA5F-8951-3182-094A-3C88DA80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DCAB-2F4C-4855-A2DD-8F41E74CAF44}" type="slidenum">
              <a:rPr lang="id-ID" smtClean="0"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7684687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/>
        </p:nvCxnSpPr>
        <p:spPr>
          <a:xfrm>
            <a:off x="510758" y="3183510"/>
            <a:ext cx="45405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48FEC4E6-5CB0-B749-9EB0-C0FF1A686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485" y="3832774"/>
            <a:ext cx="1545799" cy="959345"/>
          </a:xfrm>
          <a:prstGeom prst="rect">
            <a:avLst/>
          </a:prstGeom>
        </p:spPr>
      </p:pic>
      <p:pic>
        <p:nvPicPr>
          <p:cNvPr id="5" name="demo-sesameFeb2025">
            <a:hlinkClick r:id="" action="ppaction://media"/>
            <a:extLst>
              <a:ext uri="{FF2B5EF4-FFF2-40B4-BE49-F238E27FC236}">
                <a16:creationId xmlns:a16="http://schemas.microsoft.com/office/drawing/2014/main" id="{2BD26654-F24C-D20B-C524-0356A98A6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975" y="574683"/>
            <a:ext cx="8605542" cy="39941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958121-70AF-4252-4C6C-DA0204AEDCAB}"/>
              </a:ext>
            </a:extLst>
          </p:cNvPr>
          <p:cNvSpPr txBox="1">
            <a:spLocks/>
          </p:cNvSpPr>
          <p:nvPr/>
        </p:nvSpPr>
        <p:spPr>
          <a:xfrm>
            <a:off x="1998974" y="-192181"/>
            <a:ext cx="5457544" cy="9549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rgbClr val="F15A2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BE" b="1" dirty="0" err="1"/>
              <a:t>Demo</a:t>
            </a:r>
            <a:r>
              <a:rPr lang="fr-BE" b="1" dirty="0"/>
              <a:t> - </a:t>
            </a:r>
            <a:r>
              <a:rPr lang="fr-BE" b="1" dirty="0" err="1"/>
              <a:t>recording</a:t>
            </a:r>
            <a:endParaRPr lang="en-GB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FE0406-815F-FFFB-A035-328CF68C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DCAB-2F4C-4855-A2DD-8F41E74CAF44}" type="slidenum">
              <a:rPr lang="id-ID" smtClean="0"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15464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27292" y="1027524"/>
            <a:ext cx="5030657" cy="3664192"/>
          </a:xfrm>
          <a:prstGeom prst="rect">
            <a:avLst/>
          </a:prstGeom>
          <a:solidFill>
            <a:srgbClr val="364B7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 sz="135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93241" y="1556102"/>
            <a:ext cx="5030657" cy="151340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br>
              <a:rPr lang="en-US" sz="2400" dirty="0">
                <a:latin typeface="Calibri"/>
                <a:ea typeface="Times New Roman" panose="02020603050405020304" pitchFamily="18" charset="0"/>
              </a:rPr>
            </a:br>
            <a:br>
              <a:rPr lang="en-US" sz="2400" dirty="0">
                <a:latin typeface="Calibri"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	</a:t>
            </a:r>
            <a:r>
              <a:rPr lang="en-US" sz="405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 ERA in a Nutshell</a:t>
            </a:r>
            <a:b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500" dirty="0">
                <a:solidFill>
                  <a:schemeClr val="bg1"/>
                </a:solidFill>
                <a:latin typeface="Calibri"/>
                <a:ea typeface="Times New Roman" panose="02020603050405020304" pitchFamily="18" charset="0"/>
                <a:cs typeface="Calibri"/>
              </a:rPr>
              <a:t>	</a:t>
            </a:r>
            <a:endParaRPr lang="id-ID" sz="1500" dirty="0">
              <a:solidFill>
                <a:schemeClr val="bg1"/>
              </a:solidFill>
              <a:latin typeface="Times New Roman"/>
              <a:ea typeface="Calibri"/>
              <a:cs typeface="Calibri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1383372" y="3104465"/>
            <a:ext cx="454052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DCAB-2F4C-4855-A2DD-8F41E74CAF44}" type="slidenum">
              <a:rPr lang="id-ID" smtClean="0"/>
              <a:t>3</a:t>
            </a:fld>
            <a:endParaRPr lang="id-ID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8FEC4E6-5CB0-B749-9EB0-C0FF1A686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390" y="3442500"/>
            <a:ext cx="1545799" cy="9593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8D68E6-87BF-AB66-7A20-E3B7CA3EA888}"/>
              </a:ext>
            </a:extLst>
          </p:cNvPr>
          <p:cNvSpPr txBox="1">
            <a:spLocks/>
          </p:cNvSpPr>
          <p:nvPr/>
        </p:nvSpPr>
        <p:spPr>
          <a:xfrm>
            <a:off x="392980" y="297446"/>
            <a:ext cx="7473534" cy="567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rgbClr val="F15A2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BE" sz="3200" dirty="0" err="1"/>
              <a:t>European</a:t>
            </a:r>
            <a:r>
              <a:rPr lang="fr-BE" sz="3200" dirty="0"/>
              <a:t> Union </a:t>
            </a:r>
          </a:p>
          <a:p>
            <a:r>
              <a:rPr lang="fr-BE" sz="3200" dirty="0"/>
              <a:t>Agency for Railways (ERA)</a:t>
            </a:r>
            <a:endParaRPr lang="en-LU" sz="3200" dirty="0"/>
          </a:p>
        </p:txBody>
      </p:sp>
    </p:spTree>
    <p:extLst>
      <p:ext uri="{BB962C8B-B14F-4D97-AF65-F5344CB8AC3E}">
        <p14:creationId xmlns:p14="http://schemas.microsoft.com/office/powerpoint/2010/main" val="227855524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diagram with blue squares&#10;&#10;Description automatically generated">
            <a:extLst>
              <a:ext uri="{FF2B5EF4-FFF2-40B4-BE49-F238E27FC236}">
                <a16:creationId xmlns:a16="http://schemas.microsoft.com/office/drawing/2014/main" id="{79AE66D4-3050-3449-AB1E-161A66E72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67" y="1353409"/>
            <a:ext cx="5454158" cy="3221768"/>
          </a:xfrm>
          <a:prstGeom prst="rect">
            <a:avLst/>
          </a:prstGeom>
        </p:spPr>
      </p:pic>
      <p:pic>
        <p:nvPicPr>
          <p:cNvPr id="7" name="Picture 6" descr="A building with trees in front of it&#10;&#10;Description automatically generated">
            <a:extLst>
              <a:ext uri="{FF2B5EF4-FFF2-40B4-BE49-F238E27FC236}">
                <a16:creationId xmlns:a16="http://schemas.microsoft.com/office/drawing/2014/main" id="{3DD3E065-5F9D-8747-AAD7-AA5A087E0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278" y="2964293"/>
            <a:ext cx="3254066" cy="1825707"/>
          </a:xfrm>
          <a:prstGeom prst="rect">
            <a:avLst/>
          </a:prstGeom>
        </p:spPr>
      </p:pic>
      <p:pic>
        <p:nvPicPr>
          <p:cNvPr id="8" name="Picture 7" descr="A map of europe with red dots&#10;&#10;Description automatically generated">
            <a:extLst>
              <a:ext uri="{FF2B5EF4-FFF2-40B4-BE49-F238E27FC236}">
                <a16:creationId xmlns:a16="http://schemas.microsoft.com/office/drawing/2014/main" id="{2DA69D03-77E7-08E4-F1C5-88005F558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278" y="108746"/>
            <a:ext cx="3254722" cy="28037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DF25E2-8E5B-56FC-22B2-1FFAA4A53A71}"/>
              </a:ext>
            </a:extLst>
          </p:cNvPr>
          <p:cNvSpPr txBox="1"/>
          <p:nvPr/>
        </p:nvSpPr>
        <p:spPr>
          <a:xfrm>
            <a:off x="1437465" y="4722194"/>
            <a:ext cx="5150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ea typeface="+mn-lt"/>
                <a:cs typeface="+mn-lt"/>
              </a:rPr>
              <a:t>Legal Framework</a:t>
            </a:r>
            <a:r>
              <a:rPr lang="en-US" sz="1350" dirty="0">
                <a:ea typeface="+mn-lt"/>
                <a:cs typeface="+mn-lt"/>
              </a:rPr>
              <a:t>: </a:t>
            </a:r>
            <a:r>
              <a:rPr lang="en-US" sz="1050" dirty="0">
                <a:ea typeface="+mn-lt"/>
                <a:cs typeface="+mn-lt"/>
                <a:hlinkClick r:id="rId5"/>
              </a:rPr>
              <a:t>Agency Regulation (Regulation (EU) 2016/796 of the European Parliament and of the Council of 11 May 2016 on the European Union Agency for Railways)</a:t>
            </a:r>
            <a:endParaRPr lang="en-US" sz="1350" dirty="0">
              <a:ea typeface="Calibri"/>
              <a:cs typeface="Calibri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7AF584-1ACF-B3D7-427B-FF5FD2251BB8}"/>
              </a:ext>
            </a:extLst>
          </p:cNvPr>
          <p:cNvSpPr txBox="1">
            <a:spLocks/>
          </p:cNvSpPr>
          <p:nvPr/>
        </p:nvSpPr>
        <p:spPr>
          <a:xfrm>
            <a:off x="-259729" y="0"/>
            <a:ext cx="7473534" cy="72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rgbClr val="F15A2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BE" sz="4400" dirty="0"/>
              <a:t>ERA </a:t>
            </a:r>
            <a:r>
              <a:rPr lang="fr-BE" sz="4400" dirty="0" err="1"/>
              <a:t>Organization</a:t>
            </a:r>
            <a:endParaRPr lang="en-LU" sz="4400" dirty="0"/>
          </a:p>
        </p:txBody>
      </p:sp>
    </p:spTree>
    <p:extLst>
      <p:ext uri="{BB962C8B-B14F-4D97-AF65-F5344CB8AC3E}">
        <p14:creationId xmlns:p14="http://schemas.microsoft.com/office/powerpoint/2010/main" val="2547369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EE7548-296E-F531-56A2-80DBF469110B}"/>
              </a:ext>
            </a:extLst>
          </p:cNvPr>
          <p:cNvCxnSpPr>
            <a:stCxn id="4" idx="1"/>
            <a:endCxn id="2" idx="1"/>
          </p:cNvCxnSpPr>
          <p:nvPr/>
        </p:nvCxnSpPr>
        <p:spPr>
          <a:xfrm flipH="1" flipV="1">
            <a:off x="1315110" y="2340982"/>
            <a:ext cx="6085756" cy="18773"/>
          </a:xfrm>
          <a:prstGeom prst="line">
            <a:avLst/>
          </a:prstGeom>
          <a:ln w="1206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4">
            <a:extLst>
              <a:ext uri="{FF2B5EF4-FFF2-40B4-BE49-F238E27FC236}">
                <a16:creationId xmlns:a16="http://schemas.microsoft.com/office/drawing/2014/main" id="{F1B9FB3C-0584-1443-BE07-99F3F5262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98" y="816016"/>
            <a:ext cx="4227875" cy="954911"/>
          </a:xfrm>
        </p:spPr>
        <p:txBody>
          <a:bodyPr>
            <a:normAutofit/>
          </a:bodyPr>
          <a:lstStyle/>
          <a:p>
            <a:r>
              <a:rPr lang="id-ID" dirty="0">
                <a:latin typeface="+mn-lt"/>
              </a:rPr>
              <a:t>The railway system</a:t>
            </a:r>
            <a:br>
              <a:rPr lang="id-ID" dirty="0">
                <a:latin typeface="+mn-lt"/>
              </a:rPr>
            </a:br>
            <a:r>
              <a:rPr lang="id-ID" sz="1800" dirty="0"/>
              <a:t>(simplified)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95F6C45-DA3A-CC40-87E7-A7A55FEFBB85}"/>
              </a:ext>
            </a:extLst>
          </p:cNvPr>
          <p:cNvSpPr/>
          <p:nvPr/>
        </p:nvSpPr>
        <p:spPr>
          <a:xfrm>
            <a:off x="6115050" y="0"/>
            <a:ext cx="3024000" cy="1293471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DC2F053-F88E-D847-A58E-EE42F0B541AA}"/>
              </a:ext>
            </a:extLst>
          </p:cNvPr>
          <p:cNvSpPr/>
          <p:nvPr/>
        </p:nvSpPr>
        <p:spPr>
          <a:xfrm>
            <a:off x="5991699" y="0"/>
            <a:ext cx="164060" cy="1293471"/>
          </a:xfrm>
          <a:prstGeom prst="rect">
            <a:avLst/>
          </a:prstGeom>
          <a:solidFill>
            <a:srgbClr val="364B7D"/>
          </a:solidFill>
          <a:ln>
            <a:solidFill>
              <a:srgbClr val="36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027856B8-BC62-324B-B90B-9A4B2D196A6D}"/>
              </a:ext>
            </a:extLst>
          </p:cNvPr>
          <p:cNvSpPr/>
          <p:nvPr/>
        </p:nvSpPr>
        <p:spPr>
          <a:xfrm>
            <a:off x="931126" y="3577500"/>
            <a:ext cx="133672" cy="1111613"/>
          </a:xfrm>
          <a:prstGeom prst="rect">
            <a:avLst/>
          </a:prstGeom>
          <a:solidFill>
            <a:srgbClr val="364B7D"/>
          </a:solidFill>
          <a:ln>
            <a:solidFill>
              <a:srgbClr val="364B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E9B1E-A2BD-28CD-65DA-CCDC71F75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110" y="1854929"/>
            <a:ext cx="1300207" cy="9721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8E6122-8AAB-41D7-7C88-0C833504C9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338"/>
          <a:stretch/>
        </p:blipFill>
        <p:spPr>
          <a:xfrm>
            <a:off x="3343695" y="1881059"/>
            <a:ext cx="1300207" cy="9721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6C517F-AB3A-A054-52ED-5C6A60B232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46" t="37436" r="39136" b="14824"/>
          <a:stretch/>
        </p:blipFill>
        <p:spPr>
          <a:xfrm>
            <a:off x="7400865" y="1876519"/>
            <a:ext cx="1300207" cy="96647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5D65E-16D9-3DD1-05AD-001324699A0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72280" y="1881059"/>
            <a:ext cx="1300207" cy="96193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E6C83-3241-349A-C7EB-7CC3689E8889}"/>
              </a:ext>
            </a:extLst>
          </p:cNvPr>
          <p:cNvSpPr txBox="1"/>
          <p:nvPr/>
        </p:nvSpPr>
        <p:spPr>
          <a:xfrm>
            <a:off x="1387555" y="2891832"/>
            <a:ext cx="11553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150" sz="1350">
                <a:solidFill>
                  <a:prstClr val="black"/>
                </a:solidFill>
                <a:latin typeface="Calibri" panose="020F0502020204030204"/>
              </a:rPr>
              <a:t>Infrastructure</a:t>
            </a:r>
          </a:p>
          <a:p>
            <a:pPr algn="ctr" defTabSz="685800">
              <a:defRPr/>
            </a:pPr>
            <a:r>
              <a:rPr lang="en-150" sz="1350">
                <a:solidFill>
                  <a:prstClr val="black"/>
                </a:solidFill>
                <a:latin typeface="Calibri" panose="020F0502020204030204"/>
              </a:rPr>
              <a:t>&amp;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CA09B9-7728-3C68-E71B-F5EAA4477FED}"/>
              </a:ext>
            </a:extLst>
          </p:cNvPr>
          <p:cNvSpPr txBox="1"/>
          <p:nvPr/>
        </p:nvSpPr>
        <p:spPr>
          <a:xfrm>
            <a:off x="3485701" y="2995706"/>
            <a:ext cx="1064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150" sz="1350">
                <a:solidFill>
                  <a:prstClr val="black"/>
                </a:solidFill>
                <a:latin typeface="Calibri" panose="020F0502020204030204"/>
              </a:rPr>
              <a:t>Rolling stock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D84662-1160-D82E-4A32-F36D60FAF1C2}"/>
              </a:ext>
            </a:extLst>
          </p:cNvPr>
          <p:cNvSpPr txBox="1"/>
          <p:nvPr/>
        </p:nvSpPr>
        <p:spPr>
          <a:xfrm>
            <a:off x="5675033" y="2995706"/>
            <a:ext cx="854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150" sz="1350">
                <a:solidFill>
                  <a:prstClr val="black"/>
                </a:solidFill>
                <a:latin typeface="Calibri" panose="020F0502020204030204"/>
              </a:rPr>
              <a:t>Signalling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5A484-79D0-137E-F792-02CF553ABCE1}"/>
              </a:ext>
            </a:extLst>
          </p:cNvPr>
          <p:cNvSpPr txBox="1"/>
          <p:nvPr/>
        </p:nvSpPr>
        <p:spPr>
          <a:xfrm>
            <a:off x="7691976" y="2995706"/>
            <a:ext cx="7633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150" sz="1350">
                <a:solidFill>
                  <a:prstClr val="black"/>
                </a:solidFill>
                <a:latin typeface="Calibri" panose="020F0502020204030204"/>
              </a:rPr>
              <a:t>Humans</a:t>
            </a: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309D27D4-2142-7935-8B8D-EC18A60F94D4}"/>
              </a:ext>
            </a:extLst>
          </p:cNvPr>
          <p:cNvSpPr/>
          <p:nvPr/>
        </p:nvSpPr>
        <p:spPr>
          <a:xfrm rot="5400000" flipV="1">
            <a:off x="498980" y="2742598"/>
            <a:ext cx="1248275" cy="383984"/>
          </a:xfrm>
          <a:prstGeom prst="bentArrow">
            <a:avLst>
              <a:gd name="adj1" fmla="val 23140"/>
              <a:gd name="adj2" fmla="val 21279"/>
              <a:gd name="adj3" fmla="val 25000"/>
              <a:gd name="adj4" fmla="val 43750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2D95C71-CE72-68D4-06F5-3DD35290B163}"/>
              </a:ext>
            </a:extLst>
          </p:cNvPr>
          <p:cNvSpPr/>
          <p:nvPr/>
        </p:nvSpPr>
        <p:spPr>
          <a:xfrm>
            <a:off x="1228725" y="4031888"/>
            <a:ext cx="571500" cy="657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216EA8-1C26-039A-FE5A-0581AF63D5F3}"/>
              </a:ext>
            </a:extLst>
          </p:cNvPr>
          <p:cNvSpPr txBox="1"/>
          <p:nvPr/>
        </p:nvSpPr>
        <p:spPr>
          <a:xfrm>
            <a:off x="2105504" y="3436400"/>
            <a:ext cx="440461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150" sz="1350" dirty="0">
                <a:solidFill>
                  <a:prstClr val="black"/>
                </a:solidFill>
                <a:latin typeface="Calibri" panose="020F0502020204030204"/>
              </a:rPr>
              <a:t>Infrastructure managers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150" sz="1350" dirty="0">
                <a:solidFill>
                  <a:prstClr val="black"/>
                </a:solidFill>
                <a:latin typeface="Calibri" panose="020F0502020204030204"/>
              </a:rPr>
              <a:t>Railway undertaking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150" sz="1350" dirty="0">
                <a:solidFill>
                  <a:prstClr val="black"/>
                </a:solidFill>
                <a:latin typeface="Calibri" panose="020F0502020204030204"/>
              </a:rPr>
              <a:t>Entities in Charge of maintenance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150" sz="1350" dirty="0">
                <a:solidFill>
                  <a:prstClr val="black"/>
                </a:solidFill>
                <a:latin typeface="Calibri" panose="020F0502020204030204"/>
              </a:rPr>
              <a:t>Keepers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150" sz="1350" dirty="0">
                <a:solidFill>
                  <a:prstClr val="black"/>
                </a:solidFill>
                <a:latin typeface="Calibri" panose="020F0502020204030204"/>
              </a:rPr>
              <a:t>National Safety Authorities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150" sz="1350" dirty="0">
                <a:solidFill>
                  <a:prstClr val="black"/>
                </a:solidFill>
                <a:latin typeface="Calibri" panose="020F0502020204030204"/>
              </a:rPr>
              <a:t>National Investigation Bodies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O</a:t>
            </a:r>
            <a:r>
              <a:rPr lang="en-150" sz="1350" dirty="0">
                <a:solidFill>
                  <a:prstClr val="black"/>
                </a:solidFill>
                <a:latin typeface="Calibri" panose="020F0502020204030204"/>
              </a:rPr>
              <a:t>thers, p</a:t>
            </a:r>
            <a:r>
              <a:rPr lang="en-150" sz="1050" dirty="0">
                <a:solidFill>
                  <a:prstClr val="black"/>
                </a:solidFill>
                <a:latin typeface="Calibri" panose="020F0502020204030204"/>
              </a:rPr>
              <a:t>ls see Article 4(4) of the </a:t>
            </a:r>
            <a:r>
              <a:rPr lang="en-150" sz="1050" dirty="0">
                <a:solidFill>
                  <a:prstClr val="black"/>
                </a:solidFill>
                <a:latin typeface="Calibri" panose="020F0502020204030204"/>
                <a:hlinkClick r:id="rId7"/>
              </a:rPr>
              <a:t>Directive 798/2016 </a:t>
            </a:r>
            <a:r>
              <a:rPr lang="en-150" sz="1050" dirty="0">
                <a:solidFill>
                  <a:prstClr val="black"/>
                </a:solidFill>
                <a:latin typeface="Calibri" panose="020F0502020204030204"/>
              </a:rPr>
              <a:t>for the full list</a:t>
            </a:r>
          </a:p>
        </p:txBody>
      </p:sp>
    </p:spTree>
    <p:extLst>
      <p:ext uri="{BB962C8B-B14F-4D97-AF65-F5344CB8AC3E}">
        <p14:creationId xmlns:p14="http://schemas.microsoft.com/office/powerpoint/2010/main" val="2667584744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7AF74E-20BA-C669-886C-420E3BD1EDC2}"/>
              </a:ext>
            </a:extLst>
          </p:cNvPr>
          <p:cNvSpPr/>
          <p:nvPr/>
        </p:nvSpPr>
        <p:spPr>
          <a:xfrm>
            <a:off x="0" y="3292565"/>
            <a:ext cx="9144000" cy="986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56E81B-9A00-4F7B-E130-48ED9C5B2A20}"/>
              </a:ext>
            </a:extLst>
          </p:cNvPr>
          <p:cNvSpPr/>
          <p:nvPr/>
        </p:nvSpPr>
        <p:spPr>
          <a:xfrm>
            <a:off x="0" y="2044853"/>
            <a:ext cx="9144000" cy="12963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BE093D7-F0AF-9A48-9376-363DC00D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275" y="452727"/>
            <a:ext cx="7886700" cy="954911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id-ID" dirty="0">
                <a:solidFill>
                  <a:srgbClr val="F15A24"/>
                </a:solidFill>
              </a:rPr>
              <a:t>Legal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id-ID" dirty="0">
                <a:solidFill>
                  <a:srgbClr val="F15A24"/>
                </a:solidFill>
              </a:rPr>
              <a:t>background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2995F2-BC0C-F522-96EF-E71838E48B5A}"/>
              </a:ext>
            </a:extLst>
          </p:cNvPr>
          <p:cNvSpPr/>
          <p:nvPr/>
        </p:nvSpPr>
        <p:spPr>
          <a:xfrm>
            <a:off x="1088232" y="2162138"/>
            <a:ext cx="2063797" cy="108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150" sz="1350">
                <a:solidFill>
                  <a:srgbClr val="242852"/>
                </a:solidFill>
                <a:latin typeface="Calibri" panose="020F0502020204030204"/>
              </a:rPr>
              <a:t>Agency regulation</a:t>
            </a:r>
          </a:p>
          <a:p>
            <a:pPr algn="ctr" defTabSz="685800">
              <a:defRPr/>
            </a:pPr>
            <a:endParaRPr lang="en-150" sz="1350">
              <a:solidFill>
                <a:srgbClr val="242852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altLang="en-US" sz="1350">
                <a:solidFill>
                  <a:srgbClr val="242852"/>
                </a:solidFill>
                <a:latin typeface="Calibri" panose="020F0502020204030204"/>
              </a:rPr>
              <a:t>Regulation (EU) </a:t>
            </a:r>
            <a:r>
              <a:rPr lang="en-US" altLang="en-US" sz="1350">
                <a:solidFill>
                  <a:prstClr val="white"/>
                </a:solidFill>
                <a:latin typeface="Calibri" panose="020F0502020204030204"/>
                <a:hlinkClick r:id="rId2"/>
              </a:rPr>
              <a:t>2016/796</a:t>
            </a:r>
            <a:endParaRPr lang="en-150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CEC3D9-BCCC-68E3-82EE-97D138DA3C6A}"/>
              </a:ext>
            </a:extLst>
          </p:cNvPr>
          <p:cNvSpPr/>
          <p:nvPr/>
        </p:nvSpPr>
        <p:spPr>
          <a:xfrm>
            <a:off x="6294391" y="2162138"/>
            <a:ext cx="2063798" cy="108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1350">
                <a:solidFill>
                  <a:srgbClr val="242852"/>
                </a:solidFill>
                <a:latin typeface="Calibri" panose="020F0502020204030204"/>
              </a:rPr>
              <a:t>Safety directive</a:t>
            </a:r>
          </a:p>
          <a:p>
            <a:pPr algn="ctr" defTabSz="685800">
              <a:defRPr/>
            </a:pPr>
            <a:endParaRPr lang="en-GB" sz="1350">
              <a:solidFill>
                <a:srgbClr val="242852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altLang="en-US" sz="1350">
                <a:solidFill>
                  <a:srgbClr val="242852"/>
                </a:solidFill>
                <a:latin typeface="Calibri" panose="020F0502020204030204"/>
              </a:rPr>
              <a:t>Directive (EU)</a:t>
            </a:r>
            <a:r>
              <a:rPr lang="en-150" altLang="en-US" sz="1350">
                <a:solidFill>
                  <a:srgbClr val="242852"/>
                </a:solidFill>
                <a:latin typeface="Calibri" panose="020F0502020204030204"/>
              </a:rPr>
              <a:t> </a:t>
            </a:r>
            <a:r>
              <a:rPr lang="en-US" altLang="en-US" sz="1350">
                <a:solidFill>
                  <a:prstClr val="white"/>
                </a:solidFill>
                <a:latin typeface="Calibri" panose="020F0502020204030204"/>
                <a:hlinkClick r:id="rId3"/>
              </a:rPr>
              <a:t>2016/798</a:t>
            </a: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34F9E-99BE-6FEC-1A58-FA648CC959DF}"/>
              </a:ext>
            </a:extLst>
          </p:cNvPr>
          <p:cNvSpPr/>
          <p:nvPr/>
        </p:nvSpPr>
        <p:spPr>
          <a:xfrm>
            <a:off x="3691311" y="2164386"/>
            <a:ext cx="2063797" cy="108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150" sz="1350">
                <a:solidFill>
                  <a:srgbClr val="242852"/>
                </a:solidFill>
                <a:latin typeface="Calibri" panose="020F0502020204030204"/>
              </a:rPr>
              <a:t>Interoperability directive</a:t>
            </a:r>
          </a:p>
          <a:p>
            <a:pPr algn="ctr" defTabSz="685800">
              <a:defRPr/>
            </a:pPr>
            <a:endParaRPr lang="en-150" sz="1350">
              <a:solidFill>
                <a:srgbClr val="242852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altLang="en-US" sz="1350">
                <a:solidFill>
                  <a:srgbClr val="242852"/>
                </a:solidFill>
                <a:latin typeface="Calibri" panose="020F0502020204030204"/>
              </a:rPr>
              <a:t>Directive (EU)</a:t>
            </a:r>
            <a:r>
              <a:rPr lang="en-150" altLang="en-US" sz="1350">
                <a:solidFill>
                  <a:srgbClr val="242852"/>
                </a:solidFill>
                <a:latin typeface="Calibri" panose="020F0502020204030204"/>
              </a:rPr>
              <a:t> </a:t>
            </a:r>
            <a:r>
              <a:rPr lang="en-US" altLang="en-US" sz="1350">
                <a:solidFill>
                  <a:prstClr val="white"/>
                </a:solidFill>
                <a:latin typeface="Calibri" panose="020F0502020204030204"/>
                <a:hlinkClick r:id="rId4"/>
              </a:rPr>
              <a:t>2016/797</a:t>
            </a: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CDEA9D-0DF7-E42D-C6C2-52B087C9EE3F}"/>
              </a:ext>
            </a:extLst>
          </p:cNvPr>
          <p:cNvSpPr/>
          <p:nvPr/>
        </p:nvSpPr>
        <p:spPr>
          <a:xfrm>
            <a:off x="1093372" y="3461070"/>
            <a:ext cx="419156" cy="708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714ECC-3C3C-A175-7B06-F9D60C789F75}"/>
              </a:ext>
            </a:extLst>
          </p:cNvPr>
          <p:cNvSpPr/>
          <p:nvPr/>
        </p:nvSpPr>
        <p:spPr>
          <a:xfrm>
            <a:off x="1628871" y="3461070"/>
            <a:ext cx="985001" cy="708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A5F6F8-41DD-09BD-9958-90918E90BD7D}"/>
              </a:ext>
            </a:extLst>
          </p:cNvPr>
          <p:cNvSpPr/>
          <p:nvPr/>
        </p:nvSpPr>
        <p:spPr>
          <a:xfrm>
            <a:off x="2730215" y="3461069"/>
            <a:ext cx="1682986" cy="708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7FA9A2-8E2C-CE17-CD43-68D5D3A8D04B}"/>
              </a:ext>
            </a:extLst>
          </p:cNvPr>
          <p:cNvSpPr txBox="1"/>
          <p:nvPr/>
        </p:nvSpPr>
        <p:spPr>
          <a:xfrm>
            <a:off x="1271497" y="3631783"/>
            <a:ext cx="590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15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Implementing decisions 		</a:t>
            </a:r>
            <a:r>
              <a:rPr lang="en-15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  <a:sym typeface="Wingdings" panose="05000000000000000000" pitchFamily="2" charset="2"/>
                <a:hlinkClick r:id="rId5"/>
              </a:rPr>
              <a:t>era.europa.eu/Registers</a:t>
            </a:r>
            <a:endParaRPr lang="en-GB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28DE31F-0962-0878-3D06-4EA70C9A28FB}"/>
              </a:ext>
            </a:extLst>
          </p:cNvPr>
          <p:cNvSpPr/>
          <p:nvPr/>
        </p:nvSpPr>
        <p:spPr>
          <a:xfrm>
            <a:off x="3604114" y="3689700"/>
            <a:ext cx="1009590" cy="25102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4" name="Picture 2" descr="What You Need To Know About EU Language Law - Slator">
            <a:extLst>
              <a:ext uri="{FF2B5EF4-FFF2-40B4-BE49-F238E27FC236}">
                <a16:creationId xmlns:a16="http://schemas.microsoft.com/office/drawing/2014/main" id="{9548FE98-02E2-AD18-7380-9219BF13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97" y="144380"/>
            <a:ext cx="2577604" cy="171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55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71280313-6FF6-AA53-8D78-713B6CFC90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5061491"/>
              </p:ext>
            </p:extLst>
          </p:nvPr>
        </p:nvGraphicFramePr>
        <p:xfrm>
          <a:off x="1555424" y="158243"/>
          <a:ext cx="7428321" cy="498525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48878">
                  <a:extLst>
                    <a:ext uri="{9D8B030D-6E8A-4147-A177-3AD203B41FA5}">
                      <a16:colId xmlns:a16="http://schemas.microsoft.com/office/drawing/2014/main" val="654123125"/>
                    </a:ext>
                  </a:extLst>
                </a:gridCol>
                <a:gridCol w="2255559">
                  <a:extLst>
                    <a:ext uri="{9D8B030D-6E8A-4147-A177-3AD203B41FA5}">
                      <a16:colId xmlns:a16="http://schemas.microsoft.com/office/drawing/2014/main" val="2640170103"/>
                    </a:ext>
                  </a:extLst>
                </a:gridCol>
                <a:gridCol w="1055160">
                  <a:extLst>
                    <a:ext uri="{9D8B030D-6E8A-4147-A177-3AD203B41FA5}">
                      <a16:colId xmlns:a16="http://schemas.microsoft.com/office/drawing/2014/main" val="1809373847"/>
                    </a:ext>
                  </a:extLst>
                </a:gridCol>
                <a:gridCol w="1846380">
                  <a:extLst>
                    <a:ext uri="{9D8B030D-6E8A-4147-A177-3AD203B41FA5}">
                      <a16:colId xmlns:a16="http://schemas.microsoft.com/office/drawing/2014/main" val="1870999924"/>
                    </a:ext>
                  </a:extLst>
                </a:gridCol>
                <a:gridCol w="1422344">
                  <a:extLst>
                    <a:ext uri="{9D8B030D-6E8A-4147-A177-3AD203B41FA5}">
                      <a16:colId xmlns:a16="http://schemas.microsoft.com/office/drawing/2014/main" val="3479516871"/>
                    </a:ext>
                  </a:extLst>
                </a:gridCol>
              </a:tblGrid>
              <a:tr h="333445">
                <a:tc>
                  <a:txBody>
                    <a:bodyPr/>
                    <a:lstStyle/>
                    <a:p>
                      <a:pPr algn="l"/>
                      <a:r>
                        <a:rPr lang="en-150" sz="1400" dirty="0">
                          <a:solidFill>
                            <a:schemeClr val="bg1"/>
                          </a:solidFill>
                        </a:rPr>
                        <a:t>System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150" sz="1400" dirty="0">
                          <a:solidFill>
                            <a:schemeClr val="bg1"/>
                          </a:solidFill>
                        </a:rPr>
                        <a:t>Full name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BE" sz="1400" dirty="0" err="1">
                          <a:solidFill>
                            <a:schemeClr val="bg1"/>
                          </a:solidFill>
                        </a:rPr>
                        <a:t>Accessiblity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BE" sz="1400" dirty="0" err="1">
                          <a:solidFill>
                            <a:schemeClr val="bg1"/>
                          </a:solidFill>
                        </a:rPr>
                        <a:t>Technical</a:t>
                      </a:r>
                      <a:r>
                        <a:rPr lang="fr-BE" sz="1400" dirty="0">
                          <a:solidFill>
                            <a:schemeClr val="bg1"/>
                          </a:solidFill>
                        </a:rPr>
                        <a:t> scope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BE" sz="1400" dirty="0">
                          <a:solidFill>
                            <a:schemeClr val="bg1"/>
                          </a:solidFill>
                        </a:rPr>
                        <a:t>Data </a:t>
                      </a:r>
                      <a:r>
                        <a:rPr lang="fr-BE" sz="1400" dirty="0" err="1">
                          <a:solidFill>
                            <a:schemeClr val="bg1"/>
                          </a:solidFill>
                        </a:rPr>
                        <a:t>owners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450351"/>
                  </a:ext>
                </a:extLst>
              </a:tr>
              <a:tr h="474802">
                <a:tc>
                  <a:txBody>
                    <a:bodyPr/>
                    <a:lstStyle/>
                    <a:p>
                      <a:pPr lvl="0"/>
                      <a:r>
                        <a:rPr lang="en-US" sz="1100" b="0" dirty="0"/>
                        <a:t>RINF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European Register of Infrastructure  </a:t>
                      </a:r>
                      <a:endParaRPr lang="en-US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+mn-lt"/>
                        </a:rPr>
                        <a:t>Public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n-lt"/>
                        </a:rPr>
                        <a:t>Infrastructure, energy and control-command </a:t>
                      </a:r>
                      <a:r>
                        <a:rPr lang="en-US" sz="1100" b="0" dirty="0" err="1">
                          <a:latin typeface="+mn-lt"/>
                        </a:rPr>
                        <a:t>signalling</a:t>
                      </a:r>
                      <a:r>
                        <a:rPr lang="en-US" sz="1100" b="0" dirty="0">
                          <a:latin typeface="+mn-lt"/>
                        </a:rPr>
                        <a:t> subsystem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n-lt"/>
                        </a:rPr>
                        <a:t>Infrastructure managers (IMs )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2609798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lvl="0"/>
                      <a:r>
                        <a:rPr lang="en-US" sz="1100" b="0" dirty="0"/>
                        <a:t>ECVVR/NVR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en-US" sz="1100" b="0"/>
                        <a:t>European Centralised Virtual Vehicle Register </a:t>
                      </a:r>
                      <a:r>
                        <a:rPr lang="en-150" altLang="en-US" sz="1100" b="0"/>
                        <a:t>&amp;</a:t>
                      </a:r>
                      <a:r>
                        <a:rPr lang="en-GB" altLang="en-US" sz="1100" b="0"/>
                        <a:t> National Register</a:t>
                      </a:r>
                      <a:r>
                        <a:rPr lang="en-150" altLang="en-US" sz="1100" b="0"/>
                        <a:t>s</a:t>
                      </a:r>
                      <a:endParaRPr lang="en-GB" sz="1100" b="0">
                        <a:latin typeface="+mn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 err="1">
                          <a:latin typeface="+mn-lt"/>
                        </a:rPr>
                        <a:t>Restricted</a:t>
                      </a:r>
                      <a:r>
                        <a:rPr lang="fr-BE" sz="1100" b="0" dirty="0">
                          <a:latin typeface="+mn-lt"/>
                        </a:rPr>
                        <a:t> 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>
                          <a:latin typeface="+mn-lt"/>
                        </a:rPr>
                        <a:t>The </a:t>
                      </a:r>
                      <a:r>
                        <a:rPr lang="fr-BE" sz="1100" b="0" dirty="0" err="1">
                          <a:latin typeface="+mn-lt"/>
                        </a:rPr>
                        <a:t>rolling</a:t>
                      </a:r>
                      <a:r>
                        <a:rPr lang="fr-BE" sz="1100" b="0" dirty="0">
                          <a:latin typeface="+mn-lt"/>
                        </a:rPr>
                        <a:t> stock </a:t>
                      </a:r>
                      <a:r>
                        <a:rPr lang="fr-BE" sz="1100" b="0" dirty="0" err="1">
                          <a:latin typeface="+mn-lt"/>
                        </a:rPr>
                        <a:t>subsystem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 err="1">
                          <a:latin typeface="+mn-lt"/>
                        </a:rPr>
                        <a:t>Keepers</a:t>
                      </a:r>
                      <a:r>
                        <a:rPr lang="fr-BE" sz="1100" b="0" dirty="0">
                          <a:latin typeface="+mn-lt"/>
                        </a:rPr>
                        <a:t> + National Registration </a:t>
                      </a:r>
                      <a:r>
                        <a:rPr lang="fr-BE" sz="1100" b="0" dirty="0" err="1">
                          <a:latin typeface="+mn-lt"/>
                        </a:rPr>
                        <a:t>Entities</a:t>
                      </a:r>
                      <a:r>
                        <a:rPr lang="fr-BE" sz="1100" b="0" dirty="0">
                          <a:latin typeface="+mn-lt"/>
                        </a:rPr>
                        <a:t> (NRE) 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37975"/>
                  </a:ext>
                </a:extLst>
              </a:tr>
              <a:tr h="384744">
                <a:tc>
                  <a:txBody>
                    <a:bodyPr/>
                    <a:lstStyle/>
                    <a:p>
                      <a:pPr lvl="0"/>
                      <a:r>
                        <a:rPr lang="en-US" sz="1100" b="0"/>
                        <a:t>EVR</a:t>
                      </a:r>
                      <a:endParaRPr lang="en-GB" sz="1100" b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100" b="0" dirty="0"/>
                        <a:t>European Vehicle Register 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BE" sz="1100" b="0" dirty="0" err="1">
                          <a:latin typeface="+mn-lt"/>
                        </a:rPr>
                        <a:t>Restricted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>
                          <a:latin typeface="+mn-lt"/>
                        </a:rPr>
                        <a:t>The </a:t>
                      </a:r>
                      <a:r>
                        <a:rPr lang="fr-BE" sz="1100" b="0" dirty="0" err="1">
                          <a:latin typeface="+mn-lt"/>
                        </a:rPr>
                        <a:t>rolling</a:t>
                      </a:r>
                      <a:r>
                        <a:rPr lang="fr-BE" sz="1100" b="0" dirty="0">
                          <a:latin typeface="+mn-lt"/>
                        </a:rPr>
                        <a:t> stock </a:t>
                      </a:r>
                      <a:r>
                        <a:rPr lang="fr-BE" sz="1100" b="0" dirty="0" err="1">
                          <a:latin typeface="+mn-lt"/>
                        </a:rPr>
                        <a:t>subsystem</a:t>
                      </a:r>
                      <a:endParaRPr lang="en-GB" sz="1100" b="0" dirty="0">
                        <a:latin typeface="+mn-lt"/>
                      </a:endParaRPr>
                    </a:p>
                    <a:p>
                      <a:pPr lvl="0" algn="ctr"/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BE" sz="1100" b="0" dirty="0" err="1">
                          <a:latin typeface="+mn-lt"/>
                        </a:rPr>
                        <a:t>Successor</a:t>
                      </a:r>
                      <a:r>
                        <a:rPr lang="fr-BE" sz="1100" b="0" dirty="0">
                          <a:latin typeface="+mn-lt"/>
                        </a:rPr>
                        <a:t> of ECVVR/NVR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559574"/>
                  </a:ext>
                </a:extLst>
              </a:tr>
              <a:tr h="610460">
                <a:tc>
                  <a:txBody>
                    <a:bodyPr/>
                    <a:lstStyle/>
                    <a:p>
                      <a:pPr lvl="0"/>
                      <a:r>
                        <a:rPr lang="en-US" sz="1100" b="0" dirty="0"/>
                        <a:t>ERADIS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100" b="0" noProof="0" dirty="0"/>
                        <a:t>European Railway Agency Database of Interoperability and Safety </a:t>
                      </a:r>
                      <a:endParaRPr lang="en-GB" sz="1100" b="0" noProof="0" dirty="0">
                        <a:latin typeface="+mn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1" noProof="0" dirty="0">
                          <a:latin typeface="+mn-lt"/>
                        </a:rPr>
                        <a:t>Public</a:t>
                      </a:r>
                      <a:endParaRPr lang="en-GB" sz="1100" b="1" noProof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100" b="0" noProof="0" dirty="0" err="1">
                          <a:latin typeface="+mn-lt"/>
                        </a:rPr>
                        <a:t>Safety</a:t>
                      </a:r>
                      <a:r>
                        <a:rPr lang="fr-BE" sz="1100" b="0" noProof="0" dirty="0">
                          <a:latin typeface="+mn-lt"/>
                        </a:rPr>
                        <a:t> and </a:t>
                      </a:r>
                      <a:r>
                        <a:rPr lang="fr-BE" sz="1100" b="0" noProof="0" dirty="0" err="1">
                          <a:latin typeface="+mn-lt"/>
                        </a:rPr>
                        <a:t>interoperability</a:t>
                      </a:r>
                      <a:r>
                        <a:rPr lang="fr-BE" sz="1100" b="0" noProof="0" dirty="0">
                          <a:latin typeface="+mn-lt"/>
                        </a:rPr>
                        <a:t> documents</a:t>
                      </a:r>
                      <a:endParaRPr lang="en-GB" sz="1100" b="0" noProof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BE" sz="1100" b="0" noProof="0" dirty="0">
                          <a:latin typeface="+mn-lt"/>
                        </a:rPr>
                        <a:t>Railway </a:t>
                      </a:r>
                      <a:r>
                        <a:rPr lang="fr-BE" sz="1100" b="0" noProof="0" dirty="0" err="1">
                          <a:latin typeface="+mn-lt"/>
                        </a:rPr>
                        <a:t>Undertakings</a:t>
                      </a:r>
                      <a:r>
                        <a:rPr lang="fr-BE" sz="1100" b="0" noProof="0" dirty="0">
                          <a:latin typeface="+mn-lt"/>
                        </a:rPr>
                        <a:t> (</a:t>
                      </a:r>
                      <a:r>
                        <a:rPr lang="fr-BE" sz="1100" b="0" noProof="0" dirty="0" err="1">
                          <a:latin typeface="+mn-lt"/>
                        </a:rPr>
                        <a:t>RUs</a:t>
                      </a:r>
                      <a:r>
                        <a:rPr lang="fr-BE" sz="1100" b="0" noProof="0" dirty="0">
                          <a:latin typeface="+mn-lt"/>
                        </a:rPr>
                        <a:t>), National </a:t>
                      </a:r>
                      <a:r>
                        <a:rPr lang="fr-BE" sz="1100" b="0" noProof="0" dirty="0" err="1">
                          <a:latin typeface="+mn-lt"/>
                        </a:rPr>
                        <a:t>Safety</a:t>
                      </a:r>
                      <a:r>
                        <a:rPr lang="fr-BE" sz="1100" b="0" noProof="0" dirty="0">
                          <a:latin typeface="+mn-lt"/>
                        </a:rPr>
                        <a:t> </a:t>
                      </a:r>
                      <a:r>
                        <a:rPr lang="fr-BE" sz="1100" b="0" noProof="0" dirty="0" err="1">
                          <a:latin typeface="+mn-lt"/>
                        </a:rPr>
                        <a:t>Authorities</a:t>
                      </a:r>
                      <a:r>
                        <a:rPr lang="fr-BE" sz="1100" b="0" noProof="0" dirty="0">
                          <a:latin typeface="+mn-lt"/>
                        </a:rPr>
                        <a:t> (</a:t>
                      </a:r>
                      <a:r>
                        <a:rPr lang="fr-BE" sz="1100" b="0" noProof="0" dirty="0" err="1">
                          <a:latin typeface="+mn-lt"/>
                        </a:rPr>
                        <a:t>NSAs</a:t>
                      </a:r>
                      <a:r>
                        <a:rPr lang="fr-BE" sz="1100" b="0" noProof="0" dirty="0">
                          <a:latin typeface="+mn-lt"/>
                        </a:rPr>
                        <a:t>) </a:t>
                      </a:r>
                      <a:endParaRPr lang="en-GB" sz="1100" b="0" noProof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168363"/>
                  </a:ext>
                </a:extLst>
              </a:tr>
              <a:tr h="335527">
                <a:tc>
                  <a:txBody>
                    <a:bodyPr/>
                    <a:lstStyle/>
                    <a:p>
                      <a:pPr lvl="0"/>
                      <a:r>
                        <a:rPr lang="en-US" sz="1100" b="0"/>
                        <a:t>ERATV</a:t>
                      </a:r>
                      <a:endParaRPr lang="en-GB" sz="1100" b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European Register of </a:t>
                      </a:r>
                      <a:r>
                        <a:rPr lang="en-US" sz="1100" b="0" dirty="0" err="1"/>
                        <a:t>Authorised</a:t>
                      </a:r>
                      <a:r>
                        <a:rPr lang="en-US" sz="1100" b="0" dirty="0"/>
                        <a:t> Types of Vehicles 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1" dirty="0">
                          <a:latin typeface="+mn-lt"/>
                        </a:rPr>
                        <a:t>Public</a:t>
                      </a:r>
                      <a:endParaRPr lang="en-GB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>
                          <a:latin typeface="+mn-lt"/>
                        </a:rPr>
                        <a:t>The </a:t>
                      </a:r>
                      <a:r>
                        <a:rPr lang="fr-BE" sz="1100" b="0" dirty="0" err="1">
                          <a:latin typeface="+mn-lt"/>
                        </a:rPr>
                        <a:t>rolling</a:t>
                      </a:r>
                      <a:r>
                        <a:rPr lang="fr-BE" sz="1100" b="0" dirty="0">
                          <a:latin typeface="+mn-lt"/>
                        </a:rPr>
                        <a:t> stock </a:t>
                      </a:r>
                      <a:r>
                        <a:rPr lang="fr-BE" sz="1100" b="0" dirty="0" err="1">
                          <a:latin typeface="+mn-lt"/>
                        </a:rPr>
                        <a:t>subsystem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 err="1">
                          <a:latin typeface="+mn-lt"/>
                        </a:rPr>
                        <a:t>NSAs</a:t>
                      </a:r>
                      <a:r>
                        <a:rPr lang="fr-BE" sz="1100" b="0" dirty="0">
                          <a:latin typeface="+mn-lt"/>
                        </a:rPr>
                        <a:t>, ERA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904526"/>
                  </a:ext>
                </a:extLst>
              </a:tr>
              <a:tr h="2718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/>
                        <a:t>OCR</a:t>
                      </a:r>
                      <a:endParaRPr lang="en-GB" sz="1100" b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err="1"/>
                        <a:t>Organisation</a:t>
                      </a:r>
                      <a:r>
                        <a:rPr lang="en-US" sz="1100" b="0" dirty="0"/>
                        <a:t> Code Register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1" dirty="0">
                          <a:latin typeface="+mn-lt"/>
                        </a:rPr>
                        <a:t>Public</a:t>
                      </a:r>
                      <a:endParaRPr lang="en-GB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>
                          <a:latin typeface="+mn-lt"/>
                        </a:rPr>
                        <a:t>EU rail Organisations data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>
                          <a:latin typeface="+mn-lt"/>
                        </a:rPr>
                        <a:t>Organisations, ERA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828811"/>
                  </a:ext>
                </a:extLst>
              </a:tr>
              <a:tr h="271886">
                <a:tc>
                  <a:txBody>
                    <a:bodyPr/>
                    <a:lstStyle/>
                    <a:p>
                      <a:pPr lvl="0"/>
                      <a:r>
                        <a:rPr lang="en-US" sz="1100" b="0"/>
                        <a:t>RDD</a:t>
                      </a:r>
                      <a:endParaRPr lang="en-GB" sz="1100" b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/>
                        <a:t>Reference Document Database</a:t>
                      </a:r>
                      <a:endParaRPr lang="en-GB" sz="1100" b="0">
                        <a:latin typeface="+mn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1" dirty="0">
                          <a:latin typeface="+mn-lt"/>
                        </a:rPr>
                        <a:t>Public</a:t>
                      </a:r>
                      <a:endParaRPr lang="en-GB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>
                          <a:latin typeface="+mn-lt"/>
                        </a:rPr>
                        <a:t>National </a:t>
                      </a:r>
                      <a:r>
                        <a:rPr lang="fr-BE" sz="1100" b="0" dirty="0" err="1">
                          <a:latin typeface="+mn-lt"/>
                        </a:rPr>
                        <a:t>rules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 err="1">
                          <a:latin typeface="+mn-lt"/>
                        </a:rPr>
                        <a:t>Member</a:t>
                      </a:r>
                      <a:r>
                        <a:rPr lang="fr-BE" sz="1100" b="0" dirty="0">
                          <a:latin typeface="+mn-lt"/>
                        </a:rPr>
                        <a:t> States (MS), ERA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4085141"/>
                  </a:ext>
                </a:extLst>
              </a:tr>
              <a:tr h="497602">
                <a:tc>
                  <a:txBody>
                    <a:bodyPr/>
                    <a:lstStyle/>
                    <a:p>
                      <a:pPr lvl="0"/>
                      <a:r>
                        <a:rPr lang="en-US" sz="1100" b="0"/>
                        <a:t>SRD</a:t>
                      </a:r>
                      <a:endParaRPr lang="en-GB" sz="1100" b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Single Rules Database</a:t>
                      </a:r>
                      <a:endParaRPr lang="en-150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1" dirty="0">
                          <a:latin typeface="+mn-lt"/>
                        </a:rPr>
                        <a:t>Public</a:t>
                      </a:r>
                      <a:endParaRPr lang="en-150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150" sz="1100" dirty="0"/>
                        <a:t>Regulatory framework, limited to operational and fixed installation</a:t>
                      </a:r>
                      <a:endParaRPr lang="en-US" sz="1100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150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 err="1">
                          <a:latin typeface="+mn-lt"/>
                        </a:rPr>
                        <a:t>Member</a:t>
                      </a:r>
                      <a:r>
                        <a:rPr lang="fr-BE" sz="1100" b="0" dirty="0">
                          <a:latin typeface="+mn-lt"/>
                        </a:rPr>
                        <a:t> States (MS)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522725"/>
                  </a:ext>
                </a:extLst>
              </a:tr>
              <a:tr h="335527">
                <a:tc>
                  <a:txBody>
                    <a:bodyPr/>
                    <a:lstStyle/>
                    <a:p>
                      <a:pPr lvl="0"/>
                      <a:r>
                        <a:rPr lang="en-US" sz="1100" b="0"/>
                        <a:t>SAIT-</a:t>
                      </a:r>
                      <a:r>
                        <a:rPr lang="en-150" sz="1100" b="0"/>
                        <a:t> (SIS)</a:t>
                      </a:r>
                      <a:endParaRPr lang="en-GB" sz="1100" b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Safety Alert IT tool </a:t>
                      </a:r>
                      <a:r>
                        <a:rPr lang="en-150" sz="1100" b="0" dirty="0"/>
                        <a:t>– Safety Information System</a:t>
                      </a:r>
                      <a:endParaRPr lang="en-US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n-lt"/>
                        </a:rPr>
                        <a:t>Restricted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n-lt"/>
                        </a:rPr>
                        <a:t>Technical equipment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n-lt"/>
                        </a:rPr>
                        <a:t>Railway players, ERA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2236069"/>
                  </a:ext>
                </a:extLst>
              </a:tr>
              <a:tr h="271886">
                <a:tc>
                  <a:txBody>
                    <a:bodyPr/>
                    <a:lstStyle/>
                    <a:p>
                      <a:pPr lvl="0"/>
                      <a:r>
                        <a:rPr lang="en-US" sz="1100" b="0"/>
                        <a:t>VKMR</a:t>
                      </a:r>
                      <a:endParaRPr lang="en-GB" sz="1100" b="0">
                        <a:latin typeface="+mn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/>
                        <a:t>Vehicle Keeper Marking Register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1" dirty="0">
                          <a:latin typeface="+mn-lt"/>
                        </a:rPr>
                        <a:t>Public</a:t>
                      </a:r>
                      <a:endParaRPr lang="en-GB" sz="1100" b="1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b="0" dirty="0" err="1">
                          <a:latin typeface="+mn-lt"/>
                        </a:rPr>
                        <a:t>Vehicle</a:t>
                      </a:r>
                      <a:r>
                        <a:rPr lang="fr-BE" sz="1100" b="0" dirty="0">
                          <a:latin typeface="+mn-lt"/>
                        </a:rPr>
                        <a:t> </a:t>
                      </a:r>
                      <a:r>
                        <a:rPr lang="fr-BE" sz="1100" b="0" dirty="0" err="1">
                          <a:latin typeface="+mn-lt"/>
                        </a:rPr>
                        <a:t>Marking</a:t>
                      </a:r>
                      <a:r>
                        <a:rPr lang="fr-BE" sz="1100" b="0" dirty="0">
                          <a:latin typeface="+mn-lt"/>
                        </a:rPr>
                        <a:t> </a:t>
                      </a:r>
                      <a:endParaRPr lang="en-GB" sz="1100" b="0" dirty="0"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+mn-lt"/>
                        </a:rPr>
                        <a:t>Keepers - OTIF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15684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A61D7F7-8E43-E738-5E8F-86D51E721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950293" y="47134"/>
            <a:ext cx="7886700" cy="954911"/>
          </a:xfrm>
        </p:spPr>
        <p:txBody>
          <a:bodyPr/>
          <a:lstStyle/>
          <a:p>
            <a:r>
              <a:rPr lang="fr-BE" dirty="0">
                <a:solidFill>
                  <a:srgbClr val="F15A24"/>
                </a:solidFill>
              </a:rPr>
              <a:t>REGISTERS @ERA</a:t>
            </a:r>
            <a:endParaRPr lang="en-GB" dirty="0">
              <a:solidFill>
                <a:srgbClr val="F15A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46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58BA-9272-4611-E7EC-44D4CE00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009" y="1943266"/>
            <a:ext cx="3060755" cy="894202"/>
          </a:xfrm>
        </p:spPr>
        <p:txBody>
          <a:bodyPr/>
          <a:lstStyle/>
          <a:p>
            <a:r>
              <a:rPr lang="fr-BE" dirty="0"/>
              <a:t>A LITTLE SEMANTICS GOES A LONG </a:t>
            </a:r>
            <a:r>
              <a:rPr lang="fr-BE" strike="sngStrike" dirty="0"/>
              <a:t>WAY</a:t>
            </a:r>
            <a:r>
              <a:rPr lang="fr-BE" dirty="0"/>
              <a:t> RAIL</a:t>
            </a:r>
            <a:endParaRPr lang="en-L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6421B3-4731-6502-3E82-85A6A8C5DC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LU"/>
          </a:p>
        </p:txBody>
      </p:sp>
      <p:pic>
        <p:nvPicPr>
          <p:cNvPr id="4" name="Picture Placeholder 9" descr="A train tracks with a cross between them&#10;&#10;Description automatically generated">
            <a:extLst>
              <a:ext uri="{FF2B5EF4-FFF2-40B4-BE49-F238E27FC236}">
                <a16:creationId xmlns:a16="http://schemas.microsoft.com/office/drawing/2014/main" id="{9C47F7B1-58B5-ABD9-978C-3141C2A4DFC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/>
          <a:srcRect l="25324" r="25324"/>
          <a:stretch/>
        </p:blipFill>
        <p:spPr>
          <a:xfrm>
            <a:off x="5008563" y="728663"/>
            <a:ext cx="4135437" cy="318611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45A3E-F022-ADD9-6AFE-98E36628FC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7114D-ED23-2A43-BD26-04D629DC704A}" type="slidenum">
              <a:rPr lang="en-LU" smtClean="0"/>
              <a:pPr/>
              <a:t>8</a:t>
            </a:fld>
            <a:endParaRPr lang="en-LU" dirty="0"/>
          </a:p>
        </p:txBody>
      </p:sp>
    </p:spTree>
    <p:extLst>
      <p:ext uri="{BB962C8B-B14F-4D97-AF65-F5344CB8AC3E}">
        <p14:creationId xmlns:p14="http://schemas.microsoft.com/office/powerpoint/2010/main" val="2649246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BDFDE-4B8C-4E46-BC99-C2ABC7737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572" y="65623"/>
            <a:ext cx="7886700" cy="954911"/>
          </a:xfrm>
        </p:spPr>
        <p:txBody>
          <a:bodyPr>
            <a:normAutofit/>
          </a:bodyPr>
          <a:lstStyle/>
          <a:p>
            <a:pPr algn="ctr"/>
            <a:r>
              <a:rPr lang="en-GB" sz="2700" dirty="0">
                <a:solidFill>
                  <a:srgbClr val="F15A24"/>
                </a:solidFill>
              </a:rPr>
              <a:t>The Journey towards Data Centricity</a:t>
            </a:r>
          </a:p>
        </p:txBody>
      </p:sp>
      <p:cxnSp>
        <p:nvCxnSpPr>
          <p:cNvPr id="23" name="Straight Connector 7">
            <a:extLst>
              <a:ext uri="{FF2B5EF4-FFF2-40B4-BE49-F238E27FC236}">
                <a16:creationId xmlns:a16="http://schemas.microsoft.com/office/drawing/2014/main" id="{6F0EEAE5-CC75-4D3A-8C02-75C6BBB93A7B}"/>
              </a:ext>
            </a:extLst>
          </p:cNvPr>
          <p:cNvCxnSpPr/>
          <p:nvPr/>
        </p:nvCxnSpPr>
        <p:spPr>
          <a:xfrm>
            <a:off x="3097377" y="1157059"/>
            <a:ext cx="0" cy="2648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753890-5C5B-F21A-EBD6-A2C402B2394E}"/>
              </a:ext>
            </a:extLst>
          </p:cNvPr>
          <p:cNvGrpSpPr/>
          <p:nvPr/>
        </p:nvGrpSpPr>
        <p:grpSpPr>
          <a:xfrm>
            <a:off x="6438239" y="1124844"/>
            <a:ext cx="1279443" cy="622362"/>
            <a:chOff x="6438239" y="1124844"/>
            <a:chExt cx="1279443" cy="6223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3F5B46-1F32-D110-7FF9-3ED472E5D52F}"/>
                </a:ext>
              </a:extLst>
            </p:cNvPr>
            <p:cNvSpPr txBox="1"/>
            <p:nvPr/>
          </p:nvSpPr>
          <p:spPr>
            <a:xfrm>
              <a:off x="6438239" y="1424041"/>
              <a:ext cx="127944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s-ES" sz="1500" dirty="0">
                  <a:solidFill>
                    <a:srgbClr val="242852">
                      <a:lumMod val="75000"/>
                    </a:srgbClr>
                  </a:solidFill>
                  <a:latin typeface="Calibri" panose="020F0502020204030204"/>
                </a:rPr>
                <a:t>2024</a:t>
              </a:r>
              <a:endParaRPr lang="en-GB" sz="1500" dirty="0">
                <a:solidFill>
                  <a:srgbClr val="242852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cxnSp>
          <p:nvCxnSpPr>
            <p:cNvPr id="5" name="Straight Connector 14">
              <a:extLst>
                <a:ext uri="{FF2B5EF4-FFF2-40B4-BE49-F238E27FC236}">
                  <a16:creationId xmlns:a16="http://schemas.microsoft.com/office/drawing/2014/main" id="{71817A84-E9B8-42B2-CA4C-552B1BEEE3EE}"/>
                </a:ext>
              </a:extLst>
            </p:cNvPr>
            <p:cNvCxnSpPr/>
            <p:nvPr/>
          </p:nvCxnSpPr>
          <p:spPr>
            <a:xfrm>
              <a:off x="6966110" y="1124844"/>
              <a:ext cx="0" cy="2971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19">
            <a:extLst>
              <a:ext uri="{FF2B5EF4-FFF2-40B4-BE49-F238E27FC236}">
                <a16:creationId xmlns:a16="http://schemas.microsoft.com/office/drawing/2014/main" id="{0F0F6CD4-BC0D-BAB2-1989-226C5EFE6C05}"/>
              </a:ext>
            </a:extLst>
          </p:cNvPr>
          <p:cNvSpPr txBox="1"/>
          <p:nvPr/>
        </p:nvSpPr>
        <p:spPr>
          <a:xfrm>
            <a:off x="6775510" y="1707645"/>
            <a:ext cx="1929824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defTabSz="685800">
              <a:defRPr/>
            </a:pPr>
            <a:r>
              <a:rPr lang="en-GB" sz="1200" dirty="0">
                <a:solidFill>
                  <a:srgbClr val="242852"/>
                </a:solidFill>
                <a:latin typeface="Calibri" panose="020F0502020204030204"/>
              </a:rPr>
              <a:t>ERATV – ISS Pilot – ERADIS – </a:t>
            </a:r>
          </a:p>
          <a:p>
            <a:pPr defTabSz="685800">
              <a:defRPr/>
            </a:pPr>
            <a:r>
              <a:rPr lang="en-GB" sz="1200" dirty="0">
                <a:solidFill>
                  <a:srgbClr val="242852"/>
                </a:solidFill>
                <a:latin typeface="Calibri" panose="020F0502020204030204"/>
                <a:cs typeface="Calibri"/>
              </a:rPr>
              <a:t>            Organisations </a:t>
            </a:r>
            <a:endParaRPr lang="en-GB" sz="1050" dirty="0">
              <a:solidFill>
                <a:srgbClr val="242852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32DF753B-5140-F43E-27F9-DB9766399926}"/>
              </a:ext>
            </a:extLst>
          </p:cNvPr>
          <p:cNvSpPr txBox="1"/>
          <p:nvPr/>
        </p:nvSpPr>
        <p:spPr>
          <a:xfrm>
            <a:off x="2582391" y="1374030"/>
            <a:ext cx="1036253" cy="3000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 defTabSz="685800">
              <a:defRPr/>
            </a:pPr>
            <a:r>
              <a:rPr lang="es-ES" sz="1500" dirty="0">
                <a:solidFill>
                  <a:srgbClr val="242852"/>
                </a:solidFill>
                <a:latin typeface="Calibri" panose="020F0502020204030204"/>
              </a:rPr>
              <a:t>2021</a:t>
            </a:r>
            <a:endParaRPr lang="en-GB" sz="1500" dirty="0">
              <a:solidFill>
                <a:srgbClr val="242852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E38CB6-B0EA-4E3D-89D2-23FE1C89BEA2}"/>
              </a:ext>
            </a:extLst>
          </p:cNvPr>
          <p:cNvSpPr txBox="1"/>
          <p:nvPr/>
        </p:nvSpPr>
        <p:spPr>
          <a:xfrm>
            <a:off x="5464205" y="2713469"/>
            <a:ext cx="1862561" cy="253916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 defTabSz="685800">
              <a:defRPr/>
            </a:pPr>
            <a:r>
              <a:rPr lang="en-GB" sz="1200" dirty="0">
                <a:solidFill>
                  <a:srgbClr val="242852"/>
                </a:solidFill>
                <a:latin typeface="Calibri" panose="020F0502020204030204"/>
              </a:rPr>
              <a:t>Register of Railway Vehicles</a:t>
            </a:r>
            <a:endParaRPr lang="en-GB" sz="1050" dirty="0">
              <a:solidFill>
                <a:srgbClr val="242852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C94E98-AC85-4E5C-8B2F-69E467D90390}"/>
              </a:ext>
            </a:extLst>
          </p:cNvPr>
          <p:cNvSpPr/>
          <p:nvPr/>
        </p:nvSpPr>
        <p:spPr>
          <a:xfrm>
            <a:off x="2622177" y="3929811"/>
            <a:ext cx="2987867" cy="300082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Connected into Linked Data</a:t>
            </a:r>
            <a:endParaRPr lang="en-US" sz="1050" i="1" dirty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C3C59A-C1CD-47B2-B76D-123FD615B3DE}"/>
              </a:ext>
            </a:extLst>
          </p:cNvPr>
          <p:cNvSpPr/>
          <p:nvPr/>
        </p:nvSpPr>
        <p:spPr>
          <a:xfrm>
            <a:off x="186514" y="3337930"/>
            <a:ext cx="1976880" cy="1615827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marL="285750" indent="-285750" algn="ctr" defTabSz="68580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Siloed data bases /registers</a:t>
            </a:r>
          </a:p>
          <a:p>
            <a:pPr algn="ctr" defTabSz="685800">
              <a:defRPr/>
            </a:pPr>
            <a:endParaRPr lang="en-US" sz="1500" b="1" dirty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marL="285750" indent="-285750" algn="ctr" defTabSz="685800">
              <a:buFont typeface="Arial" panose="020B0604020202020204" pitchFamily="34" charset="0"/>
              <a:buChar char="•"/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  <a:cs typeface="Calibri"/>
              </a:rPr>
              <a:t>Around 12 DBs  application oriented </a:t>
            </a:r>
          </a:p>
          <a:p>
            <a:pPr defTabSz="685800">
              <a:defRPr/>
            </a:pPr>
            <a:endParaRPr lang="en-US" sz="1050" i="1" dirty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216F9F-BFC1-7A83-CC5F-6E33C32CE20E}"/>
              </a:ext>
            </a:extLst>
          </p:cNvPr>
          <p:cNvGrpSpPr/>
          <p:nvPr/>
        </p:nvGrpSpPr>
        <p:grpSpPr>
          <a:xfrm>
            <a:off x="686074" y="988350"/>
            <a:ext cx="8271412" cy="4033149"/>
            <a:chOff x="686074" y="988350"/>
            <a:chExt cx="8271412" cy="40331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553ECA-2F7A-4B0F-B5F5-6A4D05040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074" y="1894048"/>
              <a:ext cx="1547297" cy="14318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Google Shape;409;p15" descr="Open Context: Vocabularies + Ontologies">
              <a:extLst>
                <a:ext uri="{FF2B5EF4-FFF2-40B4-BE49-F238E27FC236}">
                  <a16:creationId xmlns:a16="http://schemas.microsoft.com/office/drawing/2014/main" id="{7F0607CC-CEB7-4B1E-8649-F09EE5D8333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61620" y="1781193"/>
              <a:ext cx="1203453" cy="96567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rupo 6">
              <a:extLst>
                <a:ext uri="{FF2B5EF4-FFF2-40B4-BE49-F238E27FC236}">
                  <a16:creationId xmlns:a16="http://schemas.microsoft.com/office/drawing/2014/main" id="{D6F78D10-53A1-431B-84D3-4B80C2E002F8}"/>
                </a:ext>
              </a:extLst>
            </p:cNvPr>
            <p:cNvGrpSpPr/>
            <p:nvPr/>
          </p:nvGrpSpPr>
          <p:grpSpPr>
            <a:xfrm>
              <a:off x="732102" y="988350"/>
              <a:ext cx="7843466" cy="697902"/>
              <a:chOff x="159150" y="2630847"/>
              <a:chExt cx="8612429" cy="928552"/>
            </a:xfrm>
          </p:grpSpPr>
          <p:sp>
            <p:nvSpPr>
              <p:cNvPr id="13" name="Right Arrow 4">
                <a:extLst>
                  <a:ext uri="{FF2B5EF4-FFF2-40B4-BE49-F238E27FC236}">
                    <a16:creationId xmlns:a16="http://schemas.microsoft.com/office/drawing/2014/main" id="{4CA3774A-019C-4749-8381-8788158A6DA4}"/>
                  </a:ext>
                </a:extLst>
              </p:cNvPr>
              <p:cNvSpPr/>
              <p:nvPr/>
            </p:nvSpPr>
            <p:spPr>
              <a:xfrm>
                <a:off x="159150" y="2630847"/>
                <a:ext cx="8612429" cy="2667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500">
                  <a:solidFill>
                    <a:srgbClr val="242852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4" name="Straight Connector 7">
                <a:extLst>
                  <a:ext uri="{FF2B5EF4-FFF2-40B4-BE49-F238E27FC236}">
                    <a16:creationId xmlns:a16="http://schemas.microsoft.com/office/drawing/2014/main" id="{0285F4FD-E422-400F-9635-62254BA640DB}"/>
                  </a:ext>
                </a:extLst>
              </p:cNvPr>
              <p:cNvCxnSpPr/>
              <p:nvPr/>
            </p:nvCxnSpPr>
            <p:spPr>
              <a:xfrm>
                <a:off x="1225115" y="2759071"/>
                <a:ext cx="0" cy="352425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D045DC6C-85D5-434D-BA86-089B7038E50A}"/>
                  </a:ext>
                </a:extLst>
              </p:cNvPr>
              <p:cNvSpPr txBox="1"/>
              <p:nvPr/>
            </p:nvSpPr>
            <p:spPr>
              <a:xfrm>
                <a:off x="835177" y="3123884"/>
                <a:ext cx="717551" cy="42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en-US" sz="1500" dirty="0">
                    <a:solidFill>
                      <a:srgbClr val="242852">
                        <a:lumMod val="75000"/>
                      </a:srgbClr>
                    </a:solidFill>
                    <a:latin typeface="Calibri" panose="020F0502020204030204"/>
                  </a:rPr>
                  <a:t>2019</a:t>
                </a:r>
              </a:p>
            </p:txBody>
          </p:sp>
          <p:cxnSp>
            <p:nvCxnSpPr>
              <p:cNvPr id="16" name="Straight Connector 14">
                <a:extLst>
                  <a:ext uri="{FF2B5EF4-FFF2-40B4-BE49-F238E27FC236}">
                    <a16:creationId xmlns:a16="http://schemas.microsoft.com/office/drawing/2014/main" id="{882A95FD-9434-4073-8E17-A7E8E6C4683B}"/>
                  </a:ext>
                </a:extLst>
              </p:cNvPr>
              <p:cNvCxnSpPr/>
              <p:nvPr/>
            </p:nvCxnSpPr>
            <p:spPr>
              <a:xfrm>
                <a:off x="5067230" y="2759071"/>
                <a:ext cx="0" cy="39528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5">
                <a:extLst>
                  <a:ext uri="{FF2B5EF4-FFF2-40B4-BE49-F238E27FC236}">
                    <a16:creationId xmlns:a16="http://schemas.microsoft.com/office/drawing/2014/main" id="{BF02F482-8FDE-4B1A-B977-6ACE41A31B54}"/>
                  </a:ext>
                </a:extLst>
              </p:cNvPr>
              <p:cNvSpPr txBox="1"/>
              <p:nvPr/>
            </p:nvSpPr>
            <p:spPr>
              <a:xfrm>
                <a:off x="6342609" y="2921497"/>
                <a:ext cx="904875" cy="42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endParaRPr lang="en-US" sz="1500">
                  <a:solidFill>
                    <a:srgbClr val="242852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TextBox 3">
                <a:extLst>
                  <a:ext uri="{FF2B5EF4-FFF2-40B4-BE49-F238E27FC236}">
                    <a16:creationId xmlns:a16="http://schemas.microsoft.com/office/drawing/2014/main" id="{756E636A-9E91-4181-8FCE-EDBB26CC0FB6}"/>
                  </a:ext>
                </a:extLst>
              </p:cNvPr>
              <p:cNvSpPr txBox="1"/>
              <p:nvPr/>
            </p:nvSpPr>
            <p:spPr>
              <a:xfrm>
                <a:off x="4441933" y="3129431"/>
                <a:ext cx="1137845" cy="429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es-ES" sz="1500" dirty="0">
                    <a:solidFill>
                      <a:srgbClr val="242852">
                        <a:lumMod val="75000"/>
                      </a:srgbClr>
                    </a:solidFill>
                    <a:latin typeface="Calibri" panose="020F0502020204030204"/>
                  </a:rPr>
                  <a:t>2022</a:t>
                </a:r>
                <a:endParaRPr lang="en-GB" sz="1500" dirty="0">
                  <a:solidFill>
                    <a:srgbClr val="242852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5" name="Google Shape;205;p2">
              <a:extLst>
                <a:ext uri="{FF2B5EF4-FFF2-40B4-BE49-F238E27FC236}">
                  <a16:creationId xmlns:a16="http://schemas.microsoft.com/office/drawing/2014/main" id="{586A82DB-E3BF-4AC7-838C-07189720C45A}"/>
                </a:ext>
              </a:extLst>
            </p:cNvPr>
            <p:cNvSpPr txBox="1"/>
            <p:nvPr/>
          </p:nvSpPr>
          <p:spPr>
            <a:xfrm>
              <a:off x="2356476" y="1642544"/>
              <a:ext cx="1650166" cy="4426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 defTabSz="685800">
                <a:defRPr/>
              </a:pPr>
              <a:r>
                <a:rPr lang="en-US" sz="1200" u="sng">
                  <a:solidFill>
                    <a:srgbClr val="4A66AC"/>
                  </a:solidFill>
                  <a:latin typeface="Arial"/>
                  <a:cs typeface="Arial"/>
                  <a:sym typeface="Arial"/>
                </a:rPr>
                <a:t>Management Board Linked Data Mainstream Decision</a:t>
              </a:r>
              <a:endParaRPr lang="en-US" sz="3000" u="sng">
                <a:solidFill>
                  <a:srgbClr val="4A66AC"/>
                </a:solidFill>
                <a:latin typeface="Calibri" panose="020F0502020204030204"/>
                <a:cs typeface="Calibri" panose="020F0502020204030204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E496F9E-3DBD-4A90-80AB-ED10C593B1CB}"/>
                </a:ext>
              </a:extLst>
            </p:cNvPr>
            <p:cNvGrpSpPr/>
            <p:nvPr/>
          </p:nvGrpSpPr>
          <p:grpSpPr>
            <a:xfrm>
              <a:off x="3235955" y="2529938"/>
              <a:ext cx="1786371" cy="1267602"/>
              <a:chOff x="4964094" y="1707143"/>
              <a:chExt cx="2377440" cy="1870469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CD565D4-6C04-4BB9-852C-3EF2D9B495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-1" t="-2090" r="61702" b="-2090"/>
              <a:stretch/>
            </p:blipFill>
            <p:spPr>
              <a:xfrm>
                <a:off x="5332199" y="1707143"/>
                <a:ext cx="1463040" cy="9526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F6DA6CC-59E4-4DD8-9AE0-941BAE184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7973" r="-208"/>
              <a:stretch/>
            </p:blipFill>
            <p:spPr>
              <a:xfrm>
                <a:off x="4964094" y="2624979"/>
                <a:ext cx="2377440" cy="9526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3" name="Picture 2" descr="A white paper with blue text&#10;&#10;Description automatically generated">
              <a:extLst>
                <a:ext uri="{FF2B5EF4-FFF2-40B4-BE49-F238E27FC236}">
                  <a16:creationId xmlns:a16="http://schemas.microsoft.com/office/drawing/2014/main" id="{9A60F3F2-CFA9-126F-568A-DA960B783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1873" y="3163739"/>
              <a:ext cx="2655613" cy="1857760"/>
            </a:xfrm>
            <a:prstGeom prst="rect">
              <a:avLst/>
            </a:prstGeom>
          </p:spPr>
        </p:pic>
      </p:grp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BFB44A3D-F95A-23AD-CF1B-5C0C1FF2102E}"/>
              </a:ext>
            </a:extLst>
          </p:cNvPr>
          <p:cNvCxnSpPr/>
          <p:nvPr/>
        </p:nvCxnSpPr>
        <p:spPr>
          <a:xfrm>
            <a:off x="7793213" y="1157059"/>
            <a:ext cx="0" cy="297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0C7F74E-7875-0173-1508-1009AC58FA2E}"/>
              </a:ext>
            </a:extLst>
          </p:cNvPr>
          <p:cNvSpPr txBox="1"/>
          <p:nvPr/>
        </p:nvSpPr>
        <p:spPr>
          <a:xfrm>
            <a:off x="7187552" y="1442042"/>
            <a:ext cx="12794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s-ES" sz="1500" dirty="0">
                <a:solidFill>
                  <a:srgbClr val="242852">
                    <a:lumMod val="75000"/>
                  </a:srgbClr>
                </a:solidFill>
                <a:latin typeface="Calibri" panose="020F0502020204030204"/>
              </a:rPr>
              <a:t>2025</a:t>
            </a:r>
            <a:endParaRPr lang="en-GB" sz="1500" dirty="0">
              <a:solidFill>
                <a:srgbClr val="242852">
                  <a:lumMod val="75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160157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B3481B62-461B-594B-8D2F-9AEEA2B0B925}"/>
    </a:ext>
  </a:extLst>
</a:theme>
</file>

<file path=ppt/theme/theme2.xml><?xml version="1.0" encoding="utf-8"?>
<a:theme xmlns:a="http://schemas.openxmlformats.org/drawingml/2006/main" name="Custom Design">
  <a:themeElements>
    <a:clrScheme name="Gre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2915585B-38F4-A94E-9D3B-6EEF8714BCBE}"/>
    </a:ext>
  </a:extLst>
</a:theme>
</file>

<file path=ppt/theme/theme3.xml><?xml version="1.0" encoding="utf-8"?>
<a:theme xmlns:a="http://schemas.openxmlformats.org/drawingml/2006/main" name="Last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RSE2023_Presentation-2" id="{DA9775EB-FAC1-594C-B775-D48E2963E454}" vid="{D7894B99-85F8-8542-9965-3C9DA1FEA22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NDORSE2023 xmlns="62cb77ed-5211-499c-a421-328a2af7da45" xsi:nil="true"/>
    <lcf76f155ced4ddcb4097134ff3c332f xmlns="62cb77ed-5211-499c-a421-328a2af7da4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0EAE0857554ABAF5D1E0D7358393" ma:contentTypeVersion="18" ma:contentTypeDescription="Create a new document." ma:contentTypeScope="" ma:versionID="77426a4b2dfa88a4b38ef40e1961a455">
  <xsd:schema xmlns:xsd="http://www.w3.org/2001/XMLSchema" xmlns:xs="http://www.w3.org/2001/XMLSchema" xmlns:p="http://schemas.microsoft.com/office/2006/metadata/properties" xmlns:ns2="62cb77ed-5211-499c-a421-328a2af7da45" xmlns:ns3="ae14bd2b-5038-48de-9538-b8c9dc93ef00" targetNamespace="http://schemas.microsoft.com/office/2006/metadata/properties" ma:root="true" ma:fieldsID="94947f317ca74a4ab02f3aa833be0be0" ns2:_="" ns3:_="">
    <xsd:import namespace="62cb77ed-5211-499c-a421-328a2af7da45"/>
    <xsd:import namespace="ae14bd2b-5038-48de-9538-b8c9dc93ef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ENDORSE2023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b77ed-5211-499c-a421-328a2af7da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ENDORSE2023" ma:index="23" nillable="true" ma:displayName="ENDORSE2023" ma:format="Dropdown" ma:internalName="ENDORSE2023">
      <xsd:simpleType>
        <xsd:restriction base="dms:Text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4bd2b-5038-48de-9538-b8c9dc93ef0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E801C7-AB9C-482D-91D6-D7B026F0966B}">
  <ds:schemaRefs>
    <ds:schemaRef ds:uri="http://www.w3.org/XML/1998/namespace"/>
    <ds:schemaRef ds:uri="http://schemas.microsoft.com/office/infopath/2007/PartnerControls"/>
    <ds:schemaRef ds:uri="http://purl.org/dc/elements/1.1/"/>
    <ds:schemaRef ds:uri="62cb77ed-5211-499c-a421-328a2af7da45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ae14bd2b-5038-48de-9538-b8c9dc93ef0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2F7E4BA-BFD9-41B3-A35E-45F0F6A16F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53F99F-8BA0-4E7C-9359-3829E412B6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b77ed-5211-499c-a421-328a2af7da45"/>
    <ds:schemaRef ds:uri="ae14bd2b-5038-48de-9538-b8c9dc93ef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25faedbb-f440-4315-83ee-6f7beb5e73f7}" enabled="0" method="" siteId="{25faedbb-f440-4315-83ee-6f7beb5e73f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Cover</Template>
  <TotalTime>8520</TotalTime>
  <Words>1397</Words>
  <Application>Microsoft Office PowerPoint</Application>
  <PresentationFormat>On-screen Show (16:9)</PresentationFormat>
  <Paragraphs>269</Paragraphs>
  <Slides>29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Roboto</vt:lpstr>
      <vt:lpstr>Times New Roman</vt:lpstr>
      <vt:lpstr>Wingdings</vt:lpstr>
      <vt:lpstr>Cover</vt:lpstr>
      <vt:lpstr>Custom Design</vt:lpstr>
      <vt:lpstr>Last Page</vt:lpstr>
      <vt:lpstr>Ghislain Atemezing, PhD</vt:lpstr>
      <vt:lpstr>Agenda</vt:lpstr>
      <vt:lpstr>     ERA in a Nutshell  </vt:lpstr>
      <vt:lpstr>PowerPoint Presentation</vt:lpstr>
      <vt:lpstr>The railway system (simplified)</vt:lpstr>
      <vt:lpstr>Legal background</vt:lpstr>
      <vt:lpstr>REGISTERS @ERA</vt:lpstr>
      <vt:lpstr>A LITTLE SEMANTICS GOES A LONG WAY RAIL</vt:lpstr>
      <vt:lpstr>The Journey towards Data Centricity</vt:lpstr>
      <vt:lpstr>Data Centricity Essential</vt:lpstr>
      <vt:lpstr>A successful PoC</vt:lpstr>
      <vt:lpstr>Ontology Governance Who?</vt:lpstr>
      <vt:lpstr>What are we modelling?</vt:lpstr>
      <vt:lpstr>ERA Ontology Overview v.3.0.x</vt:lpstr>
      <vt:lpstr>PowerPoint Presentation</vt:lpstr>
      <vt:lpstr>KG GENERATION PIPELINE</vt:lpstr>
      <vt:lpstr>KG PARTIAL UPDATE</vt:lpstr>
      <vt:lpstr>SHACL patterns </vt:lpstr>
      <vt:lpstr>ERA Knowledge Graph </vt:lpstr>
      <vt:lpstr>  ERA — Map explorer (europa.eu).  </vt:lpstr>
      <vt:lpstr>Applications</vt:lpstr>
      <vt:lpstr>Integration of Micro-Level – Ontology v3.1.x</vt:lpstr>
      <vt:lpstr>    Challenges   </vt:lpstr>
      <vt:lpstr>The Challenges (1/2)</vt:lpstr>
      <vt:lpstr>The Challenges – Technical (2/2)</vt:lpstr>
      <vt:lpstr>TAKE AWAY MESSAGE</vt:lpstr>
      <vt:lpstr>Thanks!</vt:lpstr>
      <vt:lpstr>    Demo Time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CHIAPPARICCI Renato (OP)</dc:creator>
  <cp:lastModifiedBy>MOLNAR Bence (OP-EXT)</cp:lastModifiedBy>
  <cp:revision>5</cp:revision>
  <dcterms:created xsi:type="dcterms:W3CDTF">2024-09-10T09:32:00Z</dcterms:created>
  <dcterms:modified xsi:type="dcterms:W3CDTF">2025-10-08T08:01:22Z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0x0101005C500EAE0857554ABAF5D1E0D7358393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2022-07-20T16:22:54Z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0e8e67ba-bd66-4d2e-8346-f51307ec5fc8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ediaServiceImageTags">
    <vt:lpwstr/>
  </property>
</Properties>
</file>