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9" r:id="rId8"/>
    <p:sldId id="266" r:id="rId9"/>
    <p:sldId id="267" r:id="rId10"/>
    <p:sldId id="274" r:id="rId11"/>
    <p:sldId id="273" r:id="rId12"/>
    <p:sldId id="268" r:id="rId13"/>
    <p:sldId id="269" r:id="rId14"/>
    <p:sldId id="270" r:id="rId15"/>
    <p:sldId id="271" r:id="rId16"/>
    <p:sldId id="276" r:id="rId17"/>
    <p:sldId id="275" r:id="rId18"/>
    <p:sldId id="26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4"/>
    <a:srgbClr val="F3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F1631-FAC1-3340-9E23-35E0375EBFEF}" v="48" dt="2025-05-08T14:33:39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2" autoAdjust="0"/>
    <p:restoredTop sz="94651" autoAdjust="0"/>
  </p:normalViewPr>
  <p:slideViewPr>
    <p:cSldViewPr snapToGrid="0" snapToObjects="1">
      <p:cViewPr varScale="1">
        <p:scale>
          <a:sx n="95" d="100"/>
          <a:sy n="95" d="100"/>
        </p:scale>
        <p:origin x="832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AC891-48FF-1D4E-920A-4B9A471A202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6A5300D-A54A-AF40-A036-3D95C4232A9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GB" sz="1200" dirty="0"/>
            <a:t>AI Act is a Learning Framework</a:t>
          </a:r>
        </a:p>
      </dgm:t>
    </dgm:pt>
    <dgm:pt modelId="{7DE1AF22-ECDD-9B40-8569-CD31C66FC46B}" type="parTrans" cxnId="{AD84A7B1-E4D0-CD4E-82CA-634DC17F5B40}">
      <dgm:prSet/>
      <dgm:spPr/>
      <dgm:t>
        <a:bodyPr/>
        <a:lstStyle/>
        <a:p>
          <a:endParaRPr lang="en-GB" sz="1400"/>
        </a:p>
      </dgm:t>
    </dgm:pt>
    <dgm:pt modelId="{25986EC5-DB09-5B4B-9231-7C6CB27CA382}" type="sibTrans" cxnId="{AD84A7B1-E4D0-CD4E-82CA-634DC17F5B40}">
      <dgm:prSet/>
      <dgm:spPr/>
      <dgm:t>
        <a:bodyPr/>
        <a:lstStyle/>
        <a:p>
          <a:endParaRPr lang="en-GB" sz="1400"/>
        </a:p>
      </dgm:t>
    </dgm:pt>
    <dgm:pt modelId="{7D6C5815-CE27-484D-9330-1FEE3C22BF77}">
      <dgm:prSet phldrT="[Text]" custT="1"/>
      <dgm:spPr/>
      <dgm:t>
        <a:bodyPr/>
        <a:lstStyle/>
        <a:p>
          <a:r>
            <a:rPr lang="en-GB" sz="1100" dirty="0"/>
            <a:t>Provisional, extensible, progressively specific semantic vocabularies</a:t>
          </a:r>
        </a:p>
      </dgm:t>
    </dgm:pt>
    <dgm:pt modelId="{8924D08C-79E3-7144-8A52-45B09775F0BD}" type="parTrans" cxnId="{D8705690-7945-5A40-9AF1-6A79144CF8D5}">
      <dgm:prSet/>
      <dgm:spPr/>
      <dgm:t>
        <a:bodyPr/>
        <a:lstStyle/>
        <a:p>
          <a:endParaRPr lang="en-GB" sz="1400"/>
        </a:p>
      </dgm:t>
    </dgm:pt>
    <dgm:pt modelId="{27541BFC-E11B-1F48-9E40-50A050606782}" type="sibTrans" cxnId="{D8705690-7945-5A40-9AF1-6A79144CF8D5}">
      <dgm:prSet/>
      <dgm:spPr/>
      <dgm:t>
        <a:bodyPr/>
        <a:lstStyle/>
        <a:p>
          <a:endParaRPr lang="en-GB" sz="1400"/>
        </a:p>
      </dgm:t>
    </dgm:pt>
    <dgm:pt modelId="{8A4351D6-A906-CA49-B36D-ECFAE3C77A5D}">
      <dgm:prSet phldrT="[Text]" custT="1"/>
      <dgm:spPr/>
      <dgm:t>
        <a:bodyPr/>
        <a:lstStyle/>
        <a:p>
          <a:r>
            <a:rPr lang="en-GB" sz="1100" dirty="0"/>
            <a:t>Mappable &amp; comparable Parallel development through name spaces</a:t>
          </a:r>
        </a:p>
      </dgm:t>
    </dgm:pt>
    <dgm:pt modelId="{D6A694C6-B114-5744-8CB6-D7088FB9CD84}" type="parTrans" cxnId="{B8C36C8D-C45E-CF4D-928C-20DF905A633A}">
      <dgm:prSet/>
      <dgm:spPr/>
      <dgm:t>
        <a:bodyPr/>
        <a:lstStyle/>
        <a:p>
          <a:endParaRPr lang="en-GB" sz="1400"/>
        </a:p>
      </dgm:t>
    </dgm:pt>
    <dgm:pt modelId="{0E5DCC6B-06FD-F044-AA01-693EB0C55645}" type="sibTrans" cxnId="{B8C36C8D-C45E-CF4D-928C-20DF905A633A}">
      <dgm:prSet/>
      <dgm:spPr/>
      <dgm:t>
        <a:bodyPr/>
        <a:lstStyle/>
        <a:p>
          <a:endParaRPr lang="en-GB" sz="1400"/>
        </a:p>
      </dgm:t>
    </dgm:pt>
    <dgm:pt modelId="{C544583F-CC9C-2744-AD1A-5F3073207611}">
      <dgm:prSet phldrT="[Text]" custT="1"/>
      <dgm:spPr>
        <a:solidFill>
          <a:srgbClr val="FF0000"/>
        </a:solidFill>
      </dgm:spPr>
      <dgm:t>
        <a:bodyPr/>
        <a:lstStyle/>
        <a:p>
          <a:r>
            <a:rPr lang="en-GB" sz="1200" dirty="0"/>
            <a:t>De Jure Standards focus on process vs info exchange </a:t>
          </a:r>
        </a:p>
      </dgm:t>
    </dgm:pt>
    <dgm:pt modelId="{AC7DD14D-F0CE-6742-BD4E-A844B3EC59FC}" type="parTrans" cxnId="{68359F74-0337-364E-86E5-7FCA74D1D04B}">
      <dgm:prSet/>
      <dgm:spPr/>
      <dgm:t>
        <a:bodyPr/>
        <a:lstStyle/>
        <a:p>
          <a:endParaRPr lang="en-GB" sz="1400"/>
        </a:p>
      </dgm:t>
    </dgm:pt>
    <dgm:pt modelId="{52FE9863-3120-ED42-8BFC-16030F34FFA3}" type="sibTrans" cxnId="{68359F74-0337-364E-86E5-7FCA74D1D04B}">
      <dgm:prSet/>
      <dgm:spPr/>
      <dgm:t>
        <a:bodyPr/>
        <a:lstStyle/>
        <a:p>
          <a:endParaRPr lang="en-GB" sz="1400"/>
        </a:p>
      </dgm:t>
    </dgm:pt>
    <dgm:pt modelId="{1F66E331-4CD2-F14C-A1A1-CB0BBF4483FD}">
      <dgm:prSet phldrT="[Text]" custT="1"/>
      <dgm:spPr/>
      <dgm:t>
        <a:bodyPr/>
        <a:lstStyle/>
        <a:p>
          <a:r>
            <a:rPr lang="en-GB" sz="1100" dirty="0"/>
            <a:t>Mapping Act and harmonised standard into workable interoperability specifications</a:t>
          </a:r>
        </a:p>
      </dgm:t>
    </dgm:pt>
    <dgm:pt modelId="{84D69E54-F87F-ED4B-B7CA-85C46C2D584A}" type="parTrans" cxnId="{604FA5DC-B6F8-7B4C-8291-0B1B24213985}">
      <dgm:prSet/>
      <dgm:spPr/>
      <dgm:t>
        <a:bodyPr/>
        <a:lstStyle/>
        <a:p>
          <a:endParaRPr lang="en-GB" sz="1400"/>
        </a:p>
      </dgm:t>
    </dgm:pt>
    <dgm:pt modelId="{4AA1E122-F538-104B-87FF-995663154A6E}" type="sibTrans" cxnId="{604FA5DC-B6F8-7B4C-8291-0B1B24213985}">
      <dgm:prSet/>
      <dgm:spPr/>
      <dgm:t>
        <a:bodyPr/>
        <a:lstStyle/>
        <a:p>
          <a:endParaRPr lang="en-GB" sz="1400"/>
        </a:p>
      </dgm:t>
    </dgm:pt>
    <dgm:pt modelId="{39ADCBB4-85E6-1541-B8F5-7BB32BF68F9B}">
      <dgm:prSet phldrT="[Text]" custT="1"/>
      <dgm:spPr/>
      <dgm:t>
        <a:bodyPr/>
        <a:lstStyle/>
        <a:p>
          <a:r>
            <a:rPr lang="en-GB" sz="1100" dirty="0"/>
            <a:t>Semantic </a:t>
          </a:r>
          <a:r>
            <a:rPr lang="en-GB" sz="1100" dirty="0" err="1"/>
            <a:t>interoper</a:t>
          </a:r>
          <a:r>
            <a:rPr lang="en-GB" sz="1100" dirty="0"/>
            <a:t>., Serialisation and Web API integration</a:t>
          </a:r>
        </a:p>
      </dgm:t>
    </dgm:pt>
    <dgm:pt modelId="{212BC6D5-25F5-4C45-82C1-4E69F6A6445B}" type="parTrans" cxnId="{FEE94F5D-D6FD-DB4E-8B28-38018D1536B9}">
      <dgm:prSet/>
      <dgm:spPr/>
      <dgm:t>
        <a:bodyPr/>
        <a:lstStyle/>
        <a:p>
          <a:endParaRPr lang="en-GB" sz="1400"/>
        </a:p>
      </dgm:t>
    </dgm:pt>
    <dgm:pt modelId="{8699F329-E90D-C54A-B0ED-FF48B7DF6178}" type="sibTrans" cxnId="{FEE94F5D-D6FD-DB4E-8B28-38018D1536B9}">
      <dgm:prSet/>
      <dgm:spPr/>
      <dgm:t>
        <a:bodyPr/>
        <a:lstStyle/>
        <a:p>
          <a:endParaRPr lang="en-GB" sz="1400"/>
        </a:p>
      </dgm:t>
    </dgm:pt>
    <dgm:pt modelId="{D8CD1AA7-DAF5-7741-9DA4-9F42DCDBFA58}">
      <dgm:prSet phldrT="[Text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GB" sz="1200" dirty="0"/>
            <a:t>Need for broad stakeholder engagement</a:t>
          </a:r>
        </a:p>
      </dgm:t>
    </dgm:pt>
    <dgm:pt modelId="{7CC650C7-3835-E242-AE25-2E59A78A2F7A}" type="parTrans" cxnId="{8E5D3445-7D08-814E-9D3D-E97ED5877AD0}">
      <dgm:prSet/>
      <dgm:spPr/>
      <dgm:t>
        <a:bodyPr/>
        <a:lstStyle/>
        <a:p>
          <a:endParaRPr lang="en-GB" sz="1400"/>
        </a:p>
      </dgm:t>
    </dgm:pt>
    <dgm:pt modelId="{E0866952-17C9-AF44-9BBD-8059C0756C46}" type="sibTrans" cxnId="{8E5D3445-7D08-814E-9D3D-E97ED5877AD0}">
      <dgm:prSet/>
      <dgm:spPr/>
      <dgm:t>
        <a:bodyPr/>
        <a:lstStyle/>
        <a:p>
          <a:endParaRPr lang="en-GB" sz="1400"/>
        </a:p>
      </dgm:t>
    </dgm:pt>
    <dgm:pt modelId="{2E8FA7F9-ADDF-FE44-8BA2-95F5630B52FD}">
      <dgm:prSet phldrT="[Text]" custT="1"/>
      <dgm:spPr/>
      <dgm:t>
        <a:bodyPr/>
        <a:lstStyle/>
        <a:p>
          <a:r>
            <a:rPr lang="en-GB" sz="1100" dirty="0"/>
            <a:t>Open access availability, especially for SME, NGO, public sector </a:t>
          </a:r>
        </a:p>
      </dgm:t>
    </dgm:pt>
    <dgm:pt modelId="{F2F10861-75E2-5A49-B95B-7F245BDF15B5}" type="parTrans" cxnId="{E7964A0F-9FD2-E442-BAD2-4E32B00BDCFC}">
      <dgm:prSet/>
      <dgm:spPr/>
      <dgm:t>
        <a:bodyPr/>
        <a:lstStyle/>
        <a:p>
          <a:endParaRPr lang="en-GB" sz="1400"/>
        </a:p>
      </dgm:t>
    </dgm:pt>
    <dgm:pt modelId="{0085E7BF-F75E-9F46-BBD8-CED910509C82}" type="sibTrans" cxnId="{E7964A0F-9FD2-E442-BAD2-4E32B00BDCFC}">
      <dgm:prSet/>
      <dgm:spPr/>
      <dgm:t>
        <a:bodyPr/>
        <a:lstStyle/>
        <a:p>
          <a:endParaRPr lang="en-GB" sz="1400"/>
        </a:p>
      </dgm:t>
    </dgm:pt>
    <dgm:pt modelId="{EEFCC920-02D1-E04C-8DA1-976EA96BB885}">
      <dgm:prSet phldrT="[Text]" custT="1"/>
      <dgm:spPr/>
      <dgm:t>
        <a:bodyPr/>
        <a:lstStyle/>
        <a:p>
          <a:r>
            <a:rPr lang="en-GB" sz="1100" dirty="0"/>
            <a:t>OSS tools for queries, constraints, rules, catalogues &amp; user interfaces</a:t>
          </a:r>
        </a:p>
      </dgm:t>
    </dgm:pt>
    <dgm:pt modelId="{C5DC916F-8E55-0B40-9CC4-B0B0DF28CE08}" type="parTrans" cxnId="{B257A67C-C62B-3B45-88F8-8C5367CB2B51}">
      <dgm:prSet/>
      <dgm:spPr/>
      <dgm:t>
        <a:bodyPr/>
        <a:lstStyle/>
        <a:p>
          <a:endParaRPr lang="en-GB" sz="1400"/>
        </a:p>
      </dgm:t>
    </dgm:pt>
    <dgm:pt modelId="{C6C47174-2B1E-5549-A9D8-AFCFE8D05A40}" type="sibTrans" cxnId="{B257A67C-C62B-3B45-88F8-8C5367CB2B51}">
      <dgm:prSet/>
      <dgm:spPr/>
      <dgm:t>
        <a:bodyPr/>
        <a:lstStyle/>
        <a:p>
          <a:endParaRPr lang="en-GB" sz="1400"/>
        </a:p>
      </dgm:t>
    </dgm:pt>
    <dgm:pt modelId="{F701C847-79A3-864F-BDAA-AD481BBCFE1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200" dirty="0"/>
            <a:t>Complex value chains</a:t>
          </a:r>
        </a:p>
      </dgm:t>
    </dgm:pt>
    <dgm:pt modelId="{90EC9DFB-B8A0-6E41-BF44-8EBD69B34F72}" type="parTrans" cxnId="{BF563EDC-CC9C-494D-99EF-1A9497047A18}">
      <dgm:prSet/>
      <dgm:spPr/>
      <dgm:t>
        <a:bodyPr/>
        <a:lstStyle/>
        <a:p>
          <a:endParaRPr lang="en-GB" sz="1400"/>
        </a:p>
      </dgm:t>
    </dgm:pt>
    <dgm:pt modelId="{73FBBE99-D054-3840-8C19-D78C22A3B0B8}" type="sibTrans" cxnId="{BF563EDC-CC9C-494D-99EF-1A9497047A18}">
      <dgm:prSet/>
      <dgm:spPr/>
      <dgm:t>
        <a:bodyPr/>
        <a:lstStyle/>
        <a:p>
          <a:endParaRPr lang="en-GB" sz="1400"/>
        </a:p>
      </dgm:t>
    </dgm:pt>
    <dgm:pt modelId="{66A21166-963F-0A45-BF96-48D147DB5FC4}">
      <dgm:prSet phldrT="[Text]" custT="1"/>
      <dgm:spPr/>
      <dgm:t>
        <a:bodyPr/>
        <a:lstStyle/>
        <a:p>
          <a:r>
            <a:rPr lang="en-GB" sz="1100" dirty="0"/>
            <a:t>Specialised and extensible upper layer models for permissionless innovation in different sectors</a:t>
          </a:r>
        </a:p>
      </dgm:t>
    </dgm:pt>
    <dgm:pt modelId="{16C2723B-F755-644C-9FC3-301ACA67E445}" type="parTrans" cxnId="{04C7B912-FF61-6741-A121-23BF704E3DBE}">
      <dgm:prSet/>
      <dgm:spPr/>
      <dgm:t>
        <a:bodyPr/>
        <a:lstStyle/>
        <a:p>
          <a:endParaRPr lang="en-GB" sz="1400"/>
        </a:p>
      </dgm:t>
    </dgm:pt>
    <dgm:pt modelId="{1E8CDAD2-4DBB-F84E-B253-B97350527B34}" type="sibTrans" cxnId="{04C7B912-FF61-6741-A121-23BF704E3DBE}">
      <dgm:prSet/>
      <dgm:spPr/>
      <dgm:t>
        <a:bodyPr/>
        <a:lstStyle/>
        <a:p>
          <a:endParaRPr lang="en-GB" sz="1400"/>
        </a:p>
      </dgm:t>
    </dgm:pt>
    <dgm:pt modelId="{B18FBEAD-63A4-5443-91B2-EB47F2DDC180}">
      <dgm:prSet phldrT="[Text]" custT="1"/>
      <dgm:spPr/>
      <dgm:t>
        <a:bodyPr/>
        <a:lstStyle/>
        <a:p>
          <a:r>
            <a:rPr lang="en-GB" sz="1100" dirty="0"/>
            <a:t>Upper layer models, serialisation, API and access control</a:t>
          </a:r>
        </a:p>
      </dgm:t>
    </dgm:pt>
    <dgm:pt modelId="{346E817F-C21B-0D4C-8CD9-41A71D7B6C93}" type="parTrans" cxnId="{A411B6D9-F5DC-2844-B463-F145AFF48206}">
      <dgm:prSet/>
      <dgm:spPr/>
      <dgm:t>
        <a:bodyPr/>
        <a:lstStyle/>
        <a:p>
          <a:endParaRPr lang="en-GB" sz="1400"/>
        </a:p>
      </dgm:t>
    </dgm:pt>
    <dgm:pt modelId="{70CAC59E-AFCC-8C4E-B909-FEE12F792F3F}" type="sibTrans" cxnId="{A411B6D9-F5DC-2844-B463-F145AFF48206}">
      <dgm:prSet/>
      <dgm:spPr/>
      <dgm:t>
        <a:bodyPr/>
        <a:lstStyle/>
        <a:p>
          <a:endParaRPr lang="en-GB" sz="1400"/>
        </a:p>
      </dgm:t>
    </dgm:pt>
    <dgm:pt modelId="{35DF7B81-9F52-DD44-8DBC-7F28A83345F9}" type="pres">
      <dgm:prSet presAssocID="{B0CAC891-48FF-1D4E-920A-4B9A471A202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7E3C87D-9967-8045-AE8D-091BF96C6B7F}" type="pres">
      <dgm:prSet presAssocID="{56A5300D-A54A-AF40-A036-3D95C4232A9E}" presName="horFlow" presStyleCnt="0"/>
      <dgm:spPr/>
    </dgm:pt>
    <dgm:pt modelId="{5C03A3C6-C361-6A4F-BA28-AAEB928ED90A}" type="pres">
      <dgm:prSet presAssocID="{56A5300D-A54A-AF40-A036-3D95C4232A9E}" presName="bigChev" presStyleLbl="node1" presStyleIdx="0" presStyleCnt="4" custScaleX="131820"/>
      <dgm:spPr/>
    </dgm:pt>
    <dgm:pt modelId="{0250B11D-B05F-0F40-A077-8F18871EDB6E}" type="pres">
      <dgm:prSet presAssocID="{8924D08C-79E3-7144-8A52-45B09775F0BD}" presName="parTrans" presStyleCnt="0"/>
      <dgm:spPr/>
    </dgm:pt>
    <dgm:pt modelId="{40858884-76BA-544D-BE59-2C44F237D50A}" type="pres">
      <dgm:prSet presAssocID="{7D6C5815-CE27-484D-9330-1FEE3C22BF77}" presName="node" presStyleLbl="alignAccFollowNode1" presStyleIdx="0" presStyleCnt="8" custScaleX="199269">
        <dgm:presLayoutVars>
          <dgm:bulletEnabled val="1"/>
        </dgm:presLayoutVars>
      </dgm:prSet>
      <dgm:spPr/>
    </dgm:pt>
    <dgm:pt modelId="{5BAB8305-8F4D-0B43-A523-852D16C8272F}" type="pres">
      <dgm:prSet presAssocID="{27541BFC-E11B-1F48-9E40-50A050606782}" presName="sibTrans" presStyleCnt="0"/>
      <dgm:spPr/>
    </dgm:pt>
    <dgm:pt modelId="{E447B77E-6CD8-6441-B232-21CC55176699}" type="pres">
      <dgm:prSet presAssocID="{8A4351D6-A906-CA49-B36D-ECFAE3C77A5D}" presName="node" presStyleLbl="alignAccFollowNode1" presStyleIdx="1" presStyleCnt="8" custScaleX="194443">
        <dgm:presLayoutVars>
          <dgm:bulletEnabled val="1"/>
        </dgm:presLayoutVars>
      </dgm:prSet>
      <dgm:spPr/>
    </dgm:pt>
    <dgm:pt modelId="{0EE0131F-42AA-CF42-A30C-19C4E4E18FEF}" type="pres">
      <dgm:prSet presAssocID="{56A5300D-A54A-AF40-A036-3D95C4232A9E}" presName="vSp" presStyleCnt="0"/>
      <dgm:spPr/>
    </dgm:pt>
    <dgm:pt modelId="{1CA47006-0DE2-1D48-8CB7-26945938CB72}" type="pres">
      <dgm:prSet presAssocID="{C544583F-CC9C-2744-AD1A-5F3073207611}" presName="horFlow" presStyleCnt="0"/>
      <dgm:spPr/>
    </dgm:pt>
    <dgm:pt modelId="{0E07AB52-DEF4-C043-9BC7-19762A8EA8F2}" type="pres">
      <dgm:prSet presAssocID="{C544583F-CC9C-2744-AD1A-5F3073207611}" presName="bigChev" presStyleLbl="node1" presStyleIdx="1" presStyleCnt="4" custScaleX="131820"/>
      <dgm:spPr/>
    </dgm:pt>
    <dgm:pt modelId="{D5BABBD7-888E-BB4D-A135-C16FF6CEC7AE}" type="pres">
      <dgm:prSet presAssocID="{84D69E54-F87F-ED4B-B7CA-85C46C2D584A}" presName="parTrans" presStyleCnt="0"/>
      <dgm:spPr/>
    </dgm:pt>
    <dgm:pt modelId="{4A09AC65-E8EF-3B4F-919F-253DEF3CF408}" type="pres">
      <dgm:prSet presAssocID="{1F66E331-4CD2-F14C-A1A1-CB0BBF4483FD}" presName="node" presStyleLbl="alignAccFollowNode1" presStyleIdx="2" presStyleCnt="8" custScaleX="199269">
        <dgm:presLayoutVars>
          <dgm:bulletEnabled val="1"/>
        </dgm:presLayoutVars>
      </dgm:prSet>
      <dgm:spPr/>
    </dgm:pt>
    <dgm:pt modelId="{B1FC2717-AF1B-4143-B3BA-DB0D8A5A65B3}" type="pres">
      <dgm:prSet presAssocID="{4AA1E122-F538-104B-87FF-995663154A6E}" presName="sibTrans" presStyleCnt="0"/>
      <dgm:spPr/>
    </dgm:pt>
    <dgm:pt modelId="{B224D3B6-CF1C-DC41-A211-F24C72596FB7}" type="pres">
      <dgm:prSet presAssocID="{39ADCBB4-85E6-1541-B8F5-7BB32BF68F9B}" presName="node" presStyleLbl="alignAccFollowNode1" presStyleIdx="3" presStyleCnt="8" custScaleX="194443">
        <dgm:presLayoutVars>
          <dgm:bulletEnabled val="1"/>
        </dgm:presLayoutVars>
      </dgm:prSet>
      <dgm:spPr/>
    </dgm:pt>
    <dgm:pt modelId="{79B4EB46-8E97-174D-B854-0987E7CA8057}" type="pres">
      <dgm:prSet presAssocID="{C544583F-CC9C-2744-AD1A-5F3073207611}" presName="vSp" presStyleCnt="0"/>
      <dgm:spPr/>
    </dgm:pt>
    <dgm:pt modelId="{1DAA72D4-ACDD-F342-B61B-8544D6D2DEF2}" type="pres">
      <dgm:prSet presAssocID="{F701C847-79A3-864F-BDAA-AD481BBCFE10}" presName="horFlow" presStyleCnt="0"/>
      <dgm:spPr/>
    </dgm:pt>
    <dgm:pt modelId="{5448AD17-8718-E349-8F7F-E7EB5248B77D}" type="pres">
      <dgm:prSet presAssocID="{F701C847-79A3-864F-BDAA-AD481BBCFE10}" presName="bigChev" presStyleLbl="node1" presStyleIdx="2" presStyleCnt="4" custScaleX="131820"/>
      <dgm:spPr/>
    </dgm:pt>
    <dgm:pt modelId="{B987661A-DE46-414B-8E4B-82083CE6C22C}" type="pres">
      <dgm:prSet presAssocID="{16C2723B-F755-644C-9FC3-301ACA67E445}" presName="parTrans" presStyleCnt="0"/>
      <dgm:spPr/>
    </dgm:pt>
    <dgm:pt modelId="{A65475CD-AAFF-1249-89A9-B48383FC3E7B}" type="pres">
      <dgm:prSet presAssocID="{66A21166-963F-0A45-BF96-48D147DB5FC4}" presName="node" presStyleLbl="alignAccFollowNode1" presStyleIdx="4" presStyleCnt="8" custScaleX="199269">
        <dgm:presLayoutVars>
          <dgm:bulletEnabled val="1"/>
        </dgm:presLayoutVars>
      </dgm:prSet>
      <dgm:spPr/>
    </dgm:pt>
    <dgm:pt modelId="{2E485C30-A805-CB43-855E-0623BC122865}" type="pres">
      <dgm:prSet presAssocID="{1E8CDAD2-4DBB-F84E-B253-B97350527B34}" presName="sibTrans" presStyleCnt="0"/>
      <dgm:spPr/>
    </dgm:pt>
    <dgm:pt modelId="{40177FD7-1596-1F44-B4BE-88F14F8BFCCA}" type="pres">
      <dgm:prSet presAssocID="{B18FBEAD-63A4-5443-91B2-EB47F2DDC180}" presName="node" presStyleLbl="alignAccFollowNode1" presStyleIdx="5" presStyleCnt="8" custScaleX="194443">
        <dgm:presLayoutVars>
          <dgm:bulletEnabled val="1"/>
        </dgm:presLayoutVars>
      </dgm:prSet>
      <dgm:spPr/>
    </dgm:pt>
    <dgm:pt modelId="{3F8305B5-25C8-6E46-B09F-C227BC4B3DDB}" type="pres">
      <dgm:prSet presAssocID="{F701C847-79A3-864F-BDAA-AD481BBCFE10}" presName="vSp" presStyleCnt="0"/>
      <dgm:spPr/>
    </dgm:pt>
    <dgm:pt modelId="{F9AC6CB4-AA1C-B44F-B283-ADC777A38EFA}" type="pres">
      <dgm:prSet presAssocID="{D8CD1AA7-DAF5-7741-9DA4-9F42DCDBFA58}" presName="horFlow" presStyleCnt="0"/>
      <dgm:spPr/>
    </dgm:pt>
    <dgm:pt modelId="{22A9426F-15E9-AA44-8E8E-F00F82214AC5}" type="pres">
      <dgm:prSet presAssocID="{D8CD1AA7-DAF5-7741-9DA4-9F42DCDBFA58}" presName="bigChev" presStyleLbl="node1" presStyleIdx="3" presStyleCnt="4" custScaleX="131820"/>
      <dgm:spPr/>
    </dgm:pt>
    <dgm:pt modelId="{A5503417-5AE1-3C41-8DE3-5CFB6BA6862A}" type="pres">
      <dgm:prSet presAssocID="{F2F10861-75E2-5A49-B95B-7F245BDF15B5}" presName="parTrans" presStyleCnt="0"/>
      <dgm:spPr/>
    </dgm:pt>
    <dgm:pt modelId="{B4576CE7-9C84-504C-BD44-FEFD46734026}" type="pres">
      <dgm:prSet presAssocID="{2E8FA7F9-ADDF-FE44-8BA2-95F5630B52FD}" presName="node" presStyleLbl="alignAccFollowNode1" presStyleIdx="6" presStyleCnt="8" custScaleX="199269">
        <dgm:presLayoutVars>
          <dgm:bulletEnabled val="1"/>
        </dgm:presLayoutVars>
      </dgm:prSet>
      <dgm:spPr/>
    </dgm:pt>
    <dgm:pt modelId="{0C408CDA-690B-E24F-A07C-592EF7582ACB}" type="pres">
      <dgm:prSet presAssocID="{0085E7BF-F75E-9F46-BBD8-CED910509C82}" presName="sibTrans" presStyleCnt="0"/>
      <dgm:spPr/>
    </dgm:pt>
    <dgm:pt modelId="{E55B2CF9-BBFB-174E-89DB-03FC6CE0D3ED}" type="pres">
      <dgm:prSet presAssocID="{EEFCC920-02D1-E04C-8DA1-976EA96BB885}" presName="node" presStyleLbl="alignAccFollowNode1" presStyleIdx="7" presStyleCnt="8" custScaleX="194443">
        <dgm:presLayoutVars>
          <dgm:bulletEnabled val="1"/>
        </dgm:presLayoutVars>
      </dgm:prSet>
      <dgm:spPr/>
    </dgm:pt>
  </dgm:ptLst>
  <dgm:cxnLst>
    <dgm:cxn modelId="{7BC9F203-BB8D-0E4D-B3D7-8FB0FDC428DC}" type="presOf" srcId="{56A5300D-A54A-AF40-A036-3D95C4232A9E}" destId="{5C03A3C6-C361-6A4F-BA28-AAEB928ED90A}" srcOrd="0" destOrd="0" presId="urn:microsoft.com/office/officeart/2005/8/layout/lProcess3"/>
    <dgm:cxn modelId="{3C599B0A-5C6E-6448-AC72-EE7BA451951A}" type="presOf" srcId="{2E8FA7F9-ADDF-FE44-8BA2-95F5630B52FD}" destId="{B4576CE7-9C84-504C-BD44-FEFD46734026}" srcOrd="0" destOrd="0" presId="urn:microsoft.com/office/officeart/2005/8/layout/lProcess3"/>
    <dgm:cxn modelId="{E7964A0F-9FD2-E442-BAD2-4E32B00BDCFC}" srcId="{D8CD1AA7-DAF5-7741-9DA4-9F42DCDBFA58}" destId="{2E8FA7F9-ADDF-FE44-8BA2-95F5630B52FD}" srcOrd="0" destOrd="0" parTransId="{F2F10861-75E2-5A49-B95B-7F245BDF15B5}" sibTransId="{0085E7BF-F75E-9F46-BBD8-CED910509C82}"/>
    <dgm:cxn modelId="{F900D810-7D7F-CA44-AA61-91DFE5E6254D}" type="presOf" srcId="{C544583F-CC9C-2744-AD1A-5F3073207611}" destId="{0E07AB52-DEF4-C043-9BC7-19762A8EA8F2}" srcOrd="0" destOrd="0" presId="urn:microsoft.com/office/officeart/2005/8/layout/lProcess3"/>
    <dgm:cxn modelId="{654E4811-7281-4349-B923-926E1BB8F47C}" type="presOf" srcId="{B18FBEAD-63A4-5443-91B2-EB47F2DDC180}" destId="{40177FD7-1596-1F44-B4BE-88F14F8BFCCA}" srcOrd="0" destOrd="0" presId="urn:microsoft.com/office/officeart/2005/8/layout/lProcess3"/>
    <dgm:cxn modelId="{04C7B912-FF61-6741-A121-23BF704E3DBE}" srcId="{F701C847-79A3-864F-BDAA-AD481BBCFE10}" destId="{66A21166-963F-0A45-BF96-48D147DB5FC4}" srcOrd="0" destOrd="0" parTransId="{16C2723B-F755-644C-9FC3-301ACA67E445}" sibTransId="{1E8CDAD2-4DBB-F84E-B253-B97350527B34}"/>
    <dgm:cxn modelId="{4A0F0413-2BAC-3648-8152-BFE6200457D6}" type="presOf" srcId="{EEFCC920-02D1-E04C-8DA1-976EA96BB885}" destId="{E55B2CF9-BBFB-174E-89DB-03FC6CE0D3ED}" srcOrd="0" destOrd="0" presId="urn:microsoft.com/office/officeart/2005/8/layout/lProcess3"/>
    <dgm:cxn modelId="{AD28E634-C7EF-ED4B-AE56-B00315982584}" type="presOf" srcId="{8A4351D6-A906-CA49-B36D-ECFAE3C77A5D}" destId="{E447B77E-6CD8-6441-B232-21CC55176699}" srcOrd="0" destOrd="0" presId="urn:microsoft.com/office/officeart/2005/8/layout/lProcess3"/>
    <dgm:cxn modelId="{9974C35B-444B-6241-83D8-2C2BE3D6C1F7}" type="presOf" srcId="{66A21166-963F-0A45-BF96-48D147DB5FC4}" destId="{A65475CD-AAFF-1249-89A9-B48383FC3E7B}" srcOrd="0" destOrd="0" presId="urn:microsoft.com/office/officeart/2005/8/layout/lProcess3"/>
    <dgm:cxn modelId="{FEE94F5D-D6FD-DB4E-8B28-38018D1536B9}" srcId="{C544583F-CC9C-2744-AD1A-5F3073207611}" destId="{39ADCBB4-85E6-1541-B8F5-7BB32BF68F9B}" srcOrd="1" destOrd="0" parTransId="{212BC6D5-25F5-4C45-82C1-4E69F6A6445B}" sibTransId="{8699F329-E90D-C54A-B0ED-FF48B7DF6178}"/>
    <dgm:cxn modelId="{98486142-1ED7-594B-A5E1-FE63B761162F}" type="presOf" srcId="{F701C847-79A3-864F-BDAA-AD481BBCFE10}" destId="{5448AD17-8718-E349-8F7F-E7EB5248B77D}" srcOrd="0" destOrd="0" presId="urn:microsoft.com/office/officeart/2005/8/layout/lProcess3"/>
    <dgm:cxn modelId="{7CB8C442-34EC-FB41-AA37-6B1F6224A68E}" type="presOf" srcId="{D8CD1AA7-DAF5-7741-9DA4-9F42DCDBFA58}" destId="{22A9426F-15E9-AA44-8E8E-F00F82214AC5}" srcOrd="0" destOrd="0" presId="urn:microsoft.com/office/officeart/2005/8/layout/lProcess3"/>
    <dgm:cxn modelId="{8E5D3445-7D08-814E-9D3D-E97ED5877AD0}" srcId="{B0CAC891-48FF-1D4E-920A-4B9A471A2025}" destId="{D8CD1AA7-DAF5-7741-9DA4-9F42DCDBFA58}" srcOrd="3" destOrd="0" parTransId="{7CC650C7-3835-E242-AE25-2E59A78A2F7A}" sibTransId="{E0866952-17C9-AF44-9BBD-8059C0756C46}"/>
    <dgm:cxn modelId="{68359F74-0337-364E-86E5-7FCA74D1D04B}" srcId="{B0CAC891-48FF-1D4E-920A-4B9A471A2025}" destId="{C544583F-CC9C-2744-AD1A-5F3073207611}" srcOrd="1" destOrd="0" parTransId="{AC7DD14D-F0CE-6742-BD4E-A844B3EC59FC}" sibTransId="{52FE9863-3120-ED42-8BFC-16030F34FFA3}"/>
    <dgm:cxn modelId="{B257A67C-C62B-3B45-88F8-8C5367CB2B51}" srcId="{D8CD1AA7-DAF5-7741-9DA4-9F42DCDBFA58}" destId="{EEFCC920-02D1-E04C-8DA1-976EA96BB885}" srcOrd="1" destOrd="0" parTransId="{C5DC916F-8E55-0B40-9CC4-B0B0DF28CE08}" sibTransId="{C6C47174-2B1E-5549-A9D8-AFCFE8D05A40}"/>
    <dgm:cxn modelId="{B8C36C8D-C45E-CF4D-928C-20DF905A633A}" srcId="{56A5300D-A54A-AF40-A036-3D95C4232A9E}" destId="{8A4351D6-A906-CA49-B36D-ECFAE3C77A5D}" srcOrd="1" destOrd="0" parTransId="{D6A694C6-B114-5744-8CB6-D7088FB9CD84}" sibTransId="{0E5DCC6B-06FD-F044-AA01-693EB0C55645}"/>
    <dgm:cxn modelId="{1973D28D-FDB6-E746-8E98-D0129DADBE8E}" type="presOf" srcId="{B0CAC891-48FF-1D4E-920A-4B9A471A2025}" destId="{35DF7B81-9F52-DD44-8DBC-7F28A83345F9}" srcOrd="0" destOrd="0" presId="urn:microsoft.com/office/officeart/2005/8/layout/lProcess3"/>
    <dgm:cxn modelId="{D8705690-7945-5A40-9AF1-6A79144CF8D5}" srcId="{56A5300D-A54A-AF40-A036-3D95C4232A9E}" destId="{7D6C5815-CE27-484D-9330-1FEE3C22BF77}" srcOrd="0" destOrd="0" parTransId="{8924D08C-79E3-7144-8A52-45B09775F0BD}" sibTransId="{27541BFC-E11B-1F48-9E40-50A050606782}"/>
    <dgm:cxn modelId="{3A2CEEA0-871F-CE44-8419-82229A7044BF}" type="presOf" srcId="{1F66E331-4CD2-F14C-A1A1-CB0BBF4483FD}" destId="{4A09AC65-E8EF-3B4F-919F-253DEF3CF408}" srcOrd="0" destOrd="0" presId="urn:microsoft.com/office/officeart/2005/8/layout/lProcess3"/>
    <dgm:cxn modelId="{AD84A7B1-E4D0-CD4E-82CA-634DC17F5B40}" srcId="{B0CAC891-48FF-1D4E-920A-4B9A471A2025}" destId="{56A5300D-A54A-AF40-A036-3D95C4232A9E}" srcOrd="0" destOrd="0" parTransId="{7DE1AF22-ECDD-9B40-8569-CD31C66FC46B}" sibTransId="{25986EC5-DB09-5B4B-9231-7C6CB27CA382}"/>
    <dgm:cxn modelId="{BF144BB9-F42B-0B45-ACB7-BC073C68AD69}" type="presOf" srcId="{39ADCBB4-85E6-1541-B8F5-7BB32BF68F9B}" destId="{B224D3B6-CF1C-DC41-A211-F24C72596FB7}" srcOrd="0" destOrd="0" presId="urn:microsoft.com/office/officeart/2005/8/layout/lProcess3"/>
    <dgm:cxn modelId="{8100CDD2-5E46-3D42-BF66-E863729270E1}" type="presOf" srcId="{7D6C5815-CE27-484D-9330-1FEE3C22BF77}" destId="{40858884-76BA-544D-BE59-2C44F237D50A}" srcOrd="0" destOrd="0" presId="urn:microsoft.com/office/officeart/2005/8/layout/lProcess3"/>
    <dgm:cxn modelId="{A411B6D9-F5DC-2844-B463-F145AFF48206}" srcId="{F701C847-79A3-864F-BDAA-AD481BBCFE10}" destId="{B18FBEAD-63A4-5443-91B2-EB47F2DDC180}" srcOrd="1" destOrd="0" parTransId="{346E817F-C21B-0D4C-8CD9-41A71D7B6C93}" sibTransId="{70CAC59E-AFCC-8C4E-B909-FEE12F792F3F}"/>
    <dgm:cxn modelId="{BF563EDC-CC9C-494D-99EF-1A9497047A18}" srcId="{B0CAC891-48FF-1D4E-920A-4B9A471A2025}" destId="{F701C847-79A3-864F-BDAA-AD481BBCFE10}" srcOrd="2" destOrd="0" parTransId="{90EC9DFB-B8A0-6E41-BF44-8EBD69B34F72}" sibTransId="{73FBBE99-D054-3840-8C19-D78C22A3B0B8}"/>
    <dgm:cxn modelId="{604FA5DC-B6F8-7B4C-8291-0B1B24213985}" srcId="{C544583F-CC9C-2744-AD1A-5F3073207611}" destId="{1F66E331-4CD2-F14C-A1A1-CB0BBF4483FD}" srcOrd="0" destOrd="0" parTransId="{84D69E54-F87F-ED4B-B7CA-85C46C2D584A}" sibTransId="{4AA1E122-F538-104B-87FF-995663154A6E}"/>
    <dgm:cxn modelId="{EC372A45-528F-7441-A9C3-BDAAE9F0CB76}" type="presParOf" srcId="{35DF7B81-9F52-DD44-8DBC-7F28A83345F9}" destId="{07E3C87D-9967-8045-AE8D-091BF96C6B7F}" srcOrd="0" destOrd="0" presId="urn:microsoft.com/office/officeart/2005/8/layout/lProcess3"/>
    <dgm:cxn modelId="{31448D2C-8BC9-EE48-A9CB-1F69BF3AAA25}" type="presParOf" srcId="{07E3C87D-9967-8045-AE8D-091BF96C6B7F}" destId="{5C03A3C6-C361-6A4F-BA28-AAEB928ED90A}" srcOrd="0" destOrd="0" presId="urn:microsoft.com/office/officeart/2005/8/layout/lProcess3"/>
    <dgm:cxn modelId="{8F211C99-7A57-7D47-921B-DF887368B099}" type="presParOf" srcId="{07E3C87D-9967-8045-AE8D-091BF96C6B7F}" destId="{0250B11D-B05F-0F40-A077-8F18871EDB6E}" srcOrd="1" destOrd="0" presId="urn:microsoft.com/office/officeart/2005/8/layout/lProcess3"/>
    <dgm:cxn modelId="{B6732097-E2B2-8240-8377-DD6728E40960}" type="presParOf" srcId="{07E3C87D-9967-8045-AE8D-091BF96C6B7F}" destId="{40858884-76BA-544D-BE59-2C44F237D50A}" srcOrd="2" destOrd="0" presId="urn:microsoft.com/office/officeart/2005/8/layout/lProcess3"/>
    <dgm:cxn modelId="{045B4EF4-BB36-7841-A46D-8C6F7340BDDB}" type="presParOf" srcId="{07E3C87D-9967-8045-AE8D-091BF96C6B7F}" destId="{5BAB8305-8F4D-0B43-A523-852D16C8272F}" srcOrd="3" destOrd="0" presId="urn:microsoft.com/office/officeart/2005/8/layout/lProcess3"/>
    <dgm:cxn modelId="{00E2A15B-98D8-7848-919D-8FB291184BCA}" type="presParOf" srcId="{07E3C87D-9967-8045-AE8D-091BF96C6B7F}" destId="{E447B77E-6CD8-6441-B232-21CC55176699}" srcOrd="4" destOrd="0" presId="urn:microsoft.com/office/officeart/2005/8/layout/lProcess3"/>
    <dgm:cxn modelId="{A8A87310-FBB1-DB48-8085-4D289FE1981C}" type="presParOf" srcId="{35DF7B81-9F52-DD44-8DBC-7F28A83345F9}" destId="{0EE0131F-42AA-CF42-A30C-19C4E4E18FEF}" srcOrd="1" destOrd="0" presId="urn:microsoft.com/office/officeart/2005/8/layout/lProcess3"/>
    <dgm:cxn modelId="{76CFB72B-6993-D542-A059-8DD6869E5BE9}" type="presParOf" srcId="{35DF7B81-9F52-DD44-8DBC-7F28A83345F9}" destId="{1CA47006-0DE2-1D48-8CB7-26945938CB72}" srcOrd="2" destOrd="0" presId="urn:microsoft.com/office/officeart/2005/8/layout/lProcess3"/>
    <dgm:cxn modelId="{A28C83AB-B0E7-EB4C-A099-062CC91BE35C}" type="presParOf" srcId="{1CA47006-0DE2-1D48-8CB7-26945938CB72}" destId="{0E07AB52-DEF4-C043-9BC7-19762A8EA8F2}" srcOrd="0" destOrd="0" presId="urn:microsoft.com/office/officeart/2005/8/layout/lProcess3"/>
    <dgm:cxn modelId="{9AC44D12-87CF-5F42-B70A-CE1FC95F74AF}" type="presParOf" srcId="{1CA47006-0DE2-1D48-8CB7-26945938CB72}" destId="{D5BABBD7-888E-BB4D-A135-C16FF6CEC7AE}" srcOrd="1" destOrd="0" presId="urn:microsoft.com/office/officeart/2005/8/layout/lProcess3"/>
    <dgm:cxn modelId="{B2B1DDE7-FF25-2641-915D-B0A90B6C78DC}" type="presParOf" srcId="{1CA47006-0DE2-1D48-8CB7-26945938CB72}" destId="{4A09AC65-E8EF-3B4F-919F-253DEF3CF408}" srcOrd="2" destOrd="0" presId="urn:microsoft.com/office/officeart/2005/8/layout/lProcess3"/>
    <dgm:cxn modelId="{6864B380-9532-A140-ABE9-886EE635ABF9}" type="presParOf" srcId="{1CA47006-0DE2-1D48-8CB7-26945938CB72}" destId="{B1FC2717-AF1B-4143-B3BA-DB0D8A5A65B3}" srcOrd="3" destOrd="0" presId="urn:microsoft.com/office/officeart/2005/8/layout/lProcess3"/>
    <dgm:cxn modelId="{B90C084D-B0DE-9344-956B-0DA2028EDD5D}" type="presParOf" srcId="{1CA47006-0DE2-1D48-8CB7-26945938CB72}" destId="{B224D3B6-CF1C-DC41-A211-F24C72596FB7}" srcOrd="4" destOrd="0" presId="urn:microsoft.com/office/officeart/2005/8/layout/lProcess3"/>
    <dgm:cxn modelId="{23EE51AF-C4CB-C342-8EE0-E5293A8169FF}" type="presParOf" srcId="{35DF7B81-9F52-DD44-8DBC-7F28A83345F9}" destId="{79B4EB46-8E97-174D-B854-0987E7CA8057}" srcOrd="3" destOrd="0" presId="urn:microsoft.com/office/officeart/2005/8/layout/lProcess3"/>
    <dgm:cxn modelId="{8EF9A313-B13E-CC4D-8D5C-BE73BFC84F12}" type="presParOf" srcId="{35DF7B81-9F52-DD44-8DBC-7F28A83345F9}" destId="{1DAA72D4-ACDD-F342-B61B-8544D6D2DEF2}" srcOrd="4" destOrd="0" presId="urn:microsoft.com/office/officeart/2005/8/layout/lProcess3"/>
    <dgm:cxn modelId="{D08FEFE7-61AE-A047-ADCF-5D9A30708D44}" type="presParOf" srcId="{1DAA72D4-ACDD-F342-B61B-8544D6D2DEF2}" destId="{5448AD17-8718-E349-8F7F-E7EB5248B77D}" srcOrd="0" destOrd="0" presId="urn:microsoft.com/office/officeart/2005/8/layout/lProcess3"/>
    <dgm:cxn modelId="{D5C756FA-E693-FD49-BA11-40CACA5FFEB0}" type="presParOf" srcId="{1DAA72D4-ACDD-F342-B61B-8544D6D2DEF2}" destId="{B987661A-DE46-414B-8E4B-82083CE6C22C}" srcOrd="1" destOrd="0" presId="urn:microsoft.com/office/officeart/2005/8/layout/lProcess3"/>
    <dgm:cxn modelId="{20746A11-4EDD-AE4D-A280-23262450E149}" type="presParOf" srcId="{1DAA72D4-ACDD-F342-B61B-8544D6D2DEF2}" destId="{A65475CD-AAFF-1249-89A9-B48383FC3E7B}" srcOrd="2" destOrd="0" presId="urn:microsoft.com/office/officeart/2005/8/layout/lProcess3"/>
    <dgm:cxn modelId="{B47A18AD-6F16-4640-B230-98559EBD4652}" type="presParOf" srcId="{1DAA72D4-ACDD-F342-B61B-8544D6D2DEF2}" destId="{2E485C30-A805-CB43-855E-0623BC122865}" srcOrd="3" destOrd="0" presId="urn:microsoft.com/office/officeart/2005/8/layout/lProcess3"/>
    <dgm:cxn modelId="{754824CB-A036-C54C-939B-7B410C2C1773}" type="presParOf" srcId="{1DAA72D4-ACDD-F342-B61B-8544D6D2DEF2}" destId="{40177FD7-1596-1F44-B4BE-88F14F8BFCCA}" srcOrd="4" destOrd="0" presId="urn:microsoft.com/office/officeart/2005/8/layout/lProcess3"/>
    <dgm:cxn modelId="{EFB54F25-ADF2-1B4B-BF4A-204F24CFA732}" type="presParOf" srcId="{35DF7B81-9F52-DD44-8DBC-7F28A83345F9}" destId="{3F8305B5-25C8-6E46-B09F-C227BC4B3DDB}" srcOrd="5" destOrd="0" presId="urn:microsoft.com/office/officeart/2005/8/layout/lProcess3"/>
    <dgm:cxn modelId="{0B9FD2D6-71EF-484D-A33C-01550D71711F}" type="presParOf" srcId="{35DF7B81-9F52-DD44-8DBC-7F28A83345F9}" destId="{F9AC6CB4-AA1C-B44F-B283-ADC777A38EFA}" srcOrd="6" destOrd="0" presId="urn:microsoft.com/office/officeart/2005/8/layout/lProcess3"/>
    <dgm:cxn modelId="{C4617ACA-13FC-384F-A8AB-7156590E510D}" type="presParOf" srcId="{F9AC6CB4-AA1C-B44F-B283-ADC777A38EFA}" destId="{22A9426F-15E9-AA44-8E8E-F00F82214AC5}" srcOrd="0" destOrd="0" presId="urn:microsoft.com/office/officeart/2005/8/layout/lProcess3"/>
    <dgm:cxn modelId="{90DC5258-8449-7442-9DD7-8CB5E0665FC5}" type="presParOf" srcId="{F9AC6CB4-AA1C-B44F-B283-ADC777A38EFA}" destId="{A5503417-5AE1-3C41-8DE3-5CFB6BA6862A}" srcOrd="1" destOrd="0" presId="urn:microsoft.com/office/officeart/2005/8/layout/lProcess3"/>
    <dgm:cxn modelId="{8E71B0AA-3DED-8E42-A83E-4D837C86D8AB}" type="presParOf" srcId="{F9AC6CB4-AA1C-B44F-B283-ADC777A38EFA}" destId="{B4576CE7-9C84-504C-BD44-FEFD46734026}" srcOrd="2" destOrd="0" presId="urn:microsoft.com/office/officeart/2005/8/layout/lProcess3"/>
    <dgm:cxn modelId="{DE70DC00-03AC-DD4D-9357-7052320D2D0C}" type="presParOf" srcId="{F9AC6CB4-AA1C-B44F-B283-ADC777A38EFA}" destId="{0C408CDA-690B-E24F-A07C-592EF7582ACB}" srcOrd="3" destOrd="0" presId="urn:microsoft.com/office/officeart/2005/8/layout/lProcess3"/>
    <dgm:cxn modelId="{718DA886-8D79-044D-8BD2-78B801AD8735}" type="presParOf" srcId="{F9AC6CB4-AA1C-B44F-B283-ADC777A38EFA}" destId="{E55B2CF9-BBFB-174E-89DB-03FC6CE0D3E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3A3C6-C361-6A4F-BA28-AAEB928ED90A}">
      <dsp:nvSpPr>
        <dsp:cNvPr id="0" name=""/>
        <dsp:cNvSpPr/>
      </dsp:nvSpPr>
      <dsp:spPr>
        <a:xfrm>
          <a:off x="3426" y="132583"/>
          <a:ext cx="2393471" cy="726284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AI Act is a Learning Framework</a:t>
          </a:r>
        </a:p>
      </dsp:txBody>
      <dsp:txXfrm>
        <a:off x="366568" y="132583"/>
        <a:ext cx="1667187" cy="726284"/>
      </dsp:txXfrm>
    </dsp:sp>
    <dsp:sp modelId="{40858884-76BA-544D-BE59-2C44F237D50A}">
      <dsp:nvSpPr>
        <dsp:cNvPr id="0" name=""/>
        <dsp:cNvSpPr/>
      </dsp:nvSpPr>
      <dsp:spPr>
        <a:xfrm>
          <a:off x="2160856" y="194318"/>
          <a:ext cx="300306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Provisional, extensible, progressively specific semantic vocabularies</a:t>
          </a:r>
        </a:p>
      </dsp:txBody>
      <dsp:txXfrm>
        <a:off x="2462264" y="194318"/>
        <a:ext cx="2400249" cy="602816"/>
      </dsp:txXfrm>
    </dsp:sp>
    <dsp:sp modelId="{E447B77E-6CD8-6441-B232-21CC55176699}">
      <dsp:nvSpPr>
        <dsp:cNvPr id="0" name=""/>
        <dsp:cNvSpPr/>
      </dsp:nvSpPr>
      <dsp:spPr>
        <a:xfrm>
          <a:off x="4952936" y="194318"/>
          <a:ext cx="293033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Mappable &amp; comparable Parallel development through name spaces</a:t>
          </a:r>
        </a:p>
      </dsp:txBody>
      <dsp:txXfrm>
        <a:off x="5254344" y="194318"/>
        <a:ext cx="2327519" cy="602816"/>
      </dsp:txXfrm>
    </dsp:sp>
    <dsp:sp modelId="{0E07AB52-DEF4-C043-9BC7-19762A8EA8F2}">
      <dsp:nvSpPr>
        <dsp:cNvPr id="0" name=""/>
        <dsp:cNvSpPr/>
      </dsp:nvSpPr>
      <dsp:spPr>
        <a:xfrm>
          <a:off x="3426" y="960548"/>
          <a:ext cx="2393471" cy="72628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De Jure Standards focus on process vs info exchange </a:t>
          </a:r>
        </a:p>
      </dsp:txBody>
      <dsp:txXfrm>
        <a:off x="366568" y="960548"/>
        <a:ext cx="1667187" cy="726284"/>
      </dsp:txXfrm>
    </dsp:sp>
    <dsp:sp modelId="{4A09AC65-E8EF-3B4F-919F-253DEF3CF408}">
      <dsp:nvSpPr>
        <dsp:cNvPr id="0" name=""/>
        <dsp:cNvSpPr/>
      </dsp:nvSpPr>
      <dsp:spPr>
        <a:xfrm>
          <a:off x="2160856" y="1022282"/>
          <a:ext cx="300306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Mapping Act and harmonised standard into workable interoperability specifications</a:t>
          </a:r>
        </a:p>
      </dsp:txBody>
      <dsp:txXfrm>
        <a:off x="2462264" y="1022282"/>
        <a:ext cx="2400249" cy="602816"/>
      </dsp:txXfrm>
    </dsp:sp>
    <dsp:sp modelId="{B224D3B6-CF1C-DC41-A211-F24C72596FB7}">
      <dsp:nvSpPr>
        <dsp:cNvPr id="0" name=""/>
        <dsp:cNvSpPr/>
      </dsp:nvSpPr>
      <dsp:spPr>
        <a:xfrm>
          <a:off x="4952936" y="1022282"/>
          <a:ext cx="293033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Semantic </a:t>
          </a:r>
          <a:r>
            <a:rPr lang="en-GB" sz="1100" kern="1200" dirty="0" err="1"/>
            <a:t>interoper</a:t>
          </a:r>
          <a:r>
            <a:rPr lang="en-GB" sz="1100" kern="1200" dirty="0"/>
            <a:t>., Serialisation and Web API integration</a:t>
          </a:r>
        </a:p>
      </dsp:txBody>
      <dsp:txXfrm>
        <a:off x="5254344" y="1022282"/>
        <a:ext cx="2327519" cy="602816"/>
      </dsp:txXfrm>
    </dsp:sp>
    <dsp:sp modelId="{5448AD17-8718-E349-8F7F-E7EB5248B77D}">
      <dsp:nvSpPr>
        <dsp:cNvPr id="0" name=""/>
        <dsp:cNvSpPr/>
      </dsp:nvSpPr>
      <dsp:spPr>
        <a:xfrm>
          <a:off x="3426" y="1788513"/>
          <a:ext cx="2393471" cy="726284"/>
        </a:xfrm>
        <a:prstGeom prst="chevron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Complex value chains</a:t>
          </a:r>
        </a:p>
      </dsp:txBody>
      <dsp:txXfrm>
        <a:off x="366568" y="1788513"/>
        <a:ext cx="1667187" cy="726284"/>
      </dsp:txXfrm>
    </dsp:sp>
    <dsp:sp modelId="{A65475CD-AAFF-1249-89A9-B48383FC3E7B}">
      <dsp:nvSpPr>
        <dsp:cNvPr id="0" name=""/>
        <dsp:cNvSpPr/>
      </dsp:nvSpPr>
      <dsp:spPr>
        <a:xfrm>
          <a:off x="2160856" y="1850247"/>
          <a:ext cx="300306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Specialised and extensible upper layer models for permissionless innovation in different sectors</a:t>
          </a:r>
        </a:p>
      </dsp:txBody>
      <dsp:txXfrm>
        <a:off x="2462264" y="1850247"/>
        <a:ext cx="2400249" cy="602816"/>
      </dsp:txXfrm>
    </dsp:sp>
    <dsp:sp modelId="{40177FD7-1596-1F44-B4BE-88F14F8BFCCA}">
      <dsp:nvSpPr>
        <dsp:cNvPr id="0" name=""/>
        <dsp:cNvSpPr/>
      </dsp:nvSpPr>
      <dsp:spPr>
        <a:xfrm>
          <a:off x="4952936" y="1850247"/>
          <a:ext cx="293033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Upper layer models, serialisation, API and access control</a:t>
          </a:r>
        </a:p>
      </dsp:txBody>
      <dsp:txXfrm>
        <a:off x="5254344" y="1850247"/>
        <a:ext cx="2327519" cy="602816"/>
      </dsp:txXfrm>
    </dsp:sp>
    <dsp:sp modelId="{22A9426F-15E9-AA44-8E8E-F00F82214AC5}">
      <dsp:nvSpPr>
        <dsp:cNvPr id="0" name=""/>
        <dsp:cNvSpPr/>
      </dsp:nvSpPr>
      <dsp:spPr>
        <a:xfrm>
          <a:off x="3426" y="2616478"/>
          <a:ext cx="2393471" cy="726284"/>
        </a:xfrm>
        <a:prstGeom prst="chevron">
          <a:avLst/>
        </a:prstGeom>
        <a:solidFill>
          <a:srgbClr val="00B05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Need for broad stakeholder engagement</a:t>
          </a:r>
        </a:p>
      </dsp:txBody>
      <dsp:txXfrm>
        <a:off x="366568" y="2616478"/>
        <a:ext cx="1667187" cy="726284"/>
      </dsp:txXfrm>
    </dsp:sp>
    <dsp:sp modelId="{B4576CE7-9C84-504C-BD44-FEFD46734026}">
      <dsp:nvSpPr>
        <dsp:cNvPr id="0" name=""/>
        <dsp:cNvSpPr/>
      </dsp:nvSpPr>
      <dsp:spPr>
        <a:xfrm>
          <a:off x="2160856" y="2678212"/>
          <a:ext cx="300306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Open access availability, especially for SME, NGO, public sector </a:t>
          </a:r>
        </a:p>
      </dsp:txBody>
      <dsp:txXfrm>
        <a:off x="2462264" y="2678212"/>
        <a:ext cx="2400249" cy="602816"/>
      </dsp:txXfrm>
    </dsp:sp>
    <dsp:sp modelId="{E55B2CF9-BBFB-174E-89DB-03FC6CE0D3ED}">
      <dsp:nvSpPr>
        <dsp:cNvPr id="0" name=""/>
        <dsp:cNvSpPr/>
      </dsp:nvSpPr>
      <dsp:spPr>
        <a:xfrm>
          <a:off x="4952936" y="2678212"/>
          <a:ext cx="2930335" cy="602816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OSS tools for queries, constraints, rules, catalogues &amp; user interfaces</a:t>
          </a:r>
        </a:p>
      </dsp:txBody>
      <dsp:txXfrm>
        <a:off x="5254344" y="2678212"/>
        <a:ext cx="2327519" cy="602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ur-ws.org/Vol-3759/paper17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3id.org/dpv/" TargetMode="External"/><Relationship Id="rId5" Type="http://schemas.openxmlformats.org/officeDocument/2006/relationships/hyperlink" Target="https://regtech.adaptcentre.ie/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arness-network.eu/" TargetMode="External"/><Relationship Id="rId7" Type="http://schemas.openxmlformats.org/officeDocument/2006/relationships/hyperlink" Target="https://www.w3.org/community/dpvcg/" TargetMode="External"/><Relationship Id="rId2" Type="http://schemas.openxmlformats.org/officeDocument/2006/relationships/hyperlink" Target="https://regtech.adaptcentre.ie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recitals-project.eu/" TargetMode="External"/><Relationship Id="rId5" Type="http://schemas.openxmlformats.org/officeDocument/2006/relationships/hyperlink" Target="https://foreseeproject.eu/" TargetMode="External"/><Relationship Id="rId4" Type="http://schemas.openxmlformats.org/officeDocument/2006/relationships/hyperlink" Target="https://standic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gtech.adaptcentre.ie/" TargetMode="External"/><Relationship Id="rId5" Type="http://schemas.openxmlformats.org/officeDocument/2006/relationships/hyperlink" Target="https://doi.org/10.1145/3593013.3594050" TargetMode="External"/><Relationship Id="rId4" Type="http://schemas.openxmlformats.org/officeDocument/2006/relationships/hyperlink" Target="https://doi.org/10.3233/SSW22000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007/978-3-031-68024-3_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Harshvardhan J. Pandit, ADAPT Centre at Trinity College Dublin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pandithj@tcd.ie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sz="2400" b="1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 sz="4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U" dirty="0"/>
          </a:p>
        </p:txBody>
      </p:sp>
      <p:pic>
        <p:nvPicPr>
          <p:cNvPr id="6" name="Google Shape;202;g31842301cae_0_33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C2576AE-251A-26CC-FBBA-57AB4CF147C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47771" y="3509793"/>
            <a:ext cx="1513933" cy="1177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22E10-18EA-DEBF-EDB5-C5F078A89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0B63-7789-3FF9-C937-39509A5B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EU-Compliant Data &amp; AI model catalogues 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08C22-C50F-265B-E52F-814C19262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9984" y="1016000"/>
            <a:ext cx="1785366" cy="36163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18A8E31-AE4F-788C-EA2C-4ABB06E13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72295F05-C35D-9FD4-D4F5-9DF4B93CB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91" y="831457"/>
            <a:ext cx="4572831" cy="3278239"/>
          </a:xfrm>
          <a:prstGeom prst="rect">
            <a:avLst/>
          </a:prstGeom>
        </p:spPr>
      </p:pic>
      <p:pic>
        <p:nvPicPr>
          <p:cNvPr id="6" name="Picture 5" descr="A diagram of a software company&#10;&#10;Description automatically generated with medium confidence">
            <a:extLst>
              <a:ext uri="{FF2B5EF4-FFF2-40B4-BE49-F238E27FC236}">
                <a16:creationId xmlns:a16="http://schemas.microsoft.com/office/drawing/2014/main" id="{72674A3B-FE08-0455-1FC7-4E9D9D5BD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849087"/>
            <a:ext cx="4364931" cy="3838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A78D9-8087-C1F0-A6FE-3E361EE27F6D}"/>
              </a:ext>
            </a:extLst>
          </p:cNvPr>
          <p:cNvSpPr txBox="1"/>
          <p:nvPr/>
        </p:nvSpPr>
        <p:spPr>
          <a:xfrm>
            <a:off x="4888153" y="4381680"/>
            <a:ext cx="31420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“AIUP: an ODRL Profile for Expressing AI Use Policies to Support the EU AI Act”, </a:t>
            </a:r>
            <a:r>
              <a:rPr lang="en-US" sz="900" dirty="0" err="1"/>
              <a:t>Delaram</a:t>
            </a:r>
            <a:r>
              <a:rPr lang="en-US" sz="900" dirty="0"/>
              <a:t> </a:t>
            </a:r>
            <a:r>
              <a:rPr lang="en-US" sz="900" dirty="0" err="1"/>
              <a:t>Golpayegani</a:t>
            </a:r>
            <a:r>
              <a:rPr lang="en-US" sz="900" dirty="0"/>
              <a:t>, Beatriz Esteves, Harshvardhan J. Pandit, and Dave Lewis, </a:t>
            </a:r>
            <a:r>
              <a:rPr lang="en-US" sz="900" dirty="0" err="1"/>
              <a:t>SEMANTiCS</a:t>
            </a:r>
            <a:r>
              <a:rPr lang="en-US" sz="900" dirty="0"/>
              <a:t> 2024</a:t>
            </a:r>
          </a:p>
          <a:p>
            <a:r>
              <a:rPr lang="en-US" sz="900" dirty="0">
                <a:hlinkClick r:id="rId4"/>
              </a:rPr>
              <a:t>https://ceur-ws.org/Vol-3759/paper17.pdf</a:t>
            </a:r>
            <a:r>
              <a:rPr lang="en-US" sz="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18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7EB2C-FC15-DB19-5FA3-2FC1172DA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05697-67CE-8E39-C746-F0F870667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Bringing it all Together</a:t>
            </a:r>
            <a:endParaRPr lang="en-US" sz="24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50FBC3-20D8-FE0B-542C-D5347B1C01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pic>
        <p:nvPicPr>
          <p:cNvPr id="4" name="Picture 3" descr="A diagram of a machine learning process&#10;&#10;Description automatically generated">
            <a:extLst>
              <a:ext uri="{FF2B5EF4-FFF2-40B4-BE49-F238E27FC236}">
                <a16:creationId xmlns:a16="http://schemas.microsoft.com/office/drawing/2014/main" id="{D2173EEC-AF77-390B-F735-78DAA7EED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103" y="1877775"/>
            <a:ext cx="4449557" cy="2746077"/>
          </a:xfrm>
          <a:prstGeom prst="rect">
            <a:avLst/>
          </a:prstGeom>
        </p:spPr>
      </p:pic>
      <p:pic>
        <p:nvPicPr>
          <p:cNvPr id="27" name="Picture 26" descr="A diagram of a flowchart&#10;&#10;Description automatically generated">
            <a:extLst>
              <a:ext uri="{FF2B5EF4-FFF2-40B4-BE49-F238E27FC236}">
                <a16:creationId xmlns:a16="http://schemas.microsoft.com/office/drawing/2014/main" id="{5EC4DDEB-1E11-2300-D71E-574ED433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9" y="1183877"/>
            <a:ext cx="4406159" cy="2585057"/>
          </a:xfrm>
          <a:prstGeom prst="rect">
            <a:avLst/>
          </a:prstGeom>
        </p:spPr>
      </p:pic>
      <p:pic>
        <p:nvPicPr>
          <p:cNvPr id="28" name="Picture 27" descr="A screenshot of a computer application&#10;&#10;Description automatically generated">
            <a:extLst>
              <a:ext uri="{FF2B5EF4-FFF2-40B4-BE49-F238E27FC236}">
                <a16:creationId xmlns:a16="http://schemas.microsoft.com/office/drawing/2014/main" id="{1922A111-BABB-28D9-4ADA-6DF0290AD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975" y="274639"/>
            <a:ext cx="3455811" cy="131967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104693-AD12-F37A-94BE-4DF032218F42}"/>
              </a:ext>
            </a:extLst>
          </p:cNvPr>
          <p:cNvSpPr txBox="1"/>
          <p:nvPr/>
        </p:nvSpPr>
        <p:spPr>
          <a:xfrm>
            <a:off x="201340" y="4211123"/>
            <a:ext cx="3501009" cy="872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2370" lvl="1">
              <a:lnSpc>
                <a:spcPct val="90000"/>
              </a:lnSpc>
              <a:spcBef>
                <a:spcPts val="283"/>
              </a:spcBef>
              <a:buSzPts val="2400"/>
            </a:pPr>
            <a:r>
              <a:rPr lang="en-US" sz="1200" u="sng" dirty="0">
                <a:solidFill>
                  <a:schemeClr val="hlink"/>
                </a:solidFill>
                <a:hlinkClick r:id="rId5"/>
              </a:rPr>
              <a:t>https://regtech.adaptcentre.ie</a:t>
            </a:r>
            <a:endParaRPr lang="en-US" sz="1200" u="sng" dirty="0">
              <a:solidFill>
                <a:schemeClr val="hlink"/>
              </a:solidFill>
            </a:endParaRPr>
          </a:p>
          <a:p>
            <a:pPr marL="302370" lvl="1">
              <a:lnSpc>
                <a:spcPct val="90000"/>
              </a:lnSpc>
              <a:spcBef>
                <a:spcPts val="283"/>
              </a:spcBef>
              <a:buSzPts val="2400"/>
            </a:pPr>
            <a:r>
              <a:rPr lang="en-US" sz="1200" u="sng" dirty="0">
                <a:solidFill>
                  <a:srgbClr val="1E4E79"/>
                </a:solidFill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https://w3id.org/dpv/</a:t>
            </a:r>
            <a:endParaRPr lang="en-US" sz="1200" dirty="0">
              <a:solidFill>
                <a:srgbClr val="1E4E79"/>
              </a:solidFill>
              <a:ea typeface="Roboto"/>
              <a:cs typeface="Roboto"/>
              <a:sym typeface="Roboto"/>
            </a:endParaRPr>
          </a:p>
          <a:p>
            <a:pPr marL="302370" lvl="1">
              <a:lnSpc>
                <a:spcPct val="90000"/>
              </a:lnSpc>
              <a:spcBef>
                <a:spcPts val="283"/>
              </a:spcBef>
              <a:buSzPts val="2400"/>
            </a:pPr>
            <a:endParaRPr lang="en-US" sz="1200" u="sng" dirty="0">
              <a:solidFill>
                <a:schemeClr val="hlink"/>
              </a:solidFill>
            </a:endParaRPr>
          </a:p>
          <a:p>
            <a:pPr marL="302370" lvl="1">
              <a:lnSpc>
                <a:spcPct val="90000"/>
              </a:lnSpc>
              <a:spcBef>
                <a:spcPts val="283"/>
              </a:spcBef>
              <a:buSzPts val="2400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84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95D9E-C6CA-6D61-950F-6642217DA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5546-50BE-4D7D-0D3F-E9AFFA28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</a:rPr>
              <a:t>Summary: Addressing AI Act Compliance Standards and Interoperability Challenges with </a:t>
            </a:r>
            <a:r>
              <a:rPr lang="en-GB" sz="2400" dirty="0" err="1">
                <a:latin typeface="Arial" panose="020B0604020202020204" pitchFamily="34" charset="0"/>
                <a:ea typeface="Arial" panose="020B0604020202020204" pitchFamily="34" charset="0"/>
              </a:rPr>
              <a:t>SemWeb</a:t>
            </a:r>
            <a:endParaRPr lang="en-US" sz="24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3F78697-9F1C-8AA0-6B4E-84DB12090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8C6822-4D82-DD01-E962-29F8F677D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011792"/>
              </p:ext>
            </p:extLst>
          </p:nvPr>
        </p:nvGraphicFramePr>
        <p:xfrm>
          <a:off x="315706" y="1114941"/>
          <a:ext cx="7886699" cy="347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4CD7E7-0DE4-6104-D367-A98CDD40104D}"/>
              </a:ext>
            </a:extLst>
          </p:cNvPr>
          <p:cNvSpPr txBox="1"/>
          <p:nvPr/>
        </p:nvSpPr>
        <p:spPr>
          <a:xfrm>
            <a:off x="797573" y="891415"/>
            <a:ext cx="1543239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4" b="1" dirty="0"/>
              <a:t>AI Act 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ACB1E-C3AA-8D41-A5D8-3D04EA73ECA2}"/>
              </a:ext>
            </a:extLst>
          </p:cNvPr>
          <p:cNvSpPr txBox="1"/>
          <p:nvPr/>
        </p:nvSpPr>
        <p:spPr>
          <a:xfrm>
            <a:off x="5856810" y="891415"/>
            <a:ext cx="1998436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4" b="1" dirty="0"/>
              <a:t>Semantic Web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892E-9168-56BE-9E07-50C8F9528BB3}"/>
              </a:ext>
            </a:extLst>
          </p:cNvPr>
          <p:cNvSpPr txBox="1"/>
          <p:nvPr/>
        </p:nvSpPr>
        <p:spPr>
          <a:xfrm>
            <a:off x="2751330" y="883560"/>
            <a:ext cx="2284444" cy="26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34" b="1" dirty="0"/>
              <a:t>Interoperability Challenges</a:t>
            </a:r>
          </a:p>
        </p:txBody>
      </p:sp>
    </p:spTree>
    <p:extLst>
      <p:ext uri="{BB962C8B-B14F-4D97-AF65-F5344CB8AC3E}">
        <p14:creationId xmlns:p14="http://schemas.microsoft.com/office/powerpoint/2010/main" val="113464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EA3A-8807-0FA5-1132-CF598B631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Thanks</a:t>
            </a:r>
            <a:r>
              <a:rPr lang="hu-HU" dirty="0"/>
              <a:t>!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74956" y="398624"/>
            <a:ext cx="6624584" cy="898902"/>
          </a:xfrm>
        </p:spPr>
        <p:txBody>
          <a:bodyPr/>
          <a:lstStyle/>
          <a:p>
            <a:r>
              <a:rPr lang="en-GB" sz="1800" dirty="0"/>
              <a:t>For further info on models see: </a:t>
            </a:r>
          </a:p>
          <a:p>
            <a:r>
              <a:rPr lang="en-GB" sz="1800" dirty="0">
                <a:hlinkClick r:id="rId2"/>
              </a:rPr>
              <a:t>https://regtech.adaptcentre.ie/</a:t>
            </a:r>
            <a:endParaRPr lang="en-GB" sz="1800" dirty="0"/>
          </a:p>
          <a:p>
            <a:r>
              <a:rPr lang="en-GB" sz="1800" dirty="0"/>
              <a:t>Collaboration opportunities:</a:t>
            </a:r>
          </a:p>
          <a:p>
            <a:r>
              <a:rPr lang="en-GB" sz="1800" dirty="0">
                <a:hlinkClick r:id="rId3"/>
              </a:rPr>
              <a:t>https://harness-network.eu/</a:t>
            </a:r>
            <a:r>
              <a:rPr lang="en-GB" sz="1800" dirty="0"/>
              <a:t> </a:t>
            </a:r>
          </a:p>
          <a:p>
            <a:r>
              <a:rPr lang="en-GB" sz="1800" dirty="0">
                <a:hlinkClick r:id="rId4"/>
              </a:rPr>
              <a:t>https://standict.eu/</a:t>
            </a:r>
            <a:endParaRPr lang="en-GB" sz="1800" dirty="0"/>
          </a:p>
          <a:p>
            <a:r>
              <a:rPr lang="en-GB" sz="1800" dirty="0">
                <a:hlinkClick r:id="rId5"/>
              </a:rPr>
              <a:t>https://foreseeproject.eu/</a:t>
            </a:r>
            <a:r>
              <a:rPr lang="en-GB" sz="1800" dirty="0"/>
              <a:t> </a:t>
            </a:r>
          </a:p>
          <a:p>
            <a:r>
              <a:rPr lang="en-GB" sz="1800" dirty="0">
                <a:hlinkClick r:id="rId6"/>
              </a:rPr>
              <a:t>https://recitals-project.eu/</a:t>
            </a:r>
            <a:r>
              <a:rPr lang="en-GB" sz="1800" dirty="0"/>
              <a:t> </a:t>
            </a:r>
          </a:p>
          <a:p>
            <a:r>
              <a:rPr lang="en-GB" sz="1800" dirty="0">
                <a:hlinkClick r:id="rId7"/>
              </a:rPr>
              <a:t>https://www.w3.org/community/dpvcg/</a:t>
            </a:r>
            <a:r>
              <a:rPr lang="en-GB" sz="1800" dirty="0"/>
              <a:t> </a:t>
            </a:r>
          </a:p>
          <a:p>
            <a:endParaRPr lang="en-GB" sz="1800" dirty="0"/>
          </a:p>
          <a:p>
            <a:endParaRPr lang="en-LU" sz="1800"/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AI Act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780" y="1018216"/>
            <a:ext cx="4064570" cy="3616325"/>
          </a:xfrm>
        </p:spPr>
        <p:txBody>
          <a:bodyPr>
            <a:normAutofit/>
          </a:bodyPr>
          <a:lstStyle/>
          <a:p>
            <a:pPr marL="161992" indent="-161992">
              <a:lnSpc>
                <a:spcPct val="11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Objective: </a:t>
            </a:r>
            <a:b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Protect </a:t>
            </a:r>
            <a:r>
              <a:rPr lang="en-US" sz="1361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health, safety </a:t>
            </a: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and </a:t>
            </a:r>
            <a:r>
              <a:rPr lang="en-US" sz="1361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fundamental rights</a:t>
            </a:r>
            <a:endParaRPr lang="en-US" sz="1361" dirty="0">
              <a:solidFill>
                <a:schemeClr val="tx1"/>
              </a:solidFill>
            </a:endParaRPr>
          </a:p>
          <a:p>
            <a:pPr marL="161992" indent="-161992">
              <a:lnSpc>
                <a:spcPct val="11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Enable access to </a:t>
            </a:r>
            <a:r>
              <a:rPr lang="en-US" sz="1361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EU single market </a:t>
            </a:r>
            <a:br>
              <a:rPr lang="en-US" sz="1361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for AI products/services</a:t>
            </a:r>
            <a:endParaRPr lang="en-US" sz="1361" dirty="0">
              <a:solidFill>
                <a:schemeClr val="tx1"/>
              </a:solidFill>
            </a:endParaRPr>
          </a:p>
          <a:p>
            <a:pPr marL="161992" indent="-161992">
              <a:lnSpc>
                <a:spcPct val="11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Part of </a:t>
            </a:r>
            <a:r>
              <a:rPr lang="en-US" sz="1361" u="sng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New Legislative Framework</a:t>
            </a: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</a:t>
            </a:r>
            <a:b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Product health and safety harmonization</a:t>
            </a:r>
            <a:b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</a:b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across EU single market</a:t>
            </a:r>
            <a:endParaRPr lang="en-US" sz="1020" dirty="0">
              <a:solidFill>
                <a:schemeClr val="tx1"/>
              </a:solidFill>
            </a:endParaRPr>
          </a:p>
          <a:p>
            <a:pPr marL="161992" indent="-161992">
              <a:lnSpc>
                <a:spcPct val="11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 </a:t>
            </a:r>
            <a:r>
              <a:rPr lang="en-US" sz="1361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Risk-based</a:t>
            </a: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approach to regulating AI</a:t>
            </a:r>
            <a:endParaRPr lang="en-US" sz="1020" dirty="0">
              <a:solidFill>
                <a:schemeClr val="tx1"/>
              </a:solidFill>
            </a:endParaRPr>
          </a:p>
          <a:p>
            <a:pPr marL="161992" lvl="3" indent="-161992">
              <a:lnSpc>
                <a:spcPct val="110000"/>
              </a:lnSpc>
              <a:buSzPct val="100000"/>
              <a:buFont typeface="Arial"/>
              <a:buChar char="•"/>
            </a:pP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Requires </a:t>
            </a:r>
            <a:r>
              <a:rPr lang="en-US" sz="1361" b="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P</a:t>
            </a:r>
            <a:r>
              <a:rPr lang="en-US" sz="1361" b="1" dirty="0">
                <a:solidFill>
                  <a:schemeClr val="tx1"/>
                </a:solidFill>
              </a:rPr>
              <a:t>roduct Certification &amp; Surveillance </a:t>
            </a:r>
            <a:r>
              <a:rPr lang="en-US" sz="1361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for high-risk AI system</a:t>
            </a:r>
          </a:p>
          <a:p>
            <a:pPr marL="161992" indent="-161992">
              <a:lnSpc>
                <a:spcPct val="110000"/>
              </a:lnSpc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1361" dirty="0">
                <a:solidFill>
                  <a:schemeClr val="tx1"/>
                </a:solidFill>
              </a:rPr>
              <a:t>Specifically also regulates</a:t>
            </a:r>
            <a:br>
              <a:rPr lang="en-US" sz="1361" dirty="0">
                <a:solidFill>
                  <a:schemeClr val="tx1"/>
                </a:solidFill>
              </a:rPr>
            </a:br>
            <a:r>
              <a:rPr lang="en-US" sz="1361" b="1" dirty="0">
                <a:solidFill>
                  <a:schemeClr val="tx1"/>
                </a:solidFill>
              </a:rPr>
              <a:t>General Purpose AI (GPAI) Systems</a:t>
            </a:r>
            <a:endParaRPr lang="en-US" sz="102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7935" y="4634541"/>
            <a:ext cx="3395980" cy="282727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C93B3-6FDC-6224-E958-029460479D51}"/>
              </a:ext>
            </a:extLst>
          </p:cNvPr>
          <p:cNvGrpSpPr/>
          <p:nvPr/>
        </p:nvGrpSpPr>
        <p:grpSpPr>
          <a:xfrm>
            <a:off x="1863310" y="1297992"/>
            <a:ext cx="1399994" cy="2860993"/>
            <a:chOff x="5495256" y="2631850"/>
            <a:chExt cx="5530892" cy="877124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88AAE37-4230-7A56-46DC-434909976324}"/>
                </a:ext>
              </a:extLst>
            </p:cNvPr>
            <p:cNvSpPr/>
            <p:nvPr/>
          </p:nvSpPr>
          <p:spPr bwMode="auto">
            <a:xfrm>
              <a:off x="5495256" y="2631850"/>
              <a:ext cx="1799648" cy="2854750"/>
            </a:xfrm>
            <a:custGeom>
              <a:avLst/>
              <a:gdLst>
                <a:gd name="connsiteX0" fmla="*/ 0 w 1799648"/>
                <a:gd name="connsiteY0" fmla="*/ 0 h 2854750"/>
                <a:gd name="connsiteX1" fmla="*/ 1799648 w 1799648"/>
                <a:gd name="connsiteY1" fmla="*/ 2854750 h 2854750"/>
                <a:gd name="connsiteX2" fmla="*/ 0 w 1799648"/>
                <a:gd name="connsiteY2" fmla="*/ 2854750 h 2854750"/>
                <a:gd name="connsiteX3" fmla="*/ 0 w 1799648"/>
                <a:gd name="connsiteY3" fmla="*/ 0 h 2854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9648" h="2854750">
                  <a:moveTo>
                    <a:pt x="0" y="0"/>
                  </a:moveTo>
                  <a:lnTo>
                    <a:pt x="1799648" y="2854750"/>
                  </a:lnTo>
                  <a:lnTo>
                    <a:pt x="0" y="2854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1055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21599" tIns="21599" rIns="21599" bIns="2159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46797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24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1735549-673F-CDE7-BBD1-3F74DA6E27EC}"/>
                </a:ext>
              </a:extLst>
            </p:cNvPr>
            <p:cNvSpPr/>
            <p:nvPr/>
          </p:nvSpPr>
          <p:spPr bwMode="auto">
            <a:xfrm>
              <a:off x="5495257" y="5555935"/>
              <a:ext cx="3662817" cy="2888915"/>
            </a:xfrm>
            <a:custGeom>
              <a:avLst/>
              <a:gdLst>
                <a:gd name="connsiteX0" fmla="*/ 0 w 3662817"/>
                <a:gd name="connsiteY0" fmla="*/ 0 h 2888915"/>
                <a:gd name="connsiteX1" fmla="*/ 1838286 w 3662817"/>
                <a:gd name="connsiteY1" fmla="*/ 0 h 2888915"/>
                <a:gd name="connsiteX2" fmla="*/ 3662817 w 3662817"/>
                <a:gd name="connsiteY2" fmla="*/ 2888915 h 2888915"/>
                <a:gd name="connsiteX3" fmla="*/ 0 w 3662817"/>
                <a:gd name="connsiteY3" fmla="*/ 2888915 h 2888915"/>
                <a:gd name="connsiteX4" fmla="*/ 0 w 3662817"/>
                <a:gd name="connsiteY4" fmla="*/ 0 h 288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817" h="2888915">
                  <a:moveTo>
                    <a:pt x="0" y="0"/>
                  </a:moveTo>
                  <a:lnTo>
                    <a:pt x="1838286" y="0"/>
                  </a:lnTo>
                  <a:lnTo>
                    <a:pt x="3662817" y="2888915"/>
                  </a:lnTo>
                  <a:lnTo>
                    <a:pt x="0" y="2888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700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21599" tIns="21599" rIns="21599" bIns="2159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46797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24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3E85D38-93DF-89DE-D04E-790D446292E7}"/>
                </a:ext>
              </a:extLst>
            </p:cNvPr>
            <p:cNvSpPr/>
            <p:nvPr/>
          </p:nvSpPr>
          <p:spPr bwMode="auto">
            <a:xfrm>
              <a:off x="5495256" y="8514184"/>
              <a:ext cx="5530892" cy="2888915"/>
            </a:xfrm>
            <a:custGeom>
              <a:avLst/>
              <a:gdLst>
                <a:gd name="connsiteX0" fmla="*/ 0 w 5530892"/>
                <a:gd name="connsiteY0" fmla="*/ 0 h 2888915"/>
                <a:gd name="connsiteX1" fmla="*/ 3709699 w 5530892"/>
                <a:gd name="connsiteY1" fmla="*/ 0 h 2888915"/>
                <a:gd name="connsiteX2" fmla="*/ 5530892 w 5530892"/>
                <a:gd name="connsiteY2" fmla="*/ 2888915 h 2888915"/>
                <a:gd name="connsiteX3" fmla="*/ 0 w 5530892"/>
                <a:gd name="connsiteY3" fmla="*/ 2888915 h 2888915"/>
                <a:gd name="connsiteX4" fmla="*/ 0 w 5530892"/>
                <a:gd name="connsiteY4" fmla="*/ 0 h 288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0892" h="2888915">
                  <a:moveTo>
                    <a:pt x="0" y="0"/>
                  </a:moveTo>
                  <a:lnTo>
                    <a:pt x="3709699" y="0"/>
                  </a:lnTo>
                  <a:lnTo>
                    <a:pt x="5530892" y="2888915"/>
                  </a:lnTo>
                  <a:lnTo>
                    <a:pt x="0" y="28889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9742"/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>
              <a:outerShdw blurRad="254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21599" tIns="21599" rIns="21599" bIns="21599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467976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624">
                <a:solidFill>
                  <a:srgbClr val="74808C"/>
                </a:solidFill>
                <a:latin typeface="Poppins" charset="0"/>
                <a:ea typeface="Poppins" charset="0"/>
                <a:cs typeface="Poppins" charset="0"/>
                <a:sym typeface="Poppins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A6ADE7F-915D-0EA1-9F1A-2DB94608C25F}"/>
              </a:ext>
            </a:extLst>
          </p:cNvPr>
          <p:cNvSpPr txBox="1"/>
          <p:nvPr/>
        </p:nvSpPr>
        <p:spPr>
          <a:xfrm>
            <a:off x="2318842" y="1612480"/>
            <a:ext cx="1581947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20" dirty="0">
                <a:solidFill>
                  <a:srgbClr val="E91055"/>
                </a:solidFill>
                <a:latin typeface="Arial"/>
                <a:ea typeface="Arial"/>
                <a:cs typeface="Arial"/>
                <a:sym typeface="Arial"/>
              </a:rPr>
              <a:t>Unacceptable Risk: </a:t>
            </a:r>
            <a:r>
              <a:rPr lang="en-US" sz="1020" b="1" dirty="0">
                <a:solidFill>
                  <a:srgbClr val="E91055"/>
                </a:solidFill>
                <a:latin typeface="Arial"/>
                <a:ea typeface="Arial"/>
                <a:cs typeface="Arial"/>
                <a:sym typeface="Arial"/>
              </a:rPr>
              <a:t>Prohibited</a:t>
            </a:r>
            <a:r>
              <a:rPr lang="en-US" sz="1020" dirty="0">
                <a:solidFill>
                  <a:srgbClr val="E91055"/>
                </a:solidFill>
                <a:latin typeface="Arial"/>
                <a:ea typeface="Arial"/>
                <a:cs typeface="Arial"/>
                <a:sym typeface="Arial"/>
              </a:rPr>
              <a:t> (Art 5)</a:t>
            </a:r>
            <a:endParaRPr lang="en-US" sz="1020" dirty="0">
              <a:solidFill>
                <a:srgbClr val="E9105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678CD5-B710-F5D8-ABED-FDD7E1FFA46A}"/>
              </a:ext>
            </a:extLst>
          </p:cNvPr>
          <p:cNvSpPr txBox="1"/>
          <p:nvPr/>
        </p:nvSpPr>
        <p:spPr>
          <a:xfrm>
            <a:off x="2710997" y="2536709"/>
            <a:ext cx="1508734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20" b="1" dirty="0">
                <a:solidFill>
                  <a:srgbClr val="FFA700"/>
                </a:solidFill>
                <a:latin typeface="Arial"/>
                <a:ea typeface="Arial"/>
                <a:cs typeface="Arial"/>
                <a:sym typeface="Arial"/>
              </a:rPr>
              <a:t>High Risk</a:t>
            </a:r>
            <a:r>
              <a:rPr lang="en-US" sz="1020" dirty="0">
                <a:solidFill>
                  <a:srgbClr val="FFA700"/>
                </a:solidFill>
                <a:latin typeface="Arial"/>
                <a:ea typeface="Arial"/>
                <a:cs typeface="Arial"/>
                <a:sym typeface="Arial"/>
              </a:rPr>
              <a:t>: conformity assessment (Art 6-49)</a:t>
            </a:r>
            <a:endParaRPr lang="en-US" sz="1020" dirty="0">
              <a:solidFill>
                <a:srgbClr val="FFA7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AF082-EAB8-7332-998C-95961BB94E3E}"/>
              </a:ext>
            </a:extLst>
          </p:cNvPr>
          <p:cNvSpPr txBox="1"/>
          <p:nvPr/>
        </p:nvSpPr>
        <p:spPr>
          <a:xfrm>
            <a:off x="3156406" y="3500411"/>
            <a:ext cx="1187476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20" b="1" dirty="0">
                <a:solidFill>
                  <a:srgbClr val="2E9742"/>
                </a:solidFill>
                <a:latin typeface="Arial"/>
                <a:ea typeface="Arial"/>
                <a:cs typeface="Arial"/>
                <a:sym typeface="Arial"/>
              </a:rPr>
              <a:t>Non-High Risk </a:t>
            </a:r>
            <a:r>
              <a:rPr lang="en-US" sz="1020" dirty="0">
                <a:solidFill>
                  <a:srgbClr val="2E9742"/>
                </a:solidFill>
                <a:latin typeface="Arial"/>
                <a:ea typeface="Arial"/>
                <a:cs typeface="Arial"/>
                <a:sym typeface="Arial"/>
              </a:rPr>
              <a:t>(Art 6.3, 80)</a:t>
            </a:r>
            <a:endParaRPr lang="en-US" sz="1020" dirty="0">
              <a:solidFill>
                <a:srgbClr val="2E9742"/>
              </a:solidFill>
            </a:endParaRPr>
          </a:p>
        </p:txBody>
      </p:sp>
      <p:pic>
        <p:nvPicPr>
          <p:cNvPr id="12" name="Google Shape;814;p16" descr="What is CE Marking? - CE Mark Certification vs. Self Declaration | ASQ">
            <a:extLst>
              <a:ext uri="{FF2B5EF4-FFF2-40B4-BE49-F238E27FC236}">
                <a16:creationId xmlns:a16="http://schemas.microsoft.com/office/drawing/2014/main" id="{3315FA0D-67A9-14A2-0C8B-21E3EEE4F6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11752" y="2875060"/>
            <a:ext cx="513154" cy="319008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5D1602-B81D-1731-7D14-0DE41250FA4C}"/>
              </a:ext>
            </a:extLst>
          </p:cNvPr>
          <p:cNvSpPr txBox="1"/>
          <p:nvPr/>
        </p:nvSpPr>
        <p:spPr>
          <a:xfrm rot="16200000">
            <a:off x="38865" y="2544556"/>
            <a:ext cx="2857348" cy="371512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07" dirty="0">
                <a:solidFill>
                  <a:schemeClr val="bg1"/>
                </a:solidFill>
              </a:rPr>
              <a:t>General Purpose AI (GPAI) Models </a:t>
            </a:r>
          </a:p>
          <a:p>
            <a:pPr algn="ctr"/>
            <a:r>
              <a:rPr lang="en-US" sz="907" dirty="0">
                <a:solidFill>
                  <a:schemeClr val="bg1"/>
                </a:solidFill>
              </a:rPr>
              <a:t>(Art 51-56)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F4A0C6-ED37-F68F-7248-DEB14CA6C7E9}"/>
              </a:ext>
            </a:extLst>
          </p:cNvPr>
          <p:cNvSpPr txBox="1"/>
          <p:nvPr/>
        </p:nvSpPr>
        <p:spPr>
          <a:xfrm rot="16200000">
            <a:off x="-421464" y="2540911"/>
            <a:ext cx="2857351" cy="371512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07" dirty="0">
                <a:solidFill>
                  <a:schemeClr val="bg1"/>
                </a:solidFill>
              </a:rPr>
              <a:t>AI With Transparency Obligation </a:t>
            </a:r>
          </a:p>
          <a:p>
            <a:pPr algn="ctr"/>
            <a:r>
              <a:rPr lang="en-US" sz="907" dirty="0">
                <a:solidFill>
                  <a:schemeClr val="bg1"/>
                </a:solidFill>
              </a:rPr>
              <a:t>(Art 50)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14AD86-3FF1-9560-6C92-F68D00B283B7}"/>
              </a:ext>
            </a:extLst>
          </p:cNvPr>
          <p:cNvSpPr txBox="1"/>
          <p:nvPr/>
        </p:nvSpPr>
        <p:spPr>
          <a:xfrm rot="16200000">
            <a:off x="-884199" y="2542148"/>
            <a:ext cx="2862164" cy="37151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907" dirty="0">
                <a:solidFill>
                  <a:schemeClr val="bg1"/>
                </a:solidFill>
              </a:rPr>
              <a:t>Voluntary Codes of Conduct</a:t>
            </a:r>
          </a:p>
          <a:p>
            <a:pPr algn="ctr"/>
            <a:r>
              <a:rPr lang="en-US" sz="907" dirty="0">
                <a:solidFill>
                  <a:schemeClr val="bg1"/>
                </a:solidFill>
              </a:rPr>
              <a:t> (Art 95-96)</a:t>
            </a:r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328E-6808-AE89-F797-90DC9E60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Mapping to Emerging Concepts and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23623-06AC-BB35-2062-3A12A4E07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3012024" cy="36163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/>
              <a:t>Regulatory Learning needs to be reconciled across multiple layers</a:t>
            </a:r>
            <a:r>
              <a:rPr lang="en-US" sz="1800" dirty="0">
                <a:solidFill>
                  <a:schemeClr val="tx1"/>
                </a:solidFill>
              </a:rPr>
              <a:t>:</a:t>
            </a:r>
          </a:p>
          <a:p>
            <a:r>
              <a:rPr lang="en-US" sz="1900" dirty="0"/>
              <a:t>Implementing, delegated Acts</a:t>
            </a:r>
          </a:p>
          <a:p>
            <a:r>
              <a:rPr lang="en-US" sz="1900" dirty="0"/>
              <a:t>Standards</a:t>
            </a:r>
          </a:p>
          <a:p>
            <a:r>
              <a:rPr lang="en-US" sz="1900" dirty="0"/>
              <a:t>Guidelines, codes, best practice</a:t>
            </a:r>
          </a:p>
          <a:p>
            <a:r>
              <a:rPr lang="en-US" sz="1900" dirty="0"/>
              <a:t>Certification and surveillance decisions</a:t>
            </a:r>
          </a:p>
          <a:p>
            <a:r>
              <a:rPr lang="en-US" sz="1900" dirty="0"/>
              <a:t>Fundamental rights rulings</a:t>
            </a:r>
          </a:p>
          <a:p>
            <a:r>
              <a:rPr lang="en-US" sz="1900" dirty="0"/>
              <a:t>Sandboxes</a:t>
            </a:r>
          </a:p>
          <a:p>
            <a:r>
              <a:rPr lang="en-US" sz="1900" dirty="0"/>
              <a:t>Advisory panel and EAIB, EDPB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69859FB6-BD6A-3349-53E6-4A8370E8C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3162C54-50F8-5C8A-DF82-3103CAF5560F}"/>
              </a:ext>
            </a:extLst>
          </p:cNvPr>
          <p:cNvGrpSpPr/>
          <p:nvPr/>
        </p:nvGrpSpPr>
        <p:grpSpPr>
          <a:xfrm>
            <a:off x="3655430" y="862692"/>
            <a:ext cx="1798731" cy="3534168"/>
            <a:chOff x="3243263" y="1114425"/>
            <a:chExt cx="4680000" cy="592279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AE70FB8-9504-BFB3-4207-B9A5A2BE92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43263" y="1330355"/>
              <a:ext cx="4680000" cy="710067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D68F290-6542-6004-C3E7-F40487A443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263" y="2137710"/>
              <a:ext cx="4320000" cy="655446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4CBF950-0981-B14F-8598-40F2C2B1AE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03263" y="2890444"/>
              <a:ext cx="3960000" cy="600826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FF76F3A-8345-DCAA-B616-4FFCEFB879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83263" y="3588558"/>
              <a:ext cx="3600000" cy="546205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89CDF99-3F4E-9C2F-13CE-A9D3DBDD2E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43263" y="4820924"/>
              <a:ext cx="2880000" cy="436964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C65D43E-3338-5436-ECA5-CEC35A2BFB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3263" y="4232051"/>
              <a:ext cx="3240000" cy="491585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20DB467-4E5C-F170-0192-056F9CDC5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3263" y="5355176"/>
              <a:ext cx="2520000" cy="382344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E1F5EC4-CDD0-430D-FD91-84CB341ABF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03263" y="5834808"/>
              <a:ext cx="2160000" cy="327723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FF29E3D-EB63-8601-DDA9-F0A2BBA1DF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83263" y="6259817"/>
              <a:ext cx="1800000" cy="273103"/>
            </a:xfrm>
            <a:custGeom>
              <a:avLst/>
              <a:gdLst>
                <a:gd name="connsiteX0" fmla="*/ 2052637 w 4105276"/>
                <a:gd name="connsiteY0" fmla="*/ 197643 h 952954"/>
                <a:gd name="connsiteX1" fmla="*/ 726281 w 4105276"/>
                <a:gd name="connsiteY1" fmla="*/ 476477 h 952954"/>
                <a:gd name="connsiteX2" fmla="*/ 2052637 w 4105276"/>
                <a:gd name="connsiteY2" fmla="*/ 755311 h 952954"/>
                <a:gd name="connsiteX3" fmla="*/ 3378993 w 4105276"/>
                <a:gd name="connsiteY3" fmla="*/ 476477 h 952954"/>
                <a:gd name="connsiteX4" fmla="*/ 2052637 w 4105276"/>
                <a:gd name="connsiteY4" fmla="*/ 197643 h 952954"/>
                <a:gd name="connsiteX5" fmla="*/ 2052638 w 4105276"/>
                <a:gd name="connsiteY5" fmla="*/ 0 h 952954"/>
                <a:gd name="connsiteX6" fmla="*/ 4105276 w 4105276"/>
                <a:gd name="connsiteY6" fmla="*/ 476477 h 952954"/>
                <a:gd name="connsiteX7" fmla="*/ 2052638 w 4105276"/>
                <a:gd name="connsiteY7" fmla="*/ 952954 h 952954"/>
                <a:gd name="connsiteX8" fmla="*/ 0 w 4105276"/>
                <a:gd name="connsiteY8" fmla="*/ 476477 h 952954"/>
                <a:gd name="connsiteX9" fmla="*/ 2052638 w 4105276"/>
                <a:gd name="connsiteY9" fmla="*/ 0 h 95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05276" h="952954">
                  <a:moveTo>
                    <a:pt x="2052637" y="197643"/>
                  </a:moveTo>
                  <a:cubicBezTo>
                    <a:pt x="1320111" y="197643"/>
                    <a:pt x="726281" y="322481"/>
                    <a:pt x="726281" y="476477"/>
                  </a:cubicBezTo>
                  <a:cubicBezTo>
                    <a:pt x="726281" y="630473"/>
                    <a:pt x="1320111" y="755311"/>
                    <a:pt x="2052637" y="755311"/>
                  </a:cubicBezTo>
                  <a:cubicBezTo>
                    <a:pt x="2785163" y="755311"/>
                    <a:pt x="3378993" y="630473"/>
                    <a:pt x="3378993" y="476477"/>
                  </a:cubicBezTo>
                  <a:cubicBezTo>
                    <a:pt x="3378993" y="322481"/>
                    <a:pt x="2785163" y="197643"/>
                    <a:pt x="2052637" y="197643"/>
                  </a:cubicBezTo>
                  <a:close/>
                  <a:moveTo>
                    <a:pt x="2052638" y="0"/>
                  </a:moveTo>
                  <a:cubicBezTo>
                    <a:pt x="3186279" y="0"/>
                    <a:pt x="4105276" y="213326"/>
                    <a:pt x="4105276" y="476477"/>
                  </a:cubicBezTo>
                  <a:cubicBezTo>
                    <a:pt x="4105276" y="739628"/>
                    <a:pt x="3186279" y="952954"/>
                    <a:pt x="2052638" y="952954"/>
                  </a:cubicBezTo>
                  <a:cubicBezTo>
                    <a:pt x="918997" y="952954"/>
                    <a:pt x="0" y="739628"/>
                    <a:pt x="0" y="476477"/>
                  </a:cubicBezTo>
                  <a:cubicBezTo>
                    <a:pt x="0" y="213326"/>
                    <a:pt x="918997" y="0"/>
                    <a:pt x="205263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2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EDCD41-C19C-BAB1-6FAD-52A7196356F7}"/>
                </a:ext>
              </a:extLst>
            </p:cNvPr>
            <p:cNvCxnSpPr>
              <a:stCxn id="7" idx="2"/>
            </p:cNvCxnSpPr>
            <p:nvPr/>
          </p:nvCxnSpPr>
          <p:spPr>
            <a:xfrm flipV="1">
              <a:off x="5583262" y="1114425"/>
              <a:ext cx="1" cy="778729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509C242-91C2-1003-C9EA-EFAC6D512D4E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H="1">
              <a:off x="5583262" y="6532918"/>
              <a:ext cx="2" cy="504303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A34E74A-AA68-0F24-9966-B64D37A89B4A}"/>
                </a:ext>
              </a:extLst>
            </p:cNvPr>
            <p:cNvCxnSpPr>
              <a:cxnSpLocks/>
              <a:stCxn id="7" idx="7"/>
              <a:endCxn id="8" idx="2"/>
            </p:cNvCxnSpPr>
            <p:nvPr/>
          </p:nvCxnSpPr>
          <p:spPr>
            <a:xfrm flipH="1">
              <a:off x="5583262" y="2040422"/>
              <a:ext cx="1" cy="616794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1B0B5AE-3EAB-393D-9065-BB1BE2753D5D}"/>
                </a:ext>
              </a:extLst>
            </p:cNvPr>
            <p:cNvCxnSpPr>
              <a:cxnSpLocks/>
              <a:stCxn id="8" idx="7"/>
              <a:endCxn id="9" idx="2"/>
            </p:cNvCxnSpPr>
            <p:nvPr/>
          </p:nvCxnSpPr>
          <p:spPr>
            <a:xfrm flipH="1">
              <a:off x="5583262" y="2793156"/>
              <a:ext cx="1" cy="573502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40EC53C-CF6E-0ADB-3459-6DC33D5075FC}"/>
                </a:ext>
              </a:extLst>
            </p:cNvPr>
            <p:cNvCxnSpPr>
              <a:cxnSpLocks/>
              <a:stCxn id="10" idx="2"/>
              <a:endCxn id="9" idx="7"/>
            </p:cNvCxnSpPr>
            <p:nvPr/>
          </p:nvCxnSpPr>
          <p:spPr>
            <a:xfrm flipV="1">
              <a:off x="5583262" y="3491270"/>
              <a:ext cx="1" cy="530210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A85256C-34F5-742D-ED49-42F40C0EF808}"/>
                </a:ext>
              </a:extLst>
            </p:cNvPr>
            <p:cNvCxnSpPr>
              <a:cxnSpLocks/>
              <a:stCxn id="11" idx="2"/>
              <a:endCxn id="12" idx="7"/>
            </p:cNvCxnSpPr>
            <p:nvPr/>
          </p:nvCxnSpPr>
          <p:spPr>
            <a:xfrm flipV="1">
              <a:off x="5583262" y="4723636"/>
              <a:ext cx="1" cy="443626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5954A49-D57D-F6EC-5CEC-7BD67AA1963B}"/>
                </a:ext>
              </a:extLst>
            </p:cNvPr>
            <p:cNvCxnSpPr>
              <a:cxnSpLocks/>
              <a:stCxn id="13" idx="2"/>
              <a:endCxn id="11" idx="7"/>
            </p:cNvCxnSpPr>
            <p:nvPr/>
          </p:nvCxnSpPr>
          <p:spPr>
            <a:xfrm flipV="1">
              <a:off x="5583262" y="5257888"/>
              <a:ext cx="1" cy="400334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79550DE-6B87-24C0-2B22-4B8A9C2CD200}"/>
                </a:ext>
              </a:extLst>
            </p:cNvPr>
            <p:cNvCxnSpPr>
              <a:cxnSpLocks/>
              <a:stCxn id="14" idx="2"/>
              <a:endCxn id="13" idx="7"/>
            </p:cNvCxnSpPr>
            <p:nvPr/>
          </p:nvCxnSpPr>
          <p:spPr>
            <a:xfrm flipV="1">
              <a:off x="5583262" y="5737520"/>
              <a:ext cx="1" cy="35704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13E4EE7-FAA8-ABE1-D718-58209C7CC3AA}"/>
                </a:ext>
              </a:extLst>
            </p:cNvPr>
            <p:cNvCxnSpPr>
              <a:cxnSpLocks/>
              <a:stCxn id="14" idx="7"/>
              <a:endCxn id="15" idx="2"/>
            </p:cNvCxnSpPr>
            <p:nvPr/>
          </p:nvCxnSpPr>
          <p:spPr>
            <a:xfrm>
              <a:off x="5583263" y="6162531"/>
              <a:ext cx="0" cy="31374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AA64BFB-9847-2D76-AF79-3469FC36D516}"/>
                </a:ext>
              </a:extLst>
            </p:cNvPr>
            <p:cNvCxnSpPr>
              <a:cxnSpLocks/>
              <a:stCxn id="12" idx="2"/>
              <a:endCxn id="10" idx="7"/>
            </p:cNvCxnSpPr>
            <p:nvPr/>
          </p:nvCxnSpPr>
          <p:spPr>
            <a:xfrm flipV="1">
              <a:off x="5583262" y="4134763"/>
              <a:ext cx="1" cy="486918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4C5465-B39A-EC45-9A50-81ED9EF11B18}"/>
              </a:ext>
            </a:extLst>
          </p:cNvPr>
          <p:cNvSpPr txBox="1"/>
          <p:nvPr/>
        </p:nvSpPr>
        <p:spPr>
          <a:xfrm>
            <a:off x="5643858" y="1028736"/>
            <a:ext cx="2659702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LL9: Fundamental Rights Adequacy: EC, EP, 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346966-845C-5A59-D2B8-BB3DF9063FB9}"/>
              </a:ext>
            </a:extLst>
          </p:cNvPr>
          <p:cNvSpPr txBox="1"/>
          <p:nvPr/>
        </p:nvSpPr>
        <p:spPr>
          <a:xfrm>
            <a:off x="5643858" y="1449016"/>
            <a:ext cx="3206178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LL8: Digital and Product Legislation Interplay: EC, EP, 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08C941-1E54-79CD-4FA3-8F14EA5F3A1F}"/>
              </a:ext>
            </a:extLst>
          </p:cNvPr>
          <p:cNvSpPr txBox="1"/>
          <p:nvPr/>
        </p:nvSpPr>
        <p:spPr>
          <a:xfrm>
            <a:off x="5643858" y="1904904"/>
            <a:ext cx="2667718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LL7: AI Act Legislative Review Cycle: EC, EP, 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31619B-2C9D-9FA5-DC0D-CE506E37A738}"/>
              </a:ext>
            </a:extLst>
          </p:cNvPr>
          <p:cNvSpPr txBox="1"/>
          <p:nvPr/>
        </p:nvSpPr>
        <p:spPr>
          <a:xfrm>
            <a:off x="5643858" y="2322919"/>
            <a:ext cx="173477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LL6: Voluntary Guidelines: EC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CE1BE-7827-1C65-334D-359F7FA7DC25}"/>
              </a:ext>
            </a:extLst>
          </p:cNvPr>
          <p:cNvSpPr txBox="1"/>
          <p:nvPr/>
        </p:nvSpPr>
        <p:spPr>
          <a:xfrm>
            <a:off x="5643858" y="2720335"/>
            <a:ext cx="2252540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LL5: General Purpose AI Rules: EC, NCA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16422B-8861-E101-60F4-321EC63A5575}"/>
              </a:ext>
            </a:extLst>
          </p:cNvPr>
          <p:cNvSpPr txBox="1"/>
          <p:nvPr/>
        </p:nvSpPr>
        <p:spPr>
          <a:xfrm>
            <a:off x="5643858" y="3046007"/>
            <a:ext cx="2999539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LL4: Horizontal Rules and Standards: EC, NCA, JTC21,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F1FB37-5C0E-C3C7-5D8C-BAA6DDCC1A1F}"/>
              </a:ext>
            </a:extLst>
          </p:cNvPr>
          <p:cNvSpPr txBox="1"/>
          <p:nvPr/>
        </p:nvSpPr>
        <p:spPr>
          <a:xfrm>
            <a:off x="5643858" y="3364043"/>
            <a:ext cx="302679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LL3: Vertical Rules and Standards: EC, JTC21, MSA, NB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DA66E9-4C23-CEB9-D78A-9F3AA2F29A76}"/>
              </a:ext>
            </a:extLst>
          </p:cNvPr>
          <p:cNvSpPr txBox="1"/>
          <p:nvPr/>
        </p:nvSpPr>
        <p:spPr>
          <a:xfrm>
            <a:off x="5643858" y="3670611"/>
            <a:ext cx="3467616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LL2: Organizational Learning – management system standards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D95FA14-7DF9-4F39-6828-F6F877111009}"/>
              </a:ext>
            </a:extLst>
          </p:cNvPr>
          <p:cNvSpPr txBox="1"/>
          <p:nvPr/>
        </p:nvSpPr>
        <p:spPr>
          <a:xfrm>
            <a:off x="5643858" y="3943366"/>
            <a:ext cx="2948243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20" dirty="0">
                <a:solidFill>
                  <a:srgbClr val="7030A0"/>
                </a:solidFill>
              </a:rPr>
              <a:t>LL1: Individual Learning – AI literacy &amp; competences</a:t>
            </a:r>
          </a:p>
        </p:txBody>
      </p:sp>
    </p:spTree>
    <p:extLst>
      <p:ext uri="{BB962C8B-B14F-4D97-AF65-F5344CB8AC3E}">
        <p14:creationId xmlns:p14="http://schemas.microsoft.com/office/powerpoint/2010/main" val="96940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54709-EC30-81AF-E5C4-32674D28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F867C-5258-7E83-3EDA-F9F71004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Information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7774-02EA-AEA6-EA77-4475F9B57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411" y="1099626"/>
            <a:ext cx="4321065" cy="3616325"/>
          </a:xfrm>
        </p:spPr>
        <p:txBody>
          <a:bodyPr>
            <a:normAutofit fontScale="47500" lnSpcReduction="20000"/>
          </a:bodyPr>
          <a:lstStyle/>
          <a:p>
            <a:pPr marL="161992" marR="0" lvl="0" indent="-1619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 systems are now </a:t>
            </a: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regulated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EU</a:t>
            </a:r>
            <a:endParaRPr lang="en-US" sz="2000" dirty="0"/>
          </a:p>
          <a:p>
            <a:pPr marL="161992" marR="0" lvl="0" indent="-1619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risks management and documentation </a:t>
            </a:r>
            <a:r>
              <a:rPr lang="en-US" sz="28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obligations on AI Providers and AI Deployers</a:t>
            </a:r>
            <a:endParaRPr lang="en-US" sz="2000" dirty="0"/>
          </a:p>
          <a:p>
            <a:pPr marL="161992" marR="0" lvl="0" indent="-1619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Requires lots of complex, multi-party </a:t>
            </a:r>
            <a:r>
              <a:rPr lang="en-US" sz="2800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information exchange </a:t>
            </a:r>
            <a:endParaRPr lang="en-US" sz="2000" dirty="0"/>
          </a:p>
          <a:p>
            <a:pPr marL="161992" marR="0" lvl="0" indent="-1619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</a:t>
            </a:r>
            <a:r>
              <a:rPr lang="en-US" sz="2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legal uncertainties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lots of </a:t>
            </a:r>
            <a:r>
              <a:rPr lang="en-US" sz="2800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regulatory learning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needed – a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2800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regulatory turn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AI Ethics</a:t>
            </a:r>
            <a:endParaRPr lang="en-US" sz="2000" dirty="0"/>
          </a:p>
          <a:p>
            <a:pPr marL="161992" marR="0" lvl="0" indent="-1619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Arial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Multistakeholder engagement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represent </a:t>
            </a:r>
            <a:r>
              <a:rPr lang="en-US" sz="2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citizen views on fundamental rights impact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reporting and redress, public observatories, incidents logs, legitimate regulatory learning</a:t>
            </a:r>
            <a:endParaRPr lang="en-US" sz="2000" dirty="0"/>
          </a:p>
          <a:p>
            <a:pPr marL="161992" marR="0" lvl="0" indent="-1619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Web Technologies offer </a:t>
            </a:r>
            <a:r>
              <a:rPr lang="en-US" sz="2800" i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FAIR, open, extensible, decentralized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for AI Risk and Documentation </a:t>
            </a:r>
            <a:endParaRPr lang="en-US" sz="2000" dirty="0"/>
          </a:p>
          <a:p>
            <a:pPr marL="161992" marR="0" lvl="0" indent="-16199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1"/>
              <a:buFont typeface="Arial"/>
              <a:buChar char="•"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Standardized tools needed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regulatory info automation support for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scaleable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compliance and surveillance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5AD043E-F799-6EAC-2F60-085F0E5BD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4F4AEE-C2D3-B601-36BC-4AD73296663B}"/>
              </a:ext>
            </a:extLst>
          </p:cNvPr>
          <p:cNvGrpSpPr/>
          <p:nvPr/>
        </p:nvGrpSpPr>
        <p:grpSpPr>
          <a:xfrm>
            <a:off x="882150" y="1479439"/>
            <a:ext cx="2433617" cy="2433617"/>
            <a:chOff x="491217" y="1788770"/>
            <a:chExt cx="4292864" cy="4292864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51A81B1-5737-714F-E6DC-2ACEC81086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217" y="1788770"/>
              <a:ext cx="4292864" cy="4292864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E4432BC-F315-77B6-982A-8188BC34610F}"/>
                </a:ext>
              </a:extLst>
            </p:cNvPr>
            <p:cNvSpPr txBox="1"/>
            <p:nvPr/>
          </p:nvSpPr>
          <p:spPr>
            <a:xfrm>
              <a:off x="1759947" y="3457151"/>
              <a:ext cx="1598200" cy="470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34" b="1" dirty="0">
                  <a:solidFill>
                    <a:srgbClr val="0070C0"/>
                  </a:solidFill>
                </a:rPr>
                <a:t>Value Chain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15883F6-AE1B-88CE-E514-4252F6EC73CE}"/>
              </a:ext>
            </a:extLst>
          </p:cNvPr>
          <p:cNvGrpSpPr/>
          <p:nvPr/>
        </p:nvGrpSpPr>
        <p:grpSpPr>
          <a:xfrm>
            <a:off x="952524" y="2275034"/>
            <a:ext cx="1675146" cy="1234452"/>
            <a:chOff x="615356" y="3192186"/>
            <a:chExt cx="2954932" cy="2177555"/>
          </a:xfrm>
          <a:solidFill>
            <a:srgbClr val="0070C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7990E04-5951-A05E-0528-09FF2BB97046}"/>
                </a:ext>
              </a:extLst>
            </p:cNvPr>
            <p:cNvSpPr/>
            <p:nvPr/>
          </p:nvSpPr>
          <p:spPr>
            <a:xfrm>
              <a:off x="1958503" y="4517474"/>
              <a:ext cx="1216080" cy="8522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/>
                <a:t>Model Provider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A625EFA-6936-DCDE-89CD-718D7FECBF01}"/>
                </a:ext>
              </a:extLst>
            </p:cNvPr>
            <p:cNvSpPr/>
            <p:nvPr/>
          </p:nvSpPr>
          <p:spPr>
            <a:xfrm>
              <a:off x="615356" y="3460736"/>
              <a:ext cx="1216080" cy="8522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/>
                <a:t>Data Provider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2D52B67-DBC2-15C4-07EF-ECB007C7ABAD}"/>
                </a:ext>
              </a:extLst>
            </p:cNvPr>
            <p:cNvCxnSpPr>
              <a:stCxn id="10" idx="7"/>
              <a:endCxn id="17" idx="3"/>
            </p:cNvCxnSpPr>
            <p:nvPr/>
          </p:nvCxnSpPr>
          <p:spPr>
            <a:xfrm flipV="1">
              <a:off x="1653347" y="3192186"/>
              <a:ext cx="483247" cy="393363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9C1E86-5D2C-BB7D-BA98-196EAFDA35F9}"/>
                </a:ext>
              </a:extLst>
            </p:cNvPr>
            <p:cNvCxnSpPr>
              <a:cxnSpLocks/>
              <a:stCxn id="10" idx="6"/>
              <a:endCxn id="18" idx="2"/>
            </p:cNvCxnSpPr>
            <p:nvPr/>
          </p:nvCxnSpPr>
          <p:spPr>
            <a:xfrm flipV="1">
              <a:off x="1831437" y="3871241"/>
              <a:ext cx="1547953" cy="15631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197CC0E-B7E5-81F1-3E06-7DFCAF58641F}"/>
                </a:ext>
              </a:extLst>
            </p:cNvPr>
            <p:cNvCxnSpPr>
              <a:cxnSpLocks/>
              <a:stCxn id="10" idx="5"/>
              <a:endCxn id="9" idx="1"/>
            </p:cNvCxnSpPr>
            <p:nvPr/>
          </p:nvCxnSpPr>
          <p:spPr>
            <a:xfrm>
              <a:off x="1653345" y="4188191"/>
              <a:ext cx="483249" cy="454095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36013D0-D222-309B-6C1E-08A3E1518E2C}"/>
                </a:ext>
              </a:extLst>
            </p:cNvPr>
            <p:cNvCxnSpPr>
              <a:cxnSpLocks/>
              <a:stCxn id="9" idx="0"/>
              <a:endCxn id="17" idx="4"/>
            </p:cNvCxnSpPr>
            <p:nvPr/>
          </p:nvCxnSpPr>
          <p:spPr>
            <a:xfrm flipV="1">
              <a:off x="2566544" y="3316997"/>
              <a:ext cx="0" cy="1200477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C26F464-0532-011D-CE77-3427AE788374}"/>
                </a:ext>
              </a:extLst>
            </p:cNvPr>
            <p:cNvCxnSpPr>
              <a:cxnSpLocks/>
              <a:stCxn id="9" idx="7"/>
              <a:endCxn id="18" idx="3"/>
            </p:cNvCxnSpPr>
            <p:nvPr/>
          </p:nvCxnSpPr>
          <p:spPr>
            <a:xfrm flipV="1">
              <a:off x="2996494" y="4172563"/>
              <a:ext cx="573794" cy="469723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25E31A-AD98-96A6-770C-A0FA931527EE}"/>
              </a:ext>
            </a:extLst>
          </p:cNvPr>
          <p:cNvGrpSpPr/>
          <p:nvPr/>
        </p:nvGrpSpPr>
        <p:grpSpPr>
          <a:xfrm>
            <a:off x="1713952" y="1862641"/>
            <a:ext cx="1544467" cy="1038922"/>
            <a:chOff x="1958503" y="2464731"/>
            <a:chExt cx="2724417" cy="1832644"/>
          </a:xfrm>
          <a:solidFill>
            <a:srgbClr val="0070C0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7A5A08-D669-F27B-8812-5EE5CC9C525B}"/>
                </a:ext>
              </a:extLst>
            </p:cNvPr>
            <p:cNvSpPr/>
            <p:nvPr/>
          </p:nvSpPr>
          <p:spPr>
            <a:xfrm>
              <a:off x="1958503" y="2464731"/>
              <a:ext cx="1216080" cy="8522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/>
                <a:t>AI Provider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D2BE23-5BDD-98F4-6891-4D7D86D1C660}"/>
                </a:ext>
              </a:extLst>
            </p:cNvPr>
            <p:cNvSpPr/>
            <p:nvPr/>
          </p:nvSpPr>
          <p:spPr>
            <a:xfrm>
              <a:off x="3379389" y="3445108"/>
              <a:ext cx="1303531" cy="852267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/>
                <a:t>AI Deployer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06C45B0-0AD8-78A5-49E5-98708940F20B}"/>
                </a:ext>
              </a:extLst>
            </p:cNvPr>
            <p:cNvCxnSpPr>
              <a:cxnSpLocks/>
              <a:stCxn id="17" idx="5"/>
              <a:endCxn id="18" idx="1"/>
            </p:cNvCxnSpPr>
            <p:nvPr/>
          </p:nvCxnSpPr>
          <p:spPr>
            <a:xfrm>
              <a:off x="2996492" y="3192186"/>
              <a:ext cx="573795" cy="377734"/>
            </a:xfrm>
            <a:prstGeom prst="straightConnector1">
              <a:avLst/>
            </a:prstGeom>
            <a:grpFill/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EBDDF2-E2E3-4CF0-936A-01242E017F9E}"/>
              </a:ext>
            </a:extLst>
          </p:cNvPr>
          <p:cNvGrpSpPr/>
          <p:nvPr/>
        </p:nvGrpSpPr>
        <p:grpSpPr>
          <a:xfrm>
            <a:off x="476615" y="1046479"/>
            <a:ext cx="3251680" cy="3251680"/>
            <a:chOff x="-224141" y="1025034"/>
            <a:chExt cx="5735915" cy="5735915"/>
          </a:xfrm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2C83DAF8-FC4C-CE57-6011-FC1ECC94CD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224141" y="1025034"/>
              <a:ext cx="5735915" cy="5735915"/>
            </a:xfrm>
            <a:prstGeom prst="blockArc">
              <a:avLst>
                <a:gd name="adj1" fmla="val 12264433"/>
                <a:gd name="adj2" fmla="val 20159293"/>
                <a:gd name="adj3" fmla="val 18947"/>
              </a:avLst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D3E353A-5017-AB01-491B-BCEBF681C27D}"/>
                </a:ext>
              </a:extLst>
            </p:cNvPr>
            <p:cNvCxnSpPr>
              <a:cxnSpLocks/>
            </p:cNvCxnSpPr>
            <p:nvPr/>
          </p:nvCxnSpPr>
          <p:spPr>
            <a:xfrm>
              <a:off x="2567487" y="1493950"/>
              <a:ext cx="0" cy="875932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841D04-8FE7-A48C-2DE8-35E8767C6748}"/>
                </a:ext>
              </a:extLst>
            </p:cNvPr>
            <p:cNvSpPr txBox="1"/>
            <p:nvPr/>
          </p:nvSpPr>
          <p:spPr>
            <a:xfrm>
              <a:off x="1151487" y="1058555"/>
              <a:ext cx="3062031" cy="532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61" b="1" dirty="0">
                  <a:solidFill>
                    <a:srgbClr val="FF0000"/>
                  </a:solidFill>
                </a:rPr>
                <a:t>Oversight Authorities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1BFDED0-A6D6-5DB4-A20B-AC6915A59A1C}"/>
              </a:ext>
            </a:extLst>
          </p:cNvPr>
          <p:cNvGrpSpPr/>
          <p:nvPr/>
        </p:nvGrpSpPr>
        <p:grpSpPr>
          <a:xfrm>
            <a:off x="478273" y="1016000"/>
            <a:ext cx="3251680" cy="3317964"/>
            <a:chOff x="-221216" y="971270"/>
            <a:chExt cx="5735915" cy="5852839"/>
          </a:xfrm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CD7E49B1-5CC3-37EC-6CA3-1193F97068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-221216" y="971270"/>
              <a:ext cx="5735915" cy="5735915"/>
            </a:xfrm>
            <a:prstGeom prst="blockArc">
              <a:avLst>
                <a:gd name="adj1" fmla="val 12243782"/>
                <a:gd name="adj2" fmla="val 20102177"/>
                <a:gd name="adj3" fmla="val 18463"/>
              </a:avLst>
            </a:prstGeom>
            <a:solidFill>
              <a:srgbClr val="92D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D3A3C8C-F900-9C1B-8FA6-EC5F1DDE06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5180" y="5423394"/>
              <a:ext cx="0" cy="912854"/>
            </a:xfrm>
            <a:prstGeom prst="straightConnector1">
              <a:avLst/>
            </a:prstGeom>
            <a:ln w="76200">
              <a:solidFill>
                <a:srgbClr val="0187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A44D07C4-8C91-D259-A2A0-5BB803802B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3188" y="1370213"/>
              <a:ext cx="5121683" cy="4976666"/>
            </a:xfrm>
            <a:prstGeom prst="arc">
              <a:avLst>
                <a:gd name="adj1" fmla="val 19620877"/>
                <a:gd name="adj2" fmla="val 1961469"/>
              </a:avLst>
            </a:prstGeom>
            <a:ln w="76200">
              <a:solidFill>
                <a:srgbClr val="01874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E795FC8-61DE-9395-4807-3B53D762F9D9}"/>
                </a:ext>
              </a:extLst>
            </p:cNvPr>
            <p:cNvSpPr txBox="1"/>
            <p:nvPr/>
          </p:nvSpPr>
          <p:spPr>
            <a:xfrm>
              <a:off x="1190930" y="6291828"/>
              <a:ext cx="3129105" cy="532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61" b="1" dirty="0">
                  <a:solidFill>
                    <a:srgbClr val="00B050"/>
                  </a:solidFill>
                </a:rPr>
                <a:t>Affected Stakeholders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5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D3BD0-DB26-693F-2A37-56A1CFF6F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764A-61D4-231C-E7BD-38821EB29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Requirements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8519D58-748D-7CD1-BB30-162A54F589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grpSp>
        <p:nvGrpSpPr>
          <p:cNvPr id="4" name="Diagram 4">
            <a:extLst>
              <a:ext uri="{FF2B5EF4-FFF2-40B4-BE49-F238E27FC236}">
                <a16:creationId xmlns:a16="http://schemas.microsoft.com/office/drawing/2014/main" id="{1992E6F5-31A0-8D37-3626-417B036C68CA}"/>
              </a:ext>
            </a:extLst>
          </p:cNvPr>
          <p:cNvGrpSpPr/>
          <p:nvPr/>
        </p:nvGrpSpPr>
        <p:grpSpPr>
          <a:xfrm>
            <a:off x="923538" y="999050"/>
            <a:ext cx="7023972" cy="1384881"/>
            <a:chOff x="-1" y="-2"/>
            <a:chExt cx="11250734" cy="2132030"/>
          </a:xfrm>
          <a:solidFill>
            <a:srgbClr val="C00000"/>
          </a:solidFill>
        </p:grpSpPr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71A61376-A422-7F58-83AC-5CF92312C4CA}"/>
                </a:ext>
              </a:extLst>
            </p:cNvPr>
            <p:cNvGrpSpPr/>
            <p:nvPr/>
          </p:nvGrpSpPr>
          <p:grpSpPr>
            <a:xfrm>
              <a:off x="-1" y="20971"/>
              <a:ext cx="2937505" cy="2090086"/>
              <a:chOff x="0" y="0"/>
              <a:chExt cx="2937503" cy="2090085"/>
            </a:xfrm>
            <a:grpFill/>
          </p:grpSpPr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EFED8AC4-CB8C-24C7-CA92-F28EB7BA1A00}"/>
                  </a:ext>
                </a:extLst>
              </p:cNvPr>
              <p:cNvSpPr/>
              <p:nvPr/>
            </p:nvSpPr>
            <p:spPr>
              <a:xfrm>
                <a:off x="0" y="0"/>
                <a:ext cx="2937503" cy="2090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3916" y="0"/>
                    </a:lnTo>
                    <a:lnTo>
                      <a:pt x="21600" y="10800"/>
                    </a:lnTo>
                    <a:lnTo>
                      <a:pt x="1391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grp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25917" tIns="25917" rIns="25917" bIns="25917" numCol="1" anchor="ctr">
                <a:noAutofit/>
              </a:bodyPr>
              <a:lstStyle/>
              <a:p>
                <a:pPr algn="ctr" defTabSz="503974">
                  <a:lnSpc>
                    <a:spcPct val="90000"/>
                  </a:lnSpc>
                  <a:spcBef>
                    <a:spcPts val="283"/>
                  </a:spcBef>
                  <a:defRPr>
                    <a:solidFill>
                      <a:srgbClr val="FFFFFF"/>
                    </a:solidFill>
                  </a:defRPr>
                </a:pPr>
                <a:endParaRPr sz="1020"/>
              </a:p>
            </p:txBody>
          </p:sp>
          <p:sp>
            <p:nvSpPr>
              <p:cNvPr id="14" name="Extract defined terms from Act as SKOS Concept Scheme (Art 3)">
                <a:extLst>
                  <a:ext uri="{FF2B5EF4-FFF2-40B4-BE49-F238E27FC236}">
                    <a16:creationId xmlns:a16="http://schemas.microsoft.com/office/drawing/2014/main" id="{CDA2191F-B1B3-0C4F-60B3-FC95B929FD15}"/>
                  </a:ext>
                </a:extLst>
              </p:cNvPr>
              <p:cNvSpPr txBox="1"/>
              <p:nvPr/>
            </p:nvSpPr>
            <p:spPr>
              <a:xfrm>
                <a:off x="80009" y="463889"/>
                <a:ext cx="2334972" cy="116230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" tIns="15118" rIns="15118" bIns="15118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134"/>
                  <a:t>Extract defined terms from Act as SKOS Concept Scheme (Art 3)</a:t>
                </a:r>
              </a:p>
            </p:txBody>
          </p:sp>
        </p:grpSp>
        <p:grpSp>
          <p:nvGrpSpPr>
            <p:cNvPr id="7" name="Group">
              <a:extLst>
                <a:ext uri="{FF2B5EF4-FFF2-40B4-BE49-F238E27FC236}">
                  <a16:creationId xmlns:a16="http://schemas.microsoft.com/office/drawing/2014/main" id="{7412DA52-483C-0510-F0D9-977E12695E7C}"/>
                </a:ext>
              </a:extLst>
            </p:cNvPr>
            <p:cNvGrpSpPr/>
            <p:nvPr/>
          </p:nvGrpSpPr>
          <p:grpSpPr>
            <a:xfrm>
              <a:off x="1503067" y="20971"/>
              <a:ext cx="6663890" cy="2090084"/>
              <a:chOff x="-1" y="0"/>
              <a:chExt cx="6663889" cy="2090083"/>
            </a:xfrm>
            <a:grpFill/>
          </p:grpSpPr>
          <p:sp>
            <p:nvSpPr>
              <p:cNvPr id="11" name="Chevron">
                <a:extLst>
                  <a:ext uri="{FF2B5EF4-FFF2-40B4-BE49-F238E27FC236}">
                    <a16:creationId xmlns:a16="http://schemas.microsoft.com/office/drawing/2014/main" id="{DB373098-3669-2970-9876-9C0EBDB337A1}"/>
                  </a:ext>
                </a:extLst>
              </p:cNvPr>
              <p:cNvSpPr/>
              <p:nvPr/>
            </p:nvSpPr>
            <p:spPr>
              <a:xfrm>
                <a:off x="-1" y="0"/>
                <a:ext cx="6663889" cy="2090083"/>
              </a:xfrm>
              <a:prstGeom prst="chevron">
                <a:avLst>
                  <a:gd name="adj" fmla="val 50000"/>
                </a:avLst>
              </a:prstGeom>
              <a:grp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25917" tIns="25917" rIns="25917" bIns="25917" numCol="1" anchor="ctr">
                <a:noAutofit/>
              </a:bodyPr>
              <a:lstStyle/>
              <a:p>
                <a:pPr algn="ctr" defTabSz="503974">
                  <a:lnSpc>
                    <a:spcPct val="90000"/>
                  </a:lnSpc>
                  <a:spcBef>
                    <a:spcPts val="283"/>
                  </a:spcBef>
                  <a:defRPr>
                    <a:solidFill>
                      <a:srgbClr val="FFFFFF"/>
                    </a:solidFill>
                  </a:defRPr>
                </a:pPr>
                <a:endParaRPr sz="1020"/>
              </a:p>
            </p:txBody>
          </p:sp>
          <p:sp>
            <p:nvSpPr>
              <p:cNvPr id="12" name="Separate atomic requirement statements from Act Provisions (Art 10.1 to 10.6) and add Requirement concept for each to a requirement collection">
                <a:extLst>
                  <a:ext uri="{FF2B5EF4-FFF2-40B4-BE49-F238E27FC236}">
                    <a16:creationId xmlns:a16="http://schemas.microsoft.com/office/drawing/2014/main" id="{8A09A11B-5CF8-A323-D15D-29E2D998EE19}"/>
                  </a:ext>
                </a:extLst>
              </p:cNvPr>
              <p:cNvSpPr txBox="1"/>
              <p:nvPr/>
            </p:nvSpPr>
            <p:spPr>
              <a:xfrm>
                <a:off x="1098379" y="463889"/>
                <a:ext cx="4614959" cy="1162302"/>
              </a:xfrm>
              <a:prstGeom prst="rect">
                <a:avLst/>
              </a:prstGeom>
              <a:grp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" tIns="15118" rIns="15118" bIns="15118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134" dirty="0"/>
                  <a:t>Separate atomic requirement statements from Act Provisions (Art 10.1 to 10.6) and add Requirement concept for each to a requirement collection</a:t>
                </a:r>
              </a:p>
            </p:txBody>
          </p:sp>
        </p:grpSp>
        <p:grpSp>
          <p:nvGrpSpPr>
            <p:cNvPr id="8" name="Group">
              <a:extLst>
                <a:ext uri="{FF2B5EF4-FFF2-40B4-BE49-F238E27FC236}">
                  <a16:creationId xmlns:a16="http://schemas.microsoft.com/office/drawing/2014/main" id="{9CF63900-539C-4E9D-E95B-213C3661BFE5}"/>
                </a:ext>
              </a:extLst>
            </p:cNvPr>
            <p:cNvGrpSpPr/>
            <p:nvPr/>
          </p:nvGrpSpPr>
          <p:grpSpPr>
            <a:xfrm>
              <a:off x="7103216" y="-2"/>
              <a:ext cx="4147517" cy="2132030"/>
              <a:chOff x="-113192" y="-1"/>
              <a:chExt cx="4147515" cy="2132028"/>
            </a:xfrm>
            <a:grpFill/>
          </p:grpSpPr>
          <p:sp>
            <p:nvSpPr>
              <p:cNvPr id="9" name="Chevron">
                <a:extLst>
                  <a:ext uri="{FF2B5EF4-FFF2-40B4-BE49-F238E27FC236}">
                    <a16:creationId xmlns:a16="http://schemas.microsoft.com/office/drawing/2014/main" id="{95E2A538-2F46-E336-D337-952C5EBB300E}"/>
                  </a:ext>
                </a:extLst>
              </p:cNvPr>
              <p:cNvSpPr/>
              <p:nvPr/>
            </p:nvSpPr>
            <p:spPr>
              <a:xfrm>
                <a:off x="-113192" y="-1"/>
                <a:ext cx="4147515" cy="2132028"/>
              </a:xfrm>
              <a:prstGeom prst="chevron">
                <a:avLst>
                  <a:gd name="adj" fmla="val 50000"/>
                </a:avLst>
              </a:prstGeom>
              <a:grpFill/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25917" tIns="25917" rIns="25917" bIns="25917" numCol="1" anchor="ctr">
                <a:noAutofit/>
              </a:bodyPr>
              <a:lstStyle/>
              <a:p>
                <a:pPr algn="ctr" defTabSz="503974">
                  <a:lnSpc>
                    <a:spcPct val="90000"/>
                  </a:lnSpc>
                  <a:spcBef>
                    <a:spcPts val="283"/>
                  </a:spcBef>
                  <a:defRPr>
                    <a:solidFill>
                      <a:srgbClr val="FFFFFF"/>
                    </a:solidFill>
                  </a:defRPr>
                </a:pPr>
                <a:endParaRPr sz="1020"/>
              </a:p>
            </p:txBody>
          </p:sp>
          <p:sp>
            <p:nvSpPr>
              <p:cNvPr id="10" name="Extract and link concepts deemed relevant to satisfying each requirement into further SKOS concept scheme">
                <a:extLst>
                  <a:ext uri="{FF2B5EF4-FFF2-40B4-BE49-F238E27FC236}">
                    <a16:creationId xmlns:a16="http://schemas.microsoft.com/office/drawing/2014/main" id="{F8E18338-7A68-057E-43F7-9A7C143EC0C2}"/>
                  </a:ext>
                </a:extLst>
              </p:cNvPr>
              <p:cNvSpPr txBox="1"/>
              <p:nvPr/>
            </p:nvSpPr>
            <p:spPr>
              <a:xfrm>
                <a:off x="950549" y="207747"/>
                <a:ext cx="2481612" cy="17165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15118" tIns="15118" rIns="15118" bIns="15118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solidFill>
                      <a:srgbClr val="FFFFFF"/>
                    </a:solidFill>
                  </a:defRPr>
                </a:lvl1pPr>
              </a:lstStyle>
              <a:p>
                <a:r>
                  <a:rPr sz="1134" dirty="0"/>
                  <a:t>Extract and link concepts deemed relevant to satisfying each requirement into further SKOS concept scheme</a:t>
                </a:r>
              </a:p>
            </p:txBody>
          </p:sp>
        </p:grpSp>
      </p:grpSp>
      <p:graphicFrame>
        <p:nvGraphicFramePr>
          <p:cNvPr id="15" name="Table 5">
            <a:extLst>
              <a:ext uri="{FF2B5EF4-FFF2-40B4-BE49-F238E27FC236}">
                <a16:creationId xmlns:a16="http://schemas.microsoft.com/office/drawing/2014/main" id="{DB8EAA27-E816-E3B1-72F0-2D504FB50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035041"/>
              </p:ext>
            </p:extLst>
          </p:nvPr>
        </p:nvGraphicFramePr>
        <p:xfrm>
          <a:off x="466344" y="2446912"/>
          <a:ext cx="1964898" cy="2051138"/>
        </p:xfrm>
        <a:graphic>
          <a:graphicData uri="http://schemas.openxmlformats.org/drawingml/2006/table">
            <a:tbl>
              <a:tblPr/>
              <a:tblGrid>
                <a:gridCol w="677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Article3-29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training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Article3-30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validation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Article3-31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validation data set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Article3-32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testing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Article3-33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input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Article3-34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biometric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Article3-35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biometric identification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218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Article3-37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special categories of personal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14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Article3-38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>
                          <a:sym typeface="Arial"/>
                        </a:rPr>
                        <a:t>sensitive operational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Article3-50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personal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698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>
                          <a:sym typeface="Arial"/>
                        </a:rPr>
                        <a:t>Article3-51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900" dirty="0">
                          <a:sym typeface="Arial"/>
                        </a:rPr>
                        <a:t>non-personal; data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7">
            <a:extLst>
              <a:ext uri="{FF2B5EF4-FFF2-40B4-BE49-F238E27FC236}">
                <a16:creationId xmlns:a16="http://schemas.microsoft.com/office/drawing/2014/main" id="{32E03DB4-32AA-26AE-C6E7-35116327A7B2}"/>
              </a:ext>
            </a:extLst>
          </p:cNvPr>
          <p:cNvSpPr txBox="1"/>
          <p:nvPr/>
        </p:nvSpPr>
        <p:spPr>
          <a:xfrm>
            <a:off x="2999232" y="2478049"/>
            <a:ext cx="2185416" cy="220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917" tIns="25917" rIns="25917" bIns="25917">
            <a:spAutoFit/>
          </a:bodyPr>
          <a:lstStyle/>
          <a:p>
            <a:pPr>
              <a:defRPr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pPr>
            <a:r>
              <a:rPr sz="1000" dirty="0"/>
              <a:t>10.2. Training, validation and testing data sets shall be subject to data governance and management practices appropriate for the intended purpose of the high-risk AI system. Those practices shall concern in particular:</a:t>
            </a:r>
          </a:p>
          <a:p>
            <a:pPr>
              <a:defRPr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pPr>
            <a:r>
              <a:rPr sz="1000" dirty="0"/>
              <a:t>(a) the relevant design choices;</a:t>
            </a:r>
          </a:p>
          <a:p>
            <a:pPr>
              <a:defRPr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pPr>
            <a:r>
              <a:rPr sz="1000" dirty="0"/>
              <a:t>(b) data collection processes and the origin of data, and in the case of personal data, the original purpose of the data collection;</a:t>
            </a:r>
          </a:p>
          <a:p>
            <a:pPr>
              <a:defRPr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pPr>
            <a:r>
              <a:rPr sz="1000" dirty="0"/>
              <a:t>…..</a:t>
            </a:r>
          </a:p>
          <a:p>
            <a:pPr>
              <a:defRPr>
                <a:solidFill>
                  <a:srgbClr val="666666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pPr>
            <a:r>
              <a:rPr sz="1000" dirty="0"/>
              <a:t>(h)….</a:t>
            </a:r>
          </a:p>
        </p:txBody>
      </p:sp>
      <p:graphicFrame>
        <p:nvGraphicFramePr>
          <p:cNvPr id="17" name="Table 8">
            <a:extLst>
              <a:ext uri="{FF2B5EF4-FFF2-40B4-BE49-F238E27FC236}">
                <a16:creationId xmlns:a16="http://schemas.microsoft.com/office/drawing/2014/main" id="{339A6D3D-D900-2EC3-2F7C-BBF0726BE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882970"/>
              </p:ext>
            </p:extLst>
          </p:nvPr>
        </p:nvGraphicFramePr>
        <p:xfrm>
          <a:off x="5541264" y="2530306"/>
          <a:ext cx="3136392" cy="1710714"/>
        </p:xfrm>
        <a:graphic>
          <a:graphicData uri="http://schemas.openxmlformats.org/drawingml/2006/table">
            <a:tbl>
              <a:tblPr/>
              <a:tblGrid>
                <a:gridCol w="891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50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>
                          <a:solidFill>
                            <a:srgbClr val="FF0000"/>
                          </a:solidFill>
                          <a:sym typeface="Arial"/>
                        </a:rPr>
                        <a:t>Article10-2-r1</a:t>
                      </a:r>
                    </a:p>
                  </a:txBody>
                  <a:tcPr marL="10799" marR="10799" marT="10799" marB="10799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 u="sng">
                          <a:sym typeface="Arial"/>
                        </a:defRPr>
                      </a:pPr>
                      <a:r>
                        <a:rPr sz="900"/>
                        <a:t>Training</a:t>
                      </a:r>
                      <a:r>
                        <a:rPr sz="900" u="none"/>
                        <a:t>, </a:t>
                      </a:r>
                      <a:r>
                        <a:rPr sz="900" b="1"/>
                        <a:t>validation</a:t>
                      </a:r>
                      <a:r>
                        <a:rPr sz="900" u="none"/>
                        <a:t> and </a:t>
                      </a:r>
                      <a:r>
                        <a:rPr sz="900"/>
                        <a:t>testing data sets </a:t>
                      </a:r>
                      <a:r>
                        <a:rPr sz="900" u="none"/>
                        <a:t>shall be subject to </a:t>
                      </a:r>
                      <a:r>
                        <a:rPr sz="900"/>
                        <a:t>data governance </a:t>
                      </a:r>
                      <a:r>
                        <a:rPr sz="900" u="none"/>
                        <a:t>and </a:t>
                      </a:r>
                      <a:r>
                        <a:rPr sz="900"/>
                        <a:t>management practices </a:t>
                      </a:r>
                      <a:r>
                        <a:rPr sz="900" u="none"/>
                        <a:t>appropriate for the </a:t>
                      </a:r>
                      <a:r>
                        <a:rPr sz="900" b="1"/>
                        <a:t>intended purpose </a:t>
                      </a:r>
                      <a:r>
                        <a:rPr sz="900" u="none"/>
                        <a:t>of the </a:t>
                      </a:r>
                      <a:r>
                        <a:rPr sz="900"/>
                        <a:t>high-risk AI system</a:t>
                      </a:r>
                      <a:r>
                        <a:rPr sz="900" u="none"/>
                        <a:t>.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651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>
                          <a:sym typeface="Arial"/>
                        </a:rPr>
                        <a:t>Article10-2-a-r1</a:t>
                      </a:r>
                    </a:p>
                  </a:txBody>
                  <a:tcPr marL="10799" marR="10799" marT="10799" marB="10799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Arial"/>
                        </a:defRPr>
                      </a:pPr>
                      <a:r>
                        <a:rPr sz="900" dirty="0"/>
                        <a:t>[</a:t>
                      </a:r>
                      <a:r>
                        <a:rPr sz="900" u="sng" dirty="0"/>
                        <a:t>Data governance </a:t>
                      </a:r>
                      <a:r>
                        <a:rPr sz="900" dirty="0"/>
                        <a:t>and </a:t>
                      </a:r>
                      <a:r>
                        <a:rPr sz="900" u="sng" dirty="0"/>
                        <a:t>management practices</a:t>
                      </a:r>
                      <a:r>
                        <a:rPr sz="900" dirty="0"/>
                        <a:t> shall concern in particular] the relevant </a:t>
                      </a:r>
                      <a:r>
                        <a:rPr sz="900" u="sng" dirty="0"/>
                        <a:t>design choices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63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000">
                          <a:sym typeface="Arial"/>
                        </a:rPr>
                        <a:t>Article10-2-b-r1</a:t>
                      </a:r>
                    </a:p>
                  </a:txBody>
                  <a:tcPr marL="10799" marR="10799" marT="10799" marB="10799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ym typeface="Arial"/>
                        </a:defRPr>
                      </a:pPr>
                      <a:r>
                        <a:rPr sz="900" dirty="0"/>
                        <a:t>[</a:t>
                      </a:r>
                      <a:r>
                        <a:rPr sz="900" u="sng" dirty="0"/>
                        <a:t>Data governance </a:t>
                      </a:r>
                      <a:r>
                        <a:rPr sz="900" dirty="0"/>
                        <a:t>and </a:t>
                      </a:r>
                      <a:r>
                        <a:rPr sz="900" u="sng" dirty="0"/>
                        <a:t>management practices</a:t>
                      </a:r>
                      <a:r>
                        <a:rPr sz="900" dirty="0"/>
                        <a:t> shall concern in particular] </a:t>
                      </a:r>
                      <a:r>
                        <a:rPr sz="900" u="sng" dirty="0"/>
                        <a:t>data collection processes</a:t>
                      </a:r>
                      <a:r>
                        <a:rPr sz="900" dirty="0"/>
                        <a:t> and the </a:t>
                      </a:r>
                      <a:r>
                        <a:rPr sz="900" u="sng" dirty="0"/>
                        <a:t>origin of data</a:t>
                      </a:r>
                      <a:r>
                        <a:rPr sz="900" dirty="0"/>
                        <a:t>, and in the case of </a:t>
                      </a:r>
                      <a:r>
                        <a:rPr sz="900" u="sng" dirty="0"/>
                        <a:t>personal da</a:t>
                      </a:r>
                      <a:r>
                        <a:rPr sz="900" dirty="0"/>
                        <a:t>ta, the original </a:t>
                      </a:r>
                      <a:r>
                        <a:rPr sz="900" u="sng" dirty="0"/>
                        <a:t>purpose of the data collection</a:t>
                      </a:r>
                    </a:p>
                  </a:txBody>
                  <a:tcPr marL="10799" marR="10799" marT="10799" marB="10799" anchor="b" horzOverflow="overflow">
                    <a:lnL>
                      <a:solidFill>
                        <a:srgbClr val="CCCCCC"/>
                      </a:solidFill>
                    </a:lnL>
                    <a:lnR>
                      <a:solidFill>
                        <a:srgbClr val="CCCCCC"/>
                      </a:solidFill>
                    </a:lnR>
                    <a:lnT>
                      <a:solidFill>
                        <a:srgbClr val="CCCCCC"/>
                      </a:solidFill>
                    </a:lnT>
                    <a:lnB>
                      <a:solidFill>
                        <a:srgbClr val="CCCCC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65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CFC2B-0592-D9C5-E1DE-01B585B49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7F33-AAF3-0AD0-1DB0-D3950EEA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Compliance Requirements as a Knowledge Graph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8207F2-D7E8-BA8E-C916-8BD4150A36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5DA1960-0662-4C33-6D8F-2EA1E1088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089" y="734132"/>
            <a:ext cx="7675992" cy="3970714"/>
          </a:xfrm>
          <a:prstGeom prst="rect">
            <a:avLst/>
          </a:prstGeom>
        </p:spPr>
      </p:pic>
      <p:grpSp>
        <p:nvGrpSpPr>
          <p:cNvPr id="6" name="Group 111">
            <a:extLst>
              <a:ext uri="{FF2B5EF4-FFF2-40B4-BE49-F238E27FC236}">
                <a16:creationId xmlns:a16="http://schemas.microsoft.com/office/drawing/2014/main" id="{930273C9-D762-B733-E5A2-3489F9E046B1}"/>
              </a:ext>
            </a:extLst>
          </p:cNvPr>
          <p:cNvGrpSpPr/>
          <p:nvPr/>
        </p:nvGrpSpPr>
        <p:grpSpPr>
          <a:xfrm>
            <a:off x="8214293" y="4625284"/>
            <a:ext cx="743235" cy="243577"/>
            <a:chOff x="0" y="0"/>
            <a:chExt cx="1311053" cy="429664"/>
          </a:xfrm>
        </p:grpSpPr>
        <p:sp>
          <p:nvSpPr>
            <p:cNvPr id="7" name="TextBox 42">
              <a:extLst>
                <a:ext uri="{FF2B5EF4-FFF2-40B4-BE49-F238E27FC236}">
                  <a16:creationId xmlns:a16="http://schemas.microsoft.com/office/drawing/2014/main" id="{B3C25634-7A56-64EF-FB85-1454BBB4AC93}"/>
                </a:ext>
              </a:extLst>
            </p:cNvPr>
            <p:cNvSpPr txBox="1"/>
            <p:nvPr/>
          </p:nvSpPr>
          <p:spPr>
            <a:xfrm>
              <a:off x="0" y="0"/>
              <a:ext cx="1311053" cy="369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917" tIns="25917" rIns="25917" bIns="25917" numCol="1" anchor="t">
              <a:spAutoFit/>
            </a:bodyPr>
            <a:lstStyle/>
            <a:p>
              <a:r>
                <a:rPr sz="1020" dirty="0" err="1"/>
                <a:t>skos:broader</a:t>
              </a:r>
              <a:endParaRPr sz="1020" dirty="0"/>
            </a:p>
          </p:txBody>
        </p:sp>
        <p:sp>
          <p:nvSpPr>
            <p:cNvPr id="8" name="Straight Arrow Connector 41">
              <a:extLst>
                <a:ext uri="{FF2B5EF4-FFF2-40B4-BE49-F238E27FC236}">
                  <a16:creationId xmlns:a16="http://schemas.microsoft.com/office/drawing/2014/main" id="{92E1B766-0EE4-04EC-A81F-22C0B1A7ADC2}"/>
                </a:ext>
              </a:extLst>
            </p:cNvPr>
            <p:cNvSpPr/>
            <p:nvPr/>
          </p:nvSpPr>
          <p:spPr>
            <a:xfrm flipH="1" flipV="1">
              <a:off x="57061" y="416055"/>
              <a:ext cx="980150" cy="13609"/>
            </a:xfrm>
            <a:prstGeom prst="line">
              <a:avLst/>
            </a:prstGeom>
            <a:noFill/>
            <a:ln w="19050" cap="flat">
              <a:solidFill>
                <a:srgbClr val="3F6EC3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25917" tIns="25917" rIns="25917" bIns="25917" numCol="1" anchor="t">
              <a:noAutofit/>
            </a:bodyPr>
            <a:lstStyle/>
            <a:p>
              <a:endParaRPr sz="1020"/>
            </a:p>
          </p:txBody>
        </p:sp>
      </p:grpSp>
      <p:grpSp>
        <p:nvGrpSpPr>
          <p:cNvPr id="9" name="Group 120">
            <a:extLst>
              <a:ext uri="{FF2B5EF4-FFF2-40B4-BE49-F238E27FC236}">
                <a16:creationId xmlns:a16="http://schemas.microsoft.com/office/drawing/2014/main" id="{DF22F999-E9FF-CD83-6B28-D5A586EEF3FE}"/>
              </a:ext>
            </a:extLst>
          </p:cNvPr>
          <p:cNvGrpSpPr/>
          <p:nvPr/>
        </p:nvGrpSpPr>
        <p:grpSpPr>
          <a:xfrm>
            <a:off x="8211157" y="4381707"/>
            <a:ext cx="699953" cy="243577"/>
            <a:chOff x="0" y="0"/>
            <a:chExt cx="1234704" cy="429664"/>
          </a:xfrm>
        </p:grpSpPr>
        <p:sp>
          <p:nvSpPr>
            <p:cNvPr id="10" name="TextBox 121">
              <a:extLst>
                <a:ext uri="{FF2B5EF4-FFF2-40B4-BE49-F238E27FC236}">
                  <a16:creationId xmlns:a16="http://schemas.microsoft.com/office/drawing/2014/main" id="{C509A8B7-60CA-BEB5-20C9-2BEEA7B35F4A}"/>
                </a:ext>
              </a:extLst>
            </p:cNvPr>
            <p:cNvSpPr txBox="1"/>
            <p:nvPr/>
          </p:nvSpPr>
          <p:spPr>
            <a:xfrm>
              <a:off x="0" y="0"/>
              <a:ext cx="1234704" cy="3692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25917" tIns="25917" rIns="25917" bIns="25917" numCol="1" anchor="t">
              <a:spAutoFit/>
            </a:bodyPr>
            <a:lstStyle/>
            <a:p>
              <a:r>
                <a:rPr sz="1020" dirty="0" err="1"/>
                <a:t>skos:related</a:t>
              </a:r>
              <a:endParaRPr sz="1020" dirty="0"/>
            </a:p>
          </p:txBody>
        </p:sp>
        <p:sp>
          <p:nvSpPr>
            <p:cNvPr id="11" name="Straight Arrow Connector 122">
              <a:extLst>
                <a:ext uri="{FF2B5EF4-FFF2-40B4-BE49-F238E27FC236}">
                  <a16:creationId xmlns:a16="http://schemas.microsoft.com/office/drawing/2014/main" id="{DB76AEC8-95B7-BB01-67D1-B8AB0A9CF97F}"/>
                </a:ext>
              </a:extLst>
            </p:cNvPr>
            <p:cNvSpPr/>
            <p:nvPr/>
          </p:nvSpPr>
          <p:spPr>
            <a:xfrm flipH="1" flipV="1">
              <a:off x="57061" y="416055"/>
              <a:ext cx="980151" cy="13609"/>
            </a:xfrm>
            <a:prstGeom prst="line">
              <a:avLst/>
            </a:prstGeom>
            <a:noFill/>
            <a:ln w="19050" cap="flat">
              <a:solidFill>
                <a:srgbClr val="3F6EC3"/>
              </a:solidFill>
              <a:prstDash val="dash"/>
              <a:round/>
              <a:tailEnd type="triangle" w="med" len="med"/>
            </a:ln>
            <a:effectLst/>
          </p:spPr>
          <p:txBody>
            <a:bodyPr wrap="square" lIns="25917" tIns="25917" rIns="25917" bIns="25917" numCol="1" anchor="t">
              <a:noAutofit/>
            </a:bodyPr>
            <a:lstStyle/>
            <a:p>
              <a:endParaRPr sz="1020"/>
            </a:p>
          </p:txBody>
        </p:sp>
      </p:grpSp>
    </p:spTree>
    <p:extLst>
      <p:ext uri="{BB962C8B-B14F-4D97-AF65-F5344CB8AC3E}">
        <p14:creationId xmlns:p14="http://schemas.microsoft.com/office/powerpoint/2010/main" val="311016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943DF-C938-DC1D-C4A8-19B7053B3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BE086-210A-0F61-6FD6-0061D3DA1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8D9B-3098-80FE-357A-65EE627F8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28" y="1016000"/>
            <a:ext cx="2690622" cy="36163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59A2DFE-AE4D-6BA6-6A68-C618098AF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F6916A8C-30E0-F6C7-A8FF-C7CA4FF15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76" y="1079521"/>
            <a:ext cx="7479047" cy="339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93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8086F-F782-B27D-6CFA-644EC3861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5096-BFDA-B328-9002-E0406B55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AI risks and mitigation measures model</a:t>
            </a:r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2613C36-1E4E-5E6D-CE91-5584BFDD63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sp>
        <p:nvSpPr>
          <p:cNvPr id="4" name="Google Shape;91;p4">
            <a:extLst>
              <a:ext uri="{FF2B5EF4-FFF2-40B4-BE49-F238E27FC236}">
                <a16:creationId xmlns:a16="http://schemas.microsoft.com/office/drawing/2014/main" id="{1B7F1585-95D5-42E4-7BE8-164615EF6E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630338" y="4328148"/>
            <a:ext cx="1555115" cy="20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29" tIns="25907" rIns="51829" bIns="25907" anchor="ctr" anchorCtr="0">
            <a:noAutofit/>
          </a:bodyPr>
          <a:lstStyle/>
          <a:p>
            <a:fld id="{00000000-1234-1234-1234-123412341234}" type="slidenum">
              <a:rPr lang="en-US"/>
              <a:pPr/>
              <a:t>8</a:t>
            </a:fld>
            <a:endParaRPr/>
          </a:p>
        </p:txBody>
      </p:sp>
      <p:pic>
        <p:nvPicPr>
          <p:cNvPr id="6" name="Picture 6" descr="Picture 6">
            <a:extLst>
              <a:ext uri="{FF2B5EF4-FFF2-40B4-BE49-F238E27FC236}">
                <a16:creationId xmlns:a16="http://schemas.microsoft.com/office/drawing/2014/main" id="{FDD0F269-1FE1-9C28-E855-14955462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24" y="757107"/>
            <a:ext cx="4407408" cy="2610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8" descr="Picture 8">
            <a:extLst>
              <a:ext uri="{FF2B5EF4-FFF2-40B4-BE49-F238E27FC236}">
                <a16:creationId xmlns:a16="http://schemas.microsoft.com/office/drawing/2014/main" id="{EFFBC63E-1F63-3970-89D0-B1089C0FA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92" y="958815"/>
            <a:ext cx="4407408" cy="395743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71E56E21-A179-7DE7-C92A-8279716830D0}"/>
              </a:ext>
            </a:extLst>
          </p:cNvPr>
          <p:cNvSpPr txBox="1"/>
          <p:nvPr/>
        </p:nvSpPr>
        <p:spPr>
          <a:xfrm>
            <a:off x="410141" y="3732649"/>
            <a:ext cx="3511058" cy="750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917" tIns="25917" rIns="25917" bIns="25917">
            <a:spAutoFit/>
          </a:bodyPr>
          <a:lstStyle/>
          <a:p>
            <a:pPr>
              <a:defRPr sz="1000"/>
            </a:pPr>
            <a:r>
              <a:rPr sz="567"/>
              <a:t>Delaram Golpayegani, Harshvardhan J. Pandit, and Dave Lewis. “AIRO: An ontology for representing AI risks based on the proposed EU AI Act and ISO risk management standards”. In: Towards a Knowledge-Aware AI. Vol. 55. IOS Press. 2022, pp. 51–65. </a:t>
            </a:r>
            <a:r>
              <a:rPr sz="567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/>
              </a:rPr>
              <a:t>https://doi.org/10.3233/SSW220008</a:t>
            </a:r>
            <a:r>
              <a:rPr sz="567"/>
              <a:t> </a:t>
            </a:r>
          </a:p>
          <a:p>
            <a:pPr>
              <a:defRPr sz="1000"/>
            </a:pPr>
            <a:endParaRPr sz="567"/>
          </a:p>
          <a:p>
            <a:pPr>
              <a:defRPr sz="1000"/>
            </a:pPr>
            <a:r>
              <a:rPr sz="567"/>
              <a:t>Delaram Golpayegani, Harshvardhan J Pandit, and Dave Lewis. “To Be High-Risk, or Not To Be–Semantic Specifications and Implications of the AI Act’s High-Risk AI Applications and Harmonised Standards”. In: Proceedings of the 2023 ACM Conference on Fairness,</a:t>
            </a:r>
          </a:p>
          <a:p>
            <a:pPr>
              <a:defRPr sz="1000"/>
            </a:pPr>
            <a:r>
              <a:rPr sz="567"/>
              <a:t>Accountability, and Transparency. 2023, pp. 905–915 </a:t>
            </a:r>
            <a:r>
              <a:rPr sz="567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Open Sans"/>
                <a:ea typeface="Open Sans"/>
                <a:cs typeface="Open Sans"/>
                <a:sym typeface="Open Sans"/>
                <a:hlinkClick r:id="rId5"/>
              </a:rPr>
              <a:t>https://doi.org/10.1145/3593013.3594050</a:t>
            </a:r>
            <a:r>
              <a:rPr sz="567" u="sng">
                <a:solidFill>
                  <a:srgbClr val="6B6B6B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93B5E3B5-738F-8FD4-4984-2A0D84376F19}"/>
              </a:ext>
            </a:extLst>
          </p:cNvPr>
          <p:cNvSpPr txBox="1"/>
          <p:nvPr/>
        </p:nvSpPr>
        <p:spPr>
          <a:xfrm>
            <a:off x="-314560" y="3402367"/>
            <a:ext cx="3449174" cy="217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917" tIns="25917" rIns="25917" bIns="25917">
            <a:spAutoFit/>
          </a:bodyPr>
          <a:lstStyle/>
          <a:p>
            <a:pPr lvl="1" indent="302370">
              <a:lnSpc>
                <a:spcPct val="90000"/>
              </a:lnSpc>
              <a:spcBef>
                <a:spcPts val="227"/>
              </a:spcBef>
              <a:defRPr sz="21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sz="1190" dirty="0">
                <a:hlinkClick r:id="rId6"/>
              </a:rPr>
              <a:t>https://regtech.adaptcentre.ie</a:t>
            </a:r>
          </a:p>
        </p:txBody>
      </p:sp>
    </p:spTree>
    <p:extLst>
      <p:ext uri="{BB962C8B-B14F-4D97-AF65-F5344CB8AC3E}">
        <p14:creationId xmlns:p14="http://schemas.microsoft.com/office/powerpoint/2010/main" val="32594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15FCD-EAA9-AD14-BD20-DC9B3FAD7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85AA8-D855-6397-D5F3-5AFC6DFC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Arial" panose="020B0604020202020204" pitchFamily="34" charset="0"/>
                <a:ea typeface="Arial" panose="020B0604020202020204" pitchFamily="34" charset="0"/>
              </a:rPr>
              <a:t>T</a:t>
            </a:r>
            <a:r>
              <a:rPr lang="en-GB" sz="3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echnical documentation for AI systems 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93CD4B0-FA3B-6D10-862B-F3743D442D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32636" y="4704846"/>
            <a:ext cx="3652012" cy="225360"/>
          </a:xfrm>
        </p:spPr>
        <p:txBody>
          <a:bodyPr/>
          <a:lstStyle/>
          <a:p>
            <a:r>
              <a:rPr lang="en-IE" sz="1000" i="0" u="none" strike="noStrike" dirty="0">
                <a:effectLst/>
                <a:latin typeface="Arial" panose="020B0604020202020204" pitchFamily="34" charset="0"/>
              </a:rPr>
              <a:t>Open Reference Data for Implementation of the AI Act</a:t>
            </a:r>
            <a:endParaRPr lang="en-LU"/>
          </a:p>
        </p:txBody>
      </p:sp>
      <p:pic>
        <p:nvPicPr>
          <p:cNvPr id="4" name="Picture 3" descr="A diagram of a software system&#10;&#10;Description automatically generated with medium confidence">
            <a:extLst>
              <a:ext uri="{FF2B5EF4-FFF2-40B4-BE49-F238E27FC236}">
                <a16:creationId xmlns:a16="http://schemas.microsoft.com/office/drawing/2014/main" id="{F1F60E7A-1B9C-94EC-8B56-CAE560895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6" y="802473"/>
            <a:ext cx="4598145" cy="3902373"/>
          </a:xfrm>
          <a:prstGeom prst="rect">
            <a:avLst/>
          </a:prstGeom>
        </p:spPr>
      </p:pic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C5CCF30-CA87-39CE-1057-9C6392306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792" y="918634"/>
            <a:ext cx="2475737" cy="40688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61703D-5F0E-4DA0-E5E8-4DF6D8366C46}"/>
              </a:ext>
            </a:extLst>
          </p:cNvPr>
          <p:cNvSpPr txBox="1"/>
          <p:nvPr/>
        </p:nvSpPr>
        <p:spPr>
          <a:xfrm>
            <a:off x="4619084" y="3552200"/>
            <a:ext cx="1555115" cy="102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80" dirty="0"/>
              <a:t>D. </a:t>
            </a:r>
            <a:r>
              <a:rPr lang="en-US" sz="680" dirty="0" err="1"/>
              <a:t>Golpayegani</a:t>
            </a:r>
            <a:r>
              <a:rPr lang="en-US" sz="680" dirty="0"/>
              <a:t>, I. </a:t>
            </a:r>
            <a:r>
              <a:rPr lang="en-US" sz="680" dirty="0" err="1"/>
              <a:t>Hupont</a:t>
            </a:r>
            <a:r>
              <a:rPr lang="en-US" sz="680" dirty="0"/>
              <a:t>, C. </a:t>
            </a:r>
            <a:r>
              <a:rPr lang="en-US" sz="680" dirty="0" err="1"/>
              <a:t>Panigutti</a:t>
            </a:r>
            <a:r>
              <a:rPr lang="en-US" sz="680" dirty="0"/>
              <a:t>, H.J. Pandit, S. Schade, D. O’Sullivan, and D. Lewis. “AI Cards: Towards an Applied Framework for Machine-Readable AI and Risk Documentation Inspired by the EU AI Act”. In: Privacy Technologies and Policy </a:t>
            </a:r>
            <a:r>
              <a:rPr lang="en-IE" sz="624" u="sng" dirty="0">
                <a:solidFill>
                  <a:srgbClr val="0071B8"/>
                </a:solidFill>
                <a:latin typeface="Open Sans" panose="020B0606030504020204" pitchFamily="34" charset="0"/>
                <a:hlinkClick r:id="rId4"/>
              </a:rPr>
              <a:t>https://doi.org/10.1007/978-3-031-68024-3_3</a:t>
            </a:r>
            <a:endParaRPr lang="en-US" sz="680" dirty="0"/>
          </a:p>
        </p:txBody>
      </p:sp>
    </p:spTree>
    <p:extLst>
      <p:ext uri="{BB962C8B-B14F-4D97-AF65-F5344CB8AC3E}">
        <p14:creationId xmlns:p14="http://schemas.microsoft.com/office/powerpoint/2010/main" val="47392523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62cb77ed-5211-499c-a421-328a2af7da45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ae14bd2b-5038-48de-9538-b8c9dc93ef0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126</TotalTime>
  <Words>1222</Words>
  <Application>Microsoft Office PowerPoint</Application>
  <PresentationFormat>On-screen Show (16:9)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Open Sans</vt:lpstr>
      <vt:lpstr>Poppins</vt:lpstr>
      <vt:lpstr>Roboto</vt:lpstr>
      <vt:lpstr>Cover</vt:lpstr>
      <vt:lpstr>Custom Design</vt:lpstr>
      <vt:lpstr>Last Page</vt:lpstr>
      <vt:lpstr>Harshvardhan J. Pandit, ADAPT Centre at Trinity College Dublin</vt:lpstr>
      <vt:lpstr>EU AI Act</vt:lpstr>
      <vt:lpstr>Mapping to Emerging Concepts and Requirements</vt:lpstr>
      <vt:lpstr>Complex Information Exchange</vt:lpstr>
      <vt:lpstr>Compliance Requirements</vt:lpstr>
      <vt:lpstr>Compliance Requirements as a Knowledge Graph</vt:lpstr>
      <vt:lpstr>Standards Tracking</vt:lpstr>
      <vt:lpstr>AI risks and mitigation measures models</vt:lpstr>
      <vt:lpstr>Technical documentation for AI systems </vt:lpstr>
      <vt:lpstr>EU-Compliant Data &amp; AI model catalogues </vt:lpstr>
      <vt:lpstr>Bringing it all Together</vt:lpstr>
      <vt:lpstr>Summary: Addressing AI Act Compliance Standards and Interoperability Challenges with SemWeb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5</cp:revision>
  <dcterms:created xsi:type="dcterms:W3CDTF">2024-09-10T09:32:00Z</dcterms:created>
  <dcterms:modified xsi:type="dcterms:W3CDTF">2025-09-22T14:06:01Z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