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59" r:id="rId9"/>
    <p:sldId id="262" r:id="rId10"/>
    <p:sldId id="273" r:id="rId11"/>
    <p:sldId id="274" r:id="rId12"/>
    <p:sldId id="275" r:id="rId13"/>
    <p:sldId id="277" r:id="rId14"/>
    <p:sldId id="276" r:id="rId15"/>
    <p:sldId id="266" r:id="rId16"/>
    <p:sldId id="269" r:id="rId17"/>
    <p:sldId id="271" r:id="rId18"/>
    <p:sldId id="272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117" d="100"/>
          <a:sy n="117" d="100"/>
        </p:scale>
        <p:origin x="922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lendaf@" TargetMode="External"/><Relationship Id="rId2" Type="http://schemas.openxmlformats.org/officeDocument/2006/relationships/hyperlink" Target="mailto:ifountouk@econ.auth.gr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elendaf@yaho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Ioannis G. Fountoukidis</a:t>
            </a:r>
            <a:r>
              <a:rPr lang="en-US" sz="1800" baseline="30000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and Eleni L. Dafli 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009" y="1432719"/>
            <a:ext cx="6858529" cy="92773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AI-Driven Interoperability in Public Procurement Data</a:t>
            </a:r>
            <a:endParaRPr lang="en-LU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0537" y="2571751"/>
            <a:ext cx="5900829" cy="83047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Knowledge Graphs, Ontologies, and Machine Learning for Trend Prediction</a:t>
            </a:r>
            <a:endParaRPr lang="en-LU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38EC62B4-1CD6-2DD1-8F88-3F67B04EF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D69E-D0DE-E330-BDA0-0B17EE3F4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9485-0C2C-2724-B8F9-6B924388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AI-Powered Querying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17AF-CCB1-A8C8-3A26-C899EA09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276"/>
            <a:ext cx="7886700" cy="2993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Locally deployed Mistral-7B AI model 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Converts natural language to Cypher queries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Empowers non-technical users to retrieve data</a:t>
            </a:r>
            <a:endParaRPr lang="el-GR" sz="2100" dirty="0"/>
          </a:p>
          <a:p>
            <a:pPr>
              <a:lnSpc>
                <a:spcPct val="150000"/>
              </a:lnSpc>
            </a:pPr>
            <a:r>
              <a:rPr lang="en-US" sz="2100" dirty="0"/>
              <a:t>Generates automated commentary on prediction results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C4AC3-C36A-EA13-64F7-46DABCC1DBEC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 descr="Εικόνα που περιέχει σύμβολο, γραφικά, γραφιστική, πολυχρωμί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E5BBCFE-1047-D835-F67B-CAE1CA99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81" y="1453276"/>
            <a:ext cx="1777660" cy="9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3B75-795E-7123-14CA-7A63B938A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 descr="Εικόνα που περιέχει κείμενο, στιγμιότυπο οθόνης, λογισμικό, λογισμικό πολυμέσων">
            <a:extLst>
              <a:ext uri="{FF2B5EF4-FFF2-40B4-BE49-F238E27FC236}">
                <a16:creationId xmlns:a16="http://schemas.microsoft.com/office/drawing/2014/main" id="{BD297A33-2E73-7869-9DE1-DF45F7491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26" y="1189834"/>
            <a:ext cx="4234853" cy="2360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3C7EB-3779-662C-E913-0D345D20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934597"/>
            <a:ext cx="4493942" cy="2678397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Web-Based User Interface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- User-friendly query input in natural language</a:t>
            </a:r>
            <a:br>
              <a:rPr lang="en-US" sz="2200" dirty="0"/>
            </a:br>
            <a:r>
              <a:rPr lang="en-US" sz="2200" dirty="0"/>
              <a:t>- AI processes and returns results via Neo4j</a:t>
            </a:r>
            <a:br>
              <a:rPr lang="en-US" sz="2200" dirty="0"/>
            </a:br>
            <a:r>
              <a:rPr lang="en-US" sz="2200" dirty="0"/>
              <a:t>- Real-time interaction and visualization</a:t>
            </a:r>
            <a:br>
              <a:rPr lang="en-US" sz="2200" dirty="0"/>
            </a:br>
            <a:br>
              <a:rPr lang="en-US" sz="2200" dirty="0"/>
            </a:br>
            <a:endParaRPr lang="en-LU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FAA10-5E2E-26CE-6F26-4A33D38F28E9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8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E8ADA-2B34-8960-670B-7BBD56DB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55E9-8EB3-21A7-D331-51BC213A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8577-09E9-5FD1-96A4-7B7ED5BC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Standardized data structure using </a:t>
            </a:r>
            <a:r>
              <a:rPr lang="en-US" sz="2100" dirty="0" err="1"/>
              <a:t>ePO</a:t>
            </a:r>
            <a:endParaRPr lang="en-US" sz="2100" dirty="0"/>
          </a:p>
          <a:p>
            <a:pPr>
              <a:lnSpc>
                <a:spcPct val="150000"/>
              </a:lnSpc>
            </a:pPr>
            <a:r>
              <a:rPr lang="en-US" sz="2100" dirty="0"/>
              <a:t>AI-based natural language querying</a:t>
            </a:r>
          </a:p>
          <a:p>
            <a:pPr>
              <a:lnSpc>
                <a:spcPct val="150000"/>
              </a:lnSpc>
            </a:pPr>
            <a:r>
              <a:rPr lang="en-GB" sz="2100" dirty="0"/>
              <a:t>High predictive accuracy (AUC</a:t>
            </a:r>
            <a:r>
              <a:rPr lang="en-GB" sz="2100" dirty="0">
                <a:sym typeface="Symbol" panose="05050102010706020507" pitchFamily="18" charset="2"/>
              </a:rPr>
              <a:t>0,99, strong precision/recall across CPVs)</a:t>
            </a:r>
          </a:p>
          <a:p>
            <a:pPr>
              <a:lnSpc>
                <a:spcPct val="150000"/>
              </a:lnSpc>
            </a:pPr>
            <a:r>
              <a:rPr lang="en-GB" sz="2100" dirty="0">
                <a:sym typeface="Symbol" panose="05050102010706020507" pitchFamily="18" charset="2"/>
              </a:rPr>
              <a:t>Automated commentary of results by LLM</a:t>
            </a:r>
            <a:endParaRPr lang="en-US" sz="2100" dirty="0"/>
          </a:p>
          <a:p>
            <a:pPr>
              <a:lnSpc>
                <a:spcPct val="150000"/>
              </a:lnSpc>
            </a:pPr>
            <a:r>
              <a:rPr lang="en-US" sz="2100" dirty="0"/>
              <a:t>Interactive, accessible data exploration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9AC27-834D-E1C6-6599-3CF73C6276BD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0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0345F6-078C-04D3-0AD9-0C4DE610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Future Work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40BB48-DE3F-05CF-C13C-33B5418E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6612"/>
            <a:ext cx="7886700" cy="2525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sz="2100" dirty="0"/>
              <a:t>Limited accuracy in complex queries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sz="2100" dirty="0"/>
              <a:t>Need for extended Mistral-7B training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sz="2100" dirty="0"/>
              <a:t>Cross-border interoperability and multilingual support</a:t>
            </a:r>
            <a:endParaRPr lang="el-GR" sz="2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16972-372E-7706-2600-2BAE133956F1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2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14" y="2196773"/>
            <a:ext cx="7885649" cy="1415106"/>
          </a:xfrm>
        </p:spPr>
        <p:txBody>
          <a:bodyPr/>
          <a:lstStyle/>
          <a:p>
            <a:pPr marL="27051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Ioannis G. Fountoukidis</a:t>
            </a:r>
            <a:r>
              <a:rPr lang="en-US" sz="1800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Economics Aristotle University of Thessaloniki, Greece, </a:t>
            </a:r>
            <a:r>
              <a:rPr lang="en-US" sz="18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ifountouk@econ.auth.gr</a:t>
            </a:r>
            <a:endParaRPr lang="en-US" sz="1800" u="sng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051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Eleni L. Dafli: School of Medicine Aristotle University of Thessaloniki, Greece, </a:t>
            </a:r>
            <a:r>
              <a:rPr lang="en-US" sz="18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elendaf@</a:t>
            </a:r>
            <a:r>
              <a:rPr lang="en-US" sz="18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auth.</a:t>
            </a:r>
            <a:r>
              <a:rPr lang="en-US" sz="18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</a:t>
            </a:r>
            <a:endParaRPr lang="el-GR" sz="1800" u="sng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L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C41B-A5CA-A012-1EAF-A4B53DC1B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95" y="92574"/>
            <a:ext cx="7831537" cy="717323"/>
          </a:xfrm>
        </p:spPr>
        <p:txBody>
          <a:bodyPr/>
          <a:lstStyle/>
          <a:p>
            <a:r>
              <a:rPr lang="en-US" dirty="0"/>
              <a:t>The need!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5DA15-EA76-1932-7361-C47D78E0A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995" y="1174878"/>
            <a:ext cx="7831536" cy="308488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Fragmented procurement data hinders analysis and transparency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 err="1"/>
              <a:t>ePO</a:t>
            </a:r>
            <a:r>
              <a:rPr lang="en-US" sz="2100" dirty="0"/>
              <a:t> and TED enable structured, interoperable representation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Recurrence in procurement relations acts as a diagnostic signal</a:t>
            </a:r>
            <a:endParaRPr lang="en-LU" sz="2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559A5-2EE0-A727-21A9-0583ACA390E5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Approach.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8012"/>
            <a:ext cx="7886700" cy="37052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100" dirty="0"/>
              <a:t>Integration of: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Graph-based data modeling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Semantic ontologies (</a:t>
            </a:r>
            <a:r>
              <a:rPr lang="en-US" sz="2100" dirty="0" err="1"/>
              <a:t>ePO</a:t>
            </a:r>
            <a:r>
              <a:rPr lang="en-US" sz="21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AI-powered querying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Predictive Analytics &amp; ML correction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Recurrence as a diagnostic signal</a:t>
            </a:r>
            <a:endParaRPr lang="el-GR" sz="2100" dirty="0"/>
          </a:p>
          <a:p>
            <a:pPr>
              <a:lnSpc>
                <a:spcPct val="120000"/>
              </a:lnSpc>
            </a:pPr>
            <a:r>
              <a:rPr lang="en-US" sz="2100" dirty="0"/>
              <a:t>LLM-assisted commentary </a:t>
            </a:r>
            <a:r>
              <a:rPr lang="el-GR" sz="2100" dirty="0"/>
              <a:t>&amp;</a:t>
            </a:r>
            <a:r>
              <a:rPr lang="en-US" sz="2100" dirty="0"/>
              <a:t> voice interface</a:t>
            </a:r>
            <a:endParaRPr lang="el-GR" sz="2100" dirty="0"/>
          </a:p>
          <a:p>
            <a:pPr>
              <a:lnSpc>
                <a:spcPct val="114000"/>
              </a:lnSpc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7C206-1A75-A85E-A218-908250EDE501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58BA-9272-4611-E7EC-44D4CE00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934597"/>
            <a:ext cx="4493942" cy="284566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200" dirty="0"/>
              <a:t>Knowledge Graph Construction with </a:t>
            </a:r>
            <a:r>
              <a:rPr lang="en-US" sz="2200" dirty="0" err="1"/>
              <a:t>ePO</a:t>
            </a:r>
            <a:br>
              <a:rPr lang="en-US" sz="2200" dirty="0"/>
            </a:br>
            <a:r>
              <a:rPr lang="en-US" sz="2200" dirty="0"/>
              <a:t>- Data (2018–2023) in Neo4j</a:t>
            </a:r>
            <a:br>
              <a:rPr lang="en-US" sz="2200" dirty="0"/>
            </a:br>
            <a:r>
              <a:rPr lang="en-US" sz="2200" dirty="0"/>
              <a:t>- Integration with </a:t>
            </a:r>
            <a:r>
              <a:rPr lang="en-US" sz="2200" dirty="0" err="1"/>
              <a:t>ePO</a:t>
            </a:r>
            <a:br>
              <a:rPr lang="en-US" sz="2200" dirty="0"/>
            </a:br>
            <a:r>
              <a:rPr lang="en-US" sz="2200" dirty="0"/>
              <a:t>- Unified semantic representation of nodes and relationships</a:t>
            </a:r>
            <a:r>
              <a:rPr lang="el-GR" sz="2200" dirty="0"/>
              <a:t> </a:t>
            </a:r>
            <a:r>
              <a:rPr lang="en-GB" sz="2200" dirty="0"/>
              <a:t>via n10s plugin</a:t>
            </a:r>
            <a:br>
              <a:rPr lang="en-US" sz="2200" dirty="0"/>
            </a:br>
            <a:br>
              <a:rPr lang="en-US" dirty="0"/>
            </a:br>
            <a:endParaRPr lang="en-LU" dirty="0"/>
          </a:p>
        </p:txBody>
      </p:sp>
      <p:pic>
        <p:nvPicPr>
          <p:cNvPr id="9" name="Θέση εικόνας 8" descr="Εικόνα που περιέχει λογότυπο, γραμματοσειρά, γραφικά, κείμεν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383A57E4-AF2A-AA37-7689-202CB909A79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212279" y="1447121"/>
            <a:ext cx="3608336" cy="163571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F0810-9CCA-509C-1FBE-EEC12E27EC1E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4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0F865-FEDB-FE60-1A16-BC85E545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περιεχομένου 11" descr="Εικόνα που περιέχει κείμενο, στιγμιότυπο οθόνης, λογισμικό, λογισμικό πολυμέσων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E56437-D32B-840B-467D-B68F9647C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0" y="0"/>
            <a:ext cx="9226010" cy="51435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D51C91-B163-94DE-8878-401D6DE3EFF3}"/>
              </a:ext>
            </a:extLst>
          </p:cNvPr>
          <p:cNvSpPr txBox="1"/>
          <p:nvPr/>
        </p:nvSpPr>
        <p:spPr>
          <a:xfrm>
            <a:off x="1587500" y="4767264"/>
            <a:ext cx="2774950" cy="16438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50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AI-Driven Interoperability in Public Procurement Data: Knowledge Graphs, Ontologies, and Machine Learning for Trend Prediction</a:t>
            </a:r>
            <a:endParaRPr lang="en-US" sz="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B711-D49B-1F97-7B34-B0BF2563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72E9-CBAF-21BB-DAC2-27D3CBBC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00" y="1750166"/>
            <a:ext cx="3060755" cy="671565"/>
          </a:xfrm>
        </p:spPr>
        <p:txBody>
          <a:bodyPr anchor="ctr">
            <a:normAutofit/>
          </a:bodyPr>
          <a:lstStyle/>
          <a:p>
            <a:r>
              <a:rPr lang="en-US" dirty="0"/>
              <a:t>Graph-based Predictive Features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A7F8-1F32-10E0-9FAE-81466E5055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40238" y="541338"/>
            <a:ext cx="4387755" cy="422592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100" dirty="0"/>
              <a:t>Metrics</a:t>
            </a:r>
            <a:r>
              <a:rPr lang="en-US" sz="2100" dirty="0"/>
              <a:t>: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100" dirty="0"/>
              <a:t>Preferential Attachment (PA): likelihood of new links based on node degrees (“rich get richer”)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100" dirty="0"/>
              <a:t>Adamic-Adar (AA): weighted common neighbors, discounts very popular nodes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Historical Volume (HV): recurrence of authority-company awards across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816A0-FB09-A112-DF20-9D5BFDAEF3B5}"/>
              </a:ext>
            </a:extLst>
          </p:cNvPr>
          <p:cNvSpPr txBox="1"/>
          <p:nvPr/>
        </p:nvSpPr>
        <p:spPr>
          <a:xfrm>
            <a:off x="1587500" y="4767264"/>
            <a:ext cx="2984500" cy="16438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</a:pPr>
            <a:r>
              <a:rPr lang="en-US" sz="5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AI-Driven Interoperability in Public Procurement Data: Knowledge Graphs, Ontologies, and Machine Learning for Trend Prediction</a:t>
            </a:r>
            <a:endParaRPr lang="en-US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0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17EA2-6442-3D11-D811-6D0CBFD7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8A72-1761-A2C3-E7EF-4C715A70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with </a:t>
            </a:r>
            <a:r>
              <a:rPr lang="en-US" dirty="0" err="1"/>
              <a:t>XGBoost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3683-3A64-1E57-3A7F-34A2CD90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9727"/>
            <a:ext cx="7886700" cy="3483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100" dirty="0"/>
              <a:t>ML</a:t>
            </a:r>
            <a:r>
              <a:rPr lang="en-US" sz="2100" dirty="0"/>
              <a:t> for Link Prediction: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Features: PA, AA, HV extracted </a:t>
            </a:r>
            <a:r>
              <a:rPr lang="en-GB" sz="2100" dirty="0"/>
              <a:t>for each Authority-Company pair</a:t>
            </a:r>
            <a:endParaRPr lang="en-US" sz="2100" dirty="0"/>
          </a:p>
          <a:p>
            <a:pPr>
              <a:lnSpc>
                <a:spcPct val="120000"/>
              </a:lnSpc>
            </a:pPr>
            <a:r>
              <a:rPr lang="en-US" sz="2100" dirty="0"/>
              <a:t>Classifier: </a:t>
            </a:r>
            <a:r>
              <a:rPr lang="en-US" sz="2100" dirty="0" err="1"/>
              <a:t>XGBoost</a:t>
            </a:r>
            <a:r>
              <a:rPr lang="en-US" sz="2100" dirty="0"/>
              <a:t> (gradient boosting on decision trees)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Anti-leakage setup: training on past years (t) -&gt; predicting next year (t+1)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Evaluation metrics: Precision, Recall, F1, AUC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453C3-2916-641B-042D-A7206FB7EE56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8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5C6B-9B89-2D11-0368-93CEAD81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C5D6-317C-C48C-2C93-80EC4C26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FEF1E-1EFF-1558-959F-245AB420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9727"/>
            <a:ext cx="7886700" cy="3483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100" dirty="0"/>
              <a:t>Precision: share of predicted links that are correct (how many of the </a:t>
            </a:r>
            <a:r>
              <a:rPr lang="en-US" sz="2100" dirty="0"/>
              <a:t>“positives” are true)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Recall: share of true links that were predicted (how many of the real positives we captured)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F1-score: harmonic mean of precision and recall (balance of both)</a:t>
            </a:r>
          </a:p>
          <a:p>
            <a:pPr>
              <a:lnSpc>
                <a:spcPct val="120000"/>
              </a:lnSpc>
            </a:pPr>
            <a:r>
              <a:rPr lang="en-US" sz="2100" dirty="0"/>
              <a:t>AUC</a:t>
            </a:r>
            <a:r>
              <a:rPr lang="el-GR" sz="2100" dirty="0"/>
              <a:t>: </a:t>
            </a:r>
            <a:r>
              <a:rPr lang="en-GB" sz="2100" dirty="0"/>
              <a:t>overall ability of the model to separate true from false links (closer to 1 = better)</a:t>
            </a:r>
            <a:endParaRPr lang="en-US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914A7-A75E-F894-854E-809CB34EBFD8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7A3B8A-439E-3776-0F10-6A194833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US" dirty="0"/>
              <a:t>valuation of Predictions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CCD8D6-82BD-F235-6CC6-89A69F6B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9659"/>
            <a:ext cx="7886700" cy="3182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100" dirty="0"/>
              <a:t>Training/validation split with stratification</a:t>
            </a:r>
            <a:endParaRPr lang="el-GR" sz="2100" dirty="0"/>
          </a:p>
          <a:p>
            <a:pPr>
              <a:lnSpc>
                <a:spcPct val="150000"/>
              </a:lnSpc>
            </a:pPr>
            <a:r>
              <a:rPr lang="en-GB" sz="2100" dirty="0"/>
              <a:t>Stable performance across CPVs and years</a:t>
            </a:r>
          </a:p>
          <a:p>
            <a:pPr>
              <a:lnSpc>
                <a:spcPct val="150000"/>
              </a:lnSpc>
            </a:pPr>
            <a:r>
              <a:rPr lang="en-GB" sz="2100" dirty="0"/>
              <a:t>High predictive accuracy (AUC </a:t>
            </a:r>
            <a:r>
              <a:rPr lang="en-GB" sz="2100" dirty="0">
                <a:sym typeface="Symbol" panose="05050102010706020507" pitchFamily="18" charset="2"/>
              </a:rPr>
              <a:t>0.99, strong precision &amp; recall)</a:t>
            </a:r>
          </a:p>
          <a:p>
            <a:pPr>
              <a:lnSpc>
                <a:spcPct val="150000"/>
              </a:lnSpc>
            </a:pPr>
            <a:r>
              <a:rPr lang="en-GB" sz="2100" dirty="0">
                <a:sym typeface="Symbol" panose="05050102010706020507" pitchFamily="18" charset="2"/>
              </a:rPr>
              <a:t>Confirms recurrence as a diagnostic signal in procurements networks</a:t>
            </a:r>
            <a:endParaRPr lang="en-GB" sz="2100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9AE73-349D-7E45-0314-1F18051B34C5}"/>
              </a:ext>
            </a:extLst>
          </p:cNvPr>
          <p:cNvSpPr txBox="1"/>
          <p:nvPr/>
        </p:nvSpPr>
        <p:spPr>
          <a:xfrm>
            <a:off x="1465169" y="4643263"/>
            <a:ext cx="7077940" cy="29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AI-Driven Interoperability in Public Procurement Data: Knowledge Graphs, Ontologies, and Machine Learning for Trend Prediction</a:t>
            </a:r>
            <a:endParaRPr lang="en-L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728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8" ma:contentTypeDescription="Create a new document." ma:contentTypeScope="" ma:versionID="77426a4b2dfa88a4b38ef40e1961a455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4947f317ca74a4ab02f3aa833be0be0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CAA6B-B1D1-47FD-9528-7A8E7B63C0CD}"/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1510</TotalTime>
  <Words>702</Words>
  <Application>Microsoft Office PowerPoint</Application>
  <PresentationFormat>Προβολή στην οθόνη (16:9)</PresentationFormat>
  <Paragraphs>70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Cover</vt:lpstr>
      <vt:lpstr>Custom Design</vt:lpstr>
      <vt:lpstr>Last Page</vt:lpstr>
      <vt:lpstr>Ioannis G. Fountoukidis and Eleni L. Dafli </vt:lpstr>
      <vt:lpstr>The need!</vt:lpstr>
      <vt:lpstr>Our Approach.</vt:lpstr>
      <vt:lpstr>Knowledge Graph Construction with ePO - Data (2018–2023) in Neo4j - Integration with ePO - Unified semantic representation of nodes and relationships via n10s plugin  </vt:lpstr>
      <vt:lpstr>Παρουσίαση του PowerPoint</vt:lpstr>
      <vt:lpstr>Graph-based Predictive Features</vt:lpstr>
      <vt:lpstr>Machine Learning with XGBoost</vt:lpstr>
      <vt:lpstr>Evaluation Metrics</vt:lpstr>
      <vt:lpstr>Evaluation of Predictions</vt:lpstr>
      <vt:lpstr>AI-Powered Querying</vt:lpstr>
      <vt:lpstr>Web-Based User Interface  - User-friendly query input in natural language - AI processes and returns results via Neo4j - Real-time interaction and visualization  </vt:lpstr>
      <vt:lpstr>Results</vt:lpstr>
      <vt:lpstr>Challenges &amp; Future Work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Ioannis Fountoukidis</cp:lastModifiedBy>
  <cp:revision>44</cp:revision>
  <dcterms:created xsi:type="dcterms:W3CDTF">2024-09-10T09:32:00Z</dcterms:created>
  <dcterms:modified xsi:type="dcterms:W3CDTF">2025-09-29T08:15:41Z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