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4"/>
  </p:notesMasterIdLst>
  <p:handoutMasterIdLst>
    <p:handoutMasterId r:id="rId25"/>
  </p:handoutMasterIdLst>
  <p:sldIdLst>
    <p:sldId id="256" r:id="rId7"/>
    <p:sldId id="259" r:id="rId8"/>
    <p:sldId id="2147483625" r:id="rId9"/>
    <p:sldId id="2147483619" r:id="rId10"/>
    <p:sldId id="2147483626" r:id="rId11"/>
    <p:sldId id="2147483617" r:id="rId12"/>
    <p:sldId id="2147483627" r:id="rId13"/>
    <p:sldId id="2147483629" r:id="rId14"/>
    <p:sldId id="2147483630" r:id="rId15"/>
    <p:sldId id="2147483631" r:id="rId16"/>
    <p:sldId id="2147483632" r:id="rId17"/>
    <p:sldId id="2147483633" r:id="rId18"/>
    <p:sldId id="2147483638" r:id="rId19"/>
    <p:sldId id="2147483634" r:id="rId20"/>
    <p:sldId id="2147483635" r:id="rId21"/>
    <p:sldId id="2147483621" r:id="rId22"/>
    <p:sldId id="264" r:id="rId23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876244-FB44-4DC6-89B8-C429AC924180}">
          <p14:sldIdLst>
            <p14:sldId id="256"/>
            <p14:sldId id="259"/>
            <p14:sldId id="2147483625"/>
            <p14:sldId id="2147483619"/>
          </p14:sldIdLst>
        </p14:section>
        <p14:section name="Rechtsbegriffverzeichnis und eLexa" id="{66A1A0FD-7697-4A6F-9542-E37915D8736B}">
          <p14:sldIdLst>
            <p14:sldId id="2147483626"/>
            <p14:sldId id="2147483617"/>
            <p14:sldId id="2147483627"/>
            <p14:sldId id="2147483629"/>
            <p14:sldId id="2147483630"/>
            <p14:sldId id="2147483631"/>
            <p14:sldId id="2147483632"/>
            <p14:sldId id="2147483633"/>
            <p14:sldId id="2147483638"/>
            <p14:sldId id="2147483634"/>
            <p14:sldId id="2147483635"/>
            <p14:sldId id="214748362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D8BEEC"/>
    <a:srgbClr val="D9C2FC"/>
    <a:srgbClr val="FF9900"/>
    <a:srgbClr val="FFFF66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45" autoAdjust="0"/>
  </p:normalViewPr>
  <p:slideViewPr>
    <p:cSldViewPr snapToGrid="0">
      <p:cViewPr varScale="1">
        <p:scale>
          <a:sx n="92" d="100"/>
          <a:sy n="92" d="100"/>
        </p:scale>
        <p:origin x="20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88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2D57F-F438-EA99-34E5-73C0737F4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1595B1-FFF1-B7E7-097D-1B41B023D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7DC742-C502-3370-CE8D-559DD4A4C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351FA9-8061-C154-BCC2-4D4750A45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21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8CC1D-7711-FA51-63BA-E420221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DE5524-863F-018A-F10B-5BF92B9E2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6C4DEE-0398-2B42-12D1-FEBF03407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9A8A72-05D9-3F16-7B6D-CABF6BD2F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25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84843-1199-B388-AE2A-054AA7E18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6C5C52-2113-8796-EC5A-3882F9788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A8687B-461E-DF6B-8CEF-9E413F67D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FADB66-114A-123A-4278-1611CC05B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847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3A95-050A-3187-E03E-5B726CA6A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3E1A9CA-BF68-57DD-3592-9FE6EEB20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A17A7D-47AF-74E7-7992-570A38B7C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66443A-7954-C291-8A8E-78759B7FA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42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DDF1-2343-C283-C623-4356723A8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85A13-8E49-8B0B-0D05-97D854FB2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C8234-482A-19F7-C947-96172BF61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39C2C-EB17-32DE-299D-85E3DEB48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F1AA7-83A8-F58A-356C-5843D460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3CB59C-7EDF-CC47-5784-FDC8BF406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F60EAD-266E-165D-3836-40185424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FFC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55868-A6C0-6F99-A28C-02F3C37F5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2C0203-16DE-4776-8980-1767CD921BF5}" type="slidenum">
              <a:rPr kumimoji="0" lang="de-DE" sz="1200" b="0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</a:t>
            </a:fld>
            <a:endParaRPr kumimoji="0" lang="de-DE" sz="1200" b="0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28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0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1ABB-962B-08D1-6D6C-47D9519C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9AF70BF-6754-24BC-F561-F656A6646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B10B8F-CF25-8272-4B7E-ECF7B63FB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10BD8-BAE9-00BB-A206-9E5E8BFF6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31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FD06B-90A6-2090-C2FF-4C3A07A6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PlaceHolder 1">
            <a:extLst>
              <a:ext uri="{FF2B5EF4-FFF2-40B4-BE49-F238E27FC236}">
                <a16:creationId xmlns:a16="http://schemas.microsoft.com/office/drawing/2014/main" id="{F6D5BF74-7ECD-D283-9667-3B0C5B36A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ln w="0">
            <a:noFill/>
          </a:ln>
        </p:spPr>
      </p:sp>
      <p:sp>
        <p:nvSpPr>
          <p:cNvPr id="2511" name="PlaceHolder 2">
            <a:extLst>
              <a:ext uri="{FF2B5EF4-FFF2-40B4-BE49-F238E27FC236}">
                <a16:creationId xmlns:a16="http://schemas.microsoft.com/office/drawing/2014/main" id="{7992BE72-6D93-2320-A5A5-C5038DABF6C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0400" y="4785480"/>
            <a:ext cx="5444280" cy="391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2" name="PlaceHolder 3">
            <a:extLst>
              <a:ext uri="{FF2B5EF4-FFF2-40B4-BE49-F238E27FC236}">
                <a16:creationId xmlns:a16="http://schemas.microsoft.com/office/drawing/2014/main" id="{426791D4-80F4-5FDF-1188-FB21064806FC}"/>
              </a:ext>
            </a:extLst>
          </p:cNvPr>
          <p:cNvSpPr>
            <a:spLocks noGrp="1"/>
          </p:cNvSpPr>
          <p:nvPr>
            <p:ph type="sldNum" idx="106"/>
          </p:nvPr>
        </p:nvSpPr>
        <p:spPr>
          <a:xfrm>
            <a:off x="3854880" y="9445320"/>
            <a:ext cx="2948760" cy="498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CE18CB-7868-488F-ADFD-C7627ECE7241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77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DC23F-F45B-4D50-865E-ADF3B6506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B56D356-6115-7F1F-311D-C8ED6125B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EEF697-031B-A0B4-2559-F5958A32A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7DC387-5FDE-A73F-A7D0-B8D628B3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2C0203-16DE-4776-8980-1767CD921BF5}" type="slidenum">
              <a:rPr kumimoji="0" lang="de-DE" sz="1200" b="0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de-DE" sz="1200" b="0" i="0" u="none" strike="noStrike" kern="6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3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8F0A5-3C30-6CC2-E57F-6B439E1ED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7B7115-8796-201C-ADCC-9C6C6C52E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5261917-E3A1-D39F-BBDB-9C37CB304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CF10A9-39D9-F84F-92CD-AFF38D087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66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86202-3FF6-FD61-6807-87759AC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86337B-BD48-92F8-9E45-BFBA53726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FF40399-6FB4-FCE8-6047-2F6EEEC4B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CB100-0DD7-ED81-A8DD-01F7FC920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79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F6D9A-F81C-6DB5-F866-DA34C6760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7EF2B-F1FB-3BB9-F32C-82709240F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56F59-E18D-FD13-3A13-9C921702D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1D87B-6107-DB00-F58D-6A8F0A9CA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84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55F43-C578-EEBB-244B-7399FD3D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129827C-2AC5-D00C-1AEA-55A9B08ED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D14A5D6-6D9A-D208-75CA-90D15EF5D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DA684E-17FB-4AA4-2868-F522F385A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C0203-16DE-4776-8980-1767CD921BF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85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Name</a:t>
            </a:r>
            <a:endParaRPr lang="en-L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info</a:t>
            </a:r>
            <a:endParaRPr lang="en-L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TITLE OF THE PRESENTATION</a:t>
            </a:r>
            <a:endParaRPr lang="en-L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trenner mit 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E1BEDAB-9232-16E3-B7C4-4A0C2CA09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64469"/>
            <a:ext cx="9144000" cy="367903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 [Bild]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D3236-6DA0-ACD4-4603-70D9AEB5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A1052-6997-2DD4-D594-B4EAAF7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19EC3-6034-A688-0C20-13BCA186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056951-5A4A-F1E2-5EDE-9D68DE0E6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/>
          <a:p>
            <a:r>
              <a:rPr lang="de-DE"/>
              <a:t>[Folientitel 1. Zeile]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F4485D4-60A1-6628-BE57-4A1255206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5DEC481-7BB2-2F80-399D-04E5F74B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951310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3. Zeile (ggf. Platzhalter löschen)]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77CA8AA-5869-2FEC-8058-886662A773D4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6B016B1-9C40-6307-071E-0D5A24F42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sp>
        <p:nvSpPr>
          <p:cNvPr id="3" name="Bildplatzhalter 9">
            <a:extLst>
              <a:ext uri="{FF2B5EF4-FFF2-40B4-BE49-F238E27FC236}">
                <a16:creationId xmlns:a16="http://schemas.microsoft.com/office/drawing/2014/main" id="{E36DE426-7E72-B303-0775-E674BF9102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  <p:pic>
        <p:nvPicPr>
          <p:cNvPr id="2" name="Bildplatzhalter 8">
            <a:extLst>
              <a:ext uri="{FF2B5EF4-FFF2-40B4-BE49-F238E27FC236}">
                <a16:creationId xmlns:a16="http://schemas.microsoft.com/office/drawing/2014/main" id="{03B04258-020B-7E57-33D9-682B78C4F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00" b="100"/>
          <a:stretch/>
        </p:blipFill>
        <p:spPr>
          <a:xfrm>
            <a:off x="6540937" y="0"/>
            <a:ext cx="1189041" cy="7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230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263279-737E-61C1-2705-9E9F481B5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227362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263279-737E-61C1-2705-9E9F481B5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279152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"Verfahrens- und registerübergreifende Nutzung von Datenbeständen durch Datenmatching" - Berlin, 15.11.2024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263279-737E-61C1-2705-9E9F481B5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3249368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30B6645-DBC7-98AD-F8F7-3883339C0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0" y="0"/>
            <a:ext cx="1188722" cy="7360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</p:spTree>
    <p:extLst>
      <p:ext uri="{BB962C8B-B14F-4D97-AF65-F5344CB8AC3E}">
        <p14:creationId xmlns:p14="http://schemas.microsoft.com/office/powerpoint/2010/main" val="1203308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30B6645-DBC7-98AD-F8F7-3883339C0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0" y="0"/>
            <a:ext cx="1188722" cy="7360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</p:spTree>
    <p:extLst>
      <p:ext uri="{BB962C8B-B14F-4D97-AF65-F5344CB8AC3E}">
        <p14:creationId xmlns:p14="http://schemas.microsoft.com/office/powerpoint/2010/main" val="2448960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apiteltrenn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E1BEDAB-9232-16E3-B7C4-4A0C2CA09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11228"/>
            <a:ext cx="9144000" cy="1032272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D3236-6DA0-ACD4-4603-70D9AEB5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A1052-6997-2DD4-D594-B4EAAF7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19EC3-6034-A688-0C20-13BCA186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056951-5A4A-F1E2-5EDE-9D68DE0E6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/>
          <a:p>
            <a:r>
              <a:rPr lang="de-DE"/>
              <a:t>[Folientitel 1. Zeile]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F4485D4-60A1-6628-BE57-4A1255206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5DEC481-7BB2-2F80-399D-04E5F74B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951310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3. Zeile (ggf. Platzhalter löschen)]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BBAAAF-A410-EEB6-6172-0450026D9559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83A3C7D-5C6B-9282-5458-20812C713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453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30B6645-DBC7-98AD-F8F7-3883339C0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0" y="0"/>
            <a:ext cx="1188722" cy="7360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085550" cy="438582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</p:spTree>
    <p:extLst>
      <p:ext uri="{BB962C8B-B14F-4D97-AF65-F5344CB8AC3E}">
        <p14:creationId xmlns:p14="http://schemas.microsoft.com/office/powerpoint/2010/main" val="32992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oß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B63707D-12D7-8837-892C-4EAB75335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11228"/>
            <a:ext cx="9144000" cy="1032272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761E14-4F37-D955-7E9A-5758F0D97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345" y="208015"/>
            <a:ext cx="6249008" cy="981038"/>
          </a:xfrm>
        </p:spPr>
        <p:txBody>
          <a:bodyPr lIns="72000" rIns="36000" anchor="t"/>
          <a:lstStyle>
            <a:lvl1pPr algn="l">
              <a:defRPr sz="6375" spc="-75" baseline="0"/>
            </a:lvl1pPr>
          </a:lstStyle>
          <a:p>
            <a:r>
              <a:rPr lang="de-DE"/>
              <a:t>[Titel groß Zeile]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986AB2-BF26-0832-D364-E008AD1E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5A9F1F-6A49-3ACE-35C6-94A55756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06B50A-4C62-7FCE-77AC-6A55D6B0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B744094-D0AD-03ED-311B-B583722E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3" y="1256110"/>
            <a:ext cx="7103810" cy="980750"/>
          </a:xfrm>
          <a:solidFill>
            <a:schemeClr val="bg1"/>
          </a:solidFill>
        </p:spPr>
        <p:txBody>
          <a:bodyPr wrap="none" lIns="72000" rIns="36000" anchor="t">
            <a:spAutoFit/>
          </a:bodyPr>
          <a:lstStyle>
            <a:lvl1pPr>
              <a:defRPr sz="6375" b="1" spc="-75" baseline="0">
                <a:latin typeface="+mj-lt"/>
              </a:defRPr>
            </a:lvl1pPr>
          </a:lstStyle>
          <a:p>
            <a:pPr lvl="0"/>
            <a:r>
              <a:rPr lang="de-DE"/>
              <a:t>[Titel groß Zeile 2]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9ED0627C-CDED-54C7-90B8-C2CC0F1833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3" y="2301478"/>
            <a:ext cx="7103810" cy="980750"/>
          </a:xfrm>
          <a:solidFill>
            <a:schemeClr val="bg1"/>
          </a:solidFill>
        </p:spPr>
        <p:txBody>
          <a:bodyPr wrap="none" lIns="72000" rIns="36000" anchor="t">
            <a:spAutoFit/>
          </a:bodyPr>
          <a:lstStyle>
            <a:lvl1pPr>
              <a:defRPr sz="6375" b="1" spc="-75" baseline="0">
                <a:latin typeface="+mj-lt"/>
              </a:defRPr>
            </a:lvl1pPr>
          </a:lstStyle>
          <a:p>
            <a:pPr lvl="0"/>
            <a:r>
              <a:rPr lang="de-DE"/>
              <a:t>[Titel groß Zeile 3]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1083E0E-8328-794C-4F02-F2C57A3C8C8D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715023-350A-4713-A57E-8FAB153EE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45B3EC-A89A-5C23-01FA-4970A90CA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-103"/>
            <a:ext cx="1186028" cy="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0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3453">
          <p15:clr>
            <a:srgbClr val="A4A3A4"/>
          </p15:clr>
        </p15:guide>
        <p15:guide id="5" orient="horz" pos="1933">
          <p15:clr>
            <a:srgbClr val="FBAE40"/>
          </p15:clr>
        </p15:guide>
        <p15:guide id="6" orient="horz" pos="104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E7D6B2E-F5A8-2166-2004-E3C21411E275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9D88F70-1AA8-6F20-C113-0393D995B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3DC8FAD-CFB7-276C-11F6-3B5A8D2234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4510610 w 6096000"/>
              <a:gd name="connsiteY1" fmla="*/ 0 h 6858000"/>
              <a:gd name="connsiteX2" fmla="*/ 4510610 w 6096000"/>
              <a:gd name="connsiteY2" fmla="*/ 981558 h 6858000"/>
              <a:gd name="connsiteX3" fmla="*/ 6095999 w 6096000"/>
              <a:gd name="connsiteY3" fmla="*/ 981558 h 6858000"/>
              <a:gd name="connsiteX4" fmla="*/ 6095999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10610" y="0"/>
                </a:lnTo>
                <a:lnTo>
                  <a:pt x="4510610" y="981558"/>
                </a:lnTo>
                <a:lnTo>
                  <a:pt x="6095999" y="981558"/>
                </a:lnTo>
                <a:lnTo>
                  <a:pt x="6095999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[Bild]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761E14-4F37-D955-7E9A-5758F0D97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344" y="198778"/>
            <a:ext cx="3956169" cy="750206"/>
          </a:xfrm>
        </p:spPr>
        <p:txBody>
          <a:bodyPr lIns="72000" rIns="36000" anchor="t"/>
          <a:lstStyle>
            <a:lvl1pPr algn="l">
              <a:defRPr sz="4875" spc="-60" baseline="0"/>
            </a:lvl1pPr>
          </a:lstStyle>
          <a:p>
            <a:r>
              <a:rPr lang="de-DE"/>
              <a:t>[Titel mittel1]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986AB2-BF26-0832-D364-E008AD1E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5A9F1F-6A49-3ACE-35C6-94A55756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06B50A-4C62-7FCE-77AC-6A55D6B0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B744094-D0AD-03ED-311B-B583722E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1006078"/>
            <a:ext cx="3956169" cy="749966"/>
          </a:xfrm>
          <a:solidFill>
            <a:schemeClr val="bg1"/>
          </a:solidFill>
        </p:spPr>
        <p:txBody>
          <a:bodyPr wrap="none" lIns="72000" rIns="36000" anchor="t">
            <a:spAutoFit/>
          </a:bodyPr>
          <a:lstStyle>
            <a:lvl1pPr>
              <a:defRPr sz="4875" b="1" spc="-60" baseline="0">
                <a:latin typeface="+mj-lt"/>
              </a:defRPr>
            </a:lvl1pPr>
          </a:lstStyle>
          <a:p>
            <a:pPr lvl="0"/>
            <a:r>
              <a:rPr lang="de-DE"/>
              <a:t>[Titel </a:t>
            </a:r>
            <a:r>
              <a:rPr lang="de-DE" err="1"/>
              <a:t>mitte</a:t>
            </a:r>
            <a:r>
              <a:rPr lang="de-DE"/>
              <a:t> 2]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9ED0627C-CDED-54C7-90B8-C2CC0F1833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1815703"/>
            <a:ext cx="3956169" cy="749966"/>
          </a:xfrm>
          <a:solidFill>
            <a:schemeClr val="bg1"/>
          </a:solidFill>
        </p:spPr>
        <p:txBody>
          <a:bodyPr wrap="none" lIns="72000" rIns="36000" anchor="t">
            <a:spAutoFit/>
          </a:bodyPr>
          <a:lstStyle>
            <a:lvl1pPr>
              <a:defRPr sz="4875" b="1" spc="-60" baseline="0">
                <a:latin typeface="+mj-lt"/>
              </a:defRPr>
            </a:lvl1pPr>
          </a:lstStyle>
          <a:p>
            <a:pPr lvl="0"/>
            <a:r>
              <a:rPr lang="de-DE"/>
              <a:t>[Titel </a:t>
            </a:r>
            <a:r>
              <a:rPr lang="de-DE" err="1"/>
              <a:t>mitte</a:t>
            </a:r>
            <a:r>
              <a:rPr lang="de-DE"/>
              <a:t> 3]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62E2E73C-0A02-8669-BDEA-454007B8C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644" y="2625328"/>
            <a:ext cx="3956169" cy="749966"/>
          </a:xfrm>
          <a:solidFill>
            <a:schemeClr val="bg1"/>
          </a:solidFill>
        </p:spPr>
        <p:txBody>
          <a:bodyPr wrap="none" lIns="72000" rIns="36000" anchor="t">
            <a:spAutoFit/>
          </a:bodyPr>
          <a:lstStyle>
            <a:lvl1pPr>
              <a:defRPr sz="4875" b="1" spc="-60" baseline="0">
                <a:latin typeface="+mj-lt"/>
              </a:defRPr>
            </a:lvl1pPr>
          </a:lstStyle>
          <a:p>
            <a:pPr lvl="0"/>
            <a:r>
              <a:rPr lang="de-DE"/>
              <a:t>[Titel </a:t>
            </a:r>
            <a:r>
              <a:rPr lang="de-DE" err="1"/>
              <a:t>mitte</a:t>
            </a:r>
            <a:r>
              <a:rPr lang="de-DE"/>
              <a:t> 4]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AFD04C-59CD-1BF1-731E-AC972DF6FA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-103"/>
            <a:ext cx="1186028" cy="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27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‹Nr.›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eltrenn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E1BEDAB-9232-16E3-B7C4-4A0C2CA09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11228"/>
            <a:ext cx="9144000" cy="1032272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D3236-6DA0-ACD4-4603-70D9AEB5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A1052-6997-2DD4-D594-B4EAAF7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19EC3-6034-A688-0C20-13BCA186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056951-5A4A-F1E2-5EDE-9D68DE0E6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/>
          <a:p>
            <a:r>
              <a:rPr lang="de-DE"/>
              <a:t>[Folientitel 1. Zeile]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F4485D4-60A1-6628-BE57-4A1255206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920704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5DEC481-7BB2-2F80-399D-04E5F74B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951310"/>
            <a:ext cx="5920704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3. Zeile (ggf. Platzhalter löschen)]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BBAAAF-A410-EEB6-6172-0450026D9559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83A3C7D-5C6B-9282-5458-20812C713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784769D-D323-AB37-B593-383438FE1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-103"/>
            <a:ext cx="1186028" cy="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88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3453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E1BEDAB-9232-16E3-B7C4-4A0C2CA09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64469"/>
            <a:ext cx="9144000" cy="367903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 [Bild]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D3236-6DA0-ACD4-4603-70D9AEB5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A1052-6997-2DD4-D594-B4EAAF7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19EC3-6034-A688-0C20-13BCA186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056951-5A4A-F1E2-5EDE-9D68DE0E6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/>
          <a:p>
            <a:r>
              <a:rPr lang="de-DE"/>
              <a:t>[Folientitel 1. Zeile]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F4485D4-60A1-6628-BE57-4A1255206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5DEC481-7BB2-2F80-399D-04E5F74B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951310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3. Zeile (ggf. Platzhalter löschen)]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77CA8AA-5869-2FEC-8058-886662A773D4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6B016B1-9C40-6307-071E-0D5A24F42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DFC4160-396F-54F0-F4CC-B16A1B9EEE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-103"/>
            <a:ext cx="1186028" cy="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6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1230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263279-737E-61C1-2705-9E9F481B5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641138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37477-14E2-5250-AFE8-6AC411CA5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3EF9F8-50E9-8D2C-6AD0-C41B50C4B04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7644" y="1248966"/>
            <a:ext cx="4266010" cy="332065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 marL="135000" indent="-135000">
              <a:defRPr sz="900"/>
            </a:lvl3pPr>
            <a:lvl4pPr marL="270000" indent="-135000">
              <a:defRPr sz="900"/>
            </a:lvl4pPr>
            <a:lvl5pPr marL="135000" indent="-135000">
              <a:defRPr sz="900"/>
            </a:lvl5pPr>
            <a:lvl6pPr marL="270000" indent="-135000">
              <a:defRPr sz="900"/>
            </a:lvl6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146965-8EAD-1790-8B98-CFD5BE6C66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0348" y="1248966"/>
            <a:ext cx="4266008" cy="332065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 marL="135000" indent="-135000">
              <a:defRPr sz="900"/>
            </a:lvl3pPr>
            <a:lvl4pPr marL="270000" indent="-135000">
              <a:defRPr sz="900"/>
            </a:lvl4pPr>
            <a:lvl5pPr marL="135000" indent="-135000">
              <a:defRPr sz="900"/>
            </a:lvl5pPr>
            <a:lvl6pPr marL="270000" indent="-135000">
              <a:defRPr sz="900"/>
            </a:lvl6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AAAABA-4DF1-480C-0FF1-1D424DB7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BCB014-B6DD-CB38-287B-1E881B64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B0CD52-0B83-EA36-3A72-E50F40B7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4DCFB9-F8F1-8CC4-AD85-7AC055067D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0CF0260-4AB8-058E-774E-067FFF937A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2309854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>
          <p15:clr>
            <a:srgbClr val="A4A3A4"/>
          </p15:clr>
        </p15:guide>
        <p15:guide id="2" pos="393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37477-14E2-5250-AFE8-6AC411CA5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AAAABA-4DF1-480C-0FF1-1D424DB7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BCB014-B6DD-CB38-287B-1E881B64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B0CD52-0B83-EA36-3A72-E50F40B7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4DCFB9-F8F1-8CC4-AD85-7AC055067D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A2AAE2C-D2A2-808C-CC28-FC6561540A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1248966"/>
            <a:ext cx="8748713" cy="3320653"/>
          </a:xfrm>
        </p:spPr>
        <p:txBody>
          <a:bodyPr numCol="2" spcCol="288000"/>
          <a:lstStyle>
            <a:lvl1pPr>
              <a:defRPr sz="900"/>
            </a:lvl1pPr>
            <a:lvl2pPr>
              <a:defRPr sz="900"/>
            </a:lvl2pPr>
            <a:lvl3pPr marL="135000" indent="-135000">
              <a:defRPr sz="900"/>
            </a:lvl3pPr>
            <a:lvl4pPr marL="270000" indent="-135000">
              <a:defRPr sz="900"/>
            </a:lvl4pPr>
            <a:lvl5pPr marL="135000" indent="-135000">
              <a:defRPr sz="900"/>
            </a:lvl5pPr>
            <a:lvl6pPr marL="270000" indent="-135000">
              <a:defRPr sz="900"/>
            </a:lvl6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Bildplatzhalter 9">
            <a:extLst>
              <a:ext uri="{FF2B5EF4-FFF2-40B4-BE49-F238E27FC236}">
                <a16:creationId xmlns:a16="http://schemas.microsoft.com/office/drawing/2014/main" id="{9642C4CC-7271-E8A3-0BC7-9EECEB6C0E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4286865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>
          <p15:clr>
            <a:srgbClr val="A4A3A4"/>
          </p15:clr>
        </p15:guide>
        <p15:guide id="2" pos="393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487A6A-005D-41D1-CA21-C6DFE7159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645" y="1248967"/>
            <a:ext cx="4266009" cy="485774"/>
          </a:xfrm>
        </p:spPr>
        <p:txBody>
          <a:bodyPr anchor="b"/>
          <a:lstStyle>
            <a:lvl1pPr marL="0" indent="0">
              <a:buNone/>
              <a:defRPr sz="1275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43D80-8FA5-BAB5-6718-E5E8ABB2A3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97645" y="1869282"/>
            <a:ext cx="4266009" cy="2700337"/>
          </a:xfrm>
        </p:spPr>
        <p:txBody>
          <a:bodyPr/>
          <a:lstStyle/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48EE00-EF8B-B36C-C3F0-8A4EABF8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0347" y="1248967"/>
            <a:ext cx="4265097" cy="485774"/>
          </a:xfrm>
        </p:spPr>
        <p:txBody>
          <a:bodyPr anchor="b"/>
          <a:lstStyle>
            <a:lvl1pPr marL="0" indent="0">
              <a:buNone/>
              <a:defRPr sz="1275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C1055E-C6D7-130C-3DB4-E4986B4B1EF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80347" y="1869282"/>
            <a:ext cx="4265097" cy="2700337"/>
          </a:xfrm>
        </p:spPr>
        <p:txBody>
          <a:bodyPr/>
          <a:lstStyle/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3CE3DF-75D0-6D4A-6833-2C0F942C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4B5148-C584-A8F2-5B39-584CE12A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AFB9DB-0DA9-27CC-D59E-0B7C3236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2AFC824-080F-5129-3D44-A6EA6AF0D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429C301-A7D3-FA83-D2C5-0DDBB4C14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296EEDB-A0F5-F8C7-B637-B197C0612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3364448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>
          <p15:clr>
            <a:srgbClr val="A4A3A4"/>
          </p15:clr>
        </p15:guide>
        <p15:guide id="2" pos="3931">
          <p15:clr>
            <a:srgbClr val="A4A3A4"/>
          </p15:clr>
        </p15:guide>
        <p15:guide id="3" orient="horz" pos="1457">
          <p15:clr>
            <a:srgbClr val="A4A3A4"/>
          </p15:clr>
        </p15:guide>
        <p15:guide id="4" orient="horz" pos="1570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112A74E-BBB3-8C05-9338-052D002136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032273"/>
            <a:ext cx="4572000" cy="411122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[Bild]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637477-14E2-5250-AFE8-6AC411CA5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AAAABA-4DF1-480C-0FF1-1D424DB7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BCB014-B6DD-CB38-287B-1E881B64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B0CD52-0B83-EA36-3A72-E50F40B7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25B037-5C9E-4896-9622-8B639C85B3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4DCFB9-F8F1-8CC4-AD85-7AC055067D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FBA3D21-2C93-2366-19EF-68E61DE12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1248966"/>
            <a:ext cx="4158854" cy="3320653"/>
          </a:xfrm>
        </p:spPr>
        <p:txBody>
          <a:bodyPr/>
          <a:lstStyle/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Bildplatzhalter 9">
            <a:extLst>
              <a:ext uri="{FF2B5EF4-FFF2-40B4-BE49-F238E27FC236}">
                <a16:creationId xmlns:a16="http://schemas.microsoft.com/office/drawing/2014/main" id="{C32BF6B7-92FF-CF41-57CA-30CC406FF7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3420203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FBA3D21-2C93-2366-19EF-68E61DE12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281" y="1248966"/>
            <a:ext cx="3267076" cy="3320653"/>
          </a:xfrm>
        </p:spPr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112A74E-BBB3-8C05-9338-052D002136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32273"/>
            <a:ext cx="5462588" cy="411122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[Bild]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637477-14E2-5250-AFE8-6AC411CA5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4DCFB9-F8F1-8CC4-AD85-7AC055067D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08BA4-F54F-B059-A878-04EDE2E326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A75E7-AE59-16B6-FF05-E48CECC30A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8C012-CD45-05DA-4C18-D499FEA274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070D4001-4CF4-A44A-C52E-C003BA9679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3673109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88">
          <p15:clr>
            <a:srgbClr val="A4A3A4"/>
          </p15:clr>
        </p15:guide>
        <p15:guide id="2" pos="4770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großes 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FF85B97F-AD68-CB6C-4342-5C5D478BAC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4510610 w 6096000"/>
              <a:gd name="connsiteY1" fmla="*/ 0 h 6858000"/>
              <a:gd name="connsiteX2" fmla="*/ 4510610 w 6096000"/>
              <a:gd name="connsiteY2" fmla="*/ 981557 h 6858000"/>
              <a:gd name="connsiteX3" fmla="*/ 6095999 w 6096000"/>
              <a:gd name="connsiteY3" fmla="*/ 981557 h 6858000"/>
              <a:gd name="connsiteX4" fmla="*/ 6095999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10610" y="0"/>
                </a:lnTo>
                <a:lnTo>
                  <a:pt x="4510610" y="981557"/>
                </a:lnTo>
                <a:lnTo>
                  <a:pt x="6095999" y="981557"/>
                </a:lnTo>
                <a:lnTo>
                  <a:pt x="6095999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[Bild]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FBA3D21-2C93-2366-19EF-68E61DE12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1248966"/>
            <a:ext cx="4158854" cy="3320653"/>
          </a:xfrm>
        </p:spPr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637477-14E2-5250-AFE8-6AC411CA5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4DCFB9-F8F1-8CC4-AD85-7AC055067D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3881684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(optional)]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C77B80-AE81-BAF0-F777-9DD77EB8007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D57AA9-09A4-82DD-9A89-CA080A1E88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F71C12-4622-38EC-A442-BF6AC3761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25B037-5C9E-4896-9622-8B639C85B3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CA35633-E0A2-3B54-BCA8-B08EA0E1974C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686A528-44E2-3048-8712-BB71CF760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E153F7-4D6D-F716-5301-08EE549F3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-103"/>
            <a:ext cx="1186028" cy="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62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E7F53319-9879-04F6-6FB0-160768EFDB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4094" y="0"/>
            <a:ext cx="3059906" cy="5143500"/>
          </a:xfrm>
          <a:custGeom>
            <a:avLst/>
            <a:gdLst>
              <a:gd name="connsiteX0" fmla="*/ 0 w 4079875"/>
              <a:gd name="connsiteY0" fmla="*/ 0 h 6858000"/>
              <a:gd name="connsiteX1" fmla="*/ 2494485 w 4079875"/>
              <a:gd name="connsiteY1" fmla="*/ 0 h 6858000"/>
              <a:gd name="connsiteX2" fmla="*/ 2494485 w 4079875"/>
              <a:gd name="connsiteY2" fmla="*/ 981558 h 6858000"/>
              <a:gd name="connsiteX3" fmla="*/ 4079874 w 4079875"/>
              <a:gd name="connsiteY3" fmla="*/ 981558 h 6858000"/>
              <a:gd name="connsiteX4" fmla="*/ 4079874 w 4079875"/>
              <a:gd name="connsiteY4" fmla="*/ 0 h 6858000"/>
              <a:gd name="connsiteX5" fmla="*/ 4079875 w 4079875"/>
              <a:gd name="connsiteY5" fmla="*/ 0 h 6858000"/>
              <a:gd name="connsiteX6" fmla="*/ 4079875 w 4079875"/>
              <a:gd name="connsiteY6" fmla="*/ 6858000 h 6858000"/>
              <a:gd name="connsiteX7" fmla="*/ 0 w 40798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9875" h="6858000">
                <a:moveTo>
                  <a:pt x="0" y="0"/>
                </a:moveTo>
                <a:lnTo>
                  <a:pt x="2494485" y="0"/>
                </a:lnTo>
                <a:lnTo>
                  <a:pt x="2494485" y="981558"/>
                </a:lnTo>
                <a:lnTo>
                  <a:pt x="4079874" y="981558"/>
                </a:lnTo>
                <a:lnTo>
                  <a:pt x="4079874" y="0"/>
                </a:lnTo>
                <a:lnTo>
                  <a:pt x="4079875" y="0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[Bild]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BC232BD-1B7E-785C-CBF8-68061CA0E9D2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36AE398-B436-4DF1-5466-59250D436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E40085-09EA-2CD5-8324-0A8AB0BE9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195263"/>
            <a:ext cx="5264944" cy="3721894"/>
          </a:xfrm>
        </p:spPr>
        <p:txBody>
          <a:bodyPr/>
          <a:lstStyle>
            <a:lvl1pPr>
              <a:lnSpc>
                <a:spcPct val="90000"/>
              </a:lnSpc>
              <a:defRPr sz="4500"/>
            </a:lvl1pPr>
          </a:lstStyle>
          <a:p>
            <a:pPr lvl="0"/>
            <a:r>
              <a:rPr lang="de-DE"/>
              <a:t>[Zitat]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D20017-D559-EC16-4A0F-EB130BD77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644" y="3921919"/>
            <a:ext cx="4374356" cy="647700"/>
          </a:xfrm>
        </p:spPr>
        <p:txBody>
          <a:bodyPr anchor="b"/>
          <a:lstStyle>
            <a:lvl1pPr>
              <a:defRPr b="1"/>
            </a:lvl1pPr>
            <a:lvl2pPr>
              <a:spcBef>
                <a:spcPts val="0"/>
              </a:spcBef>
              <a:defRPr b="0">
                <a:latin typeface="+mn-lt"/>
              </a:defRPr>
            </a:lvl2pPr>
          </a:lstStyle>
          <a:p>
            <a:pPr lvl="0"/>
            <a:r>
              <a:rPr lang="de-DE"/>
              <a:t>[Vorname, Nachname (Beschreibung mit Listenebene 2)]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A2A9B-0B1C-CCB4-2B70-FD5D03F32B6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AC272-02B8-D8FA-CA0D-70EE1FF6644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D72CD-953A-8278-EF14-BF7087745B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25B037-5C9E-4896-9622-8B639C85B3E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A12678-DB93-1C2E-732E-54C532914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-103"/>
            <a:ext cx="1186028" cy="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5110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4588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‹Nr.›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E5F5-D04E-9FCA-6E8B-61C8CE1A9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/>
          <a:p>
            <a:r>
              <a:rPr lang="de-DE"/>
              <a:t>[Folientitel 1. Zeile]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2251C3-9766-935C-C6DB-92A8E8FD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22E06F-F93D-A794-1970-FB18E3D1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9D9C42-07FA-98A5-8DA8-055D9A56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3725-D697-4CDC-B0A0-AD7F789E8A3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F3EAD74-6971-5FB1-B302-D0BECF0C5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0EFBF7A4-240E-3DC2-CA31-56E9A06365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</p:spTree>
    <p:extLst>
      <p:ext uri="{BB962C8B-B14F-4D97-AF65-F5344CB8AC3E}">
        <p14:creationId xmlns:p14="http://schemas.microsoft.com/office/powerpoint/2010/main" val="789289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749">
          <p15:clr>
            <a:srgbClr val="A4A3A4"/>
          </p15:clr>
        </p15:guide>
        <p15:guide id="3" pos="3931">
          <p15:clr>
            <a:srgbClr val="A4A3A4"/>
          </p15:clr>
        </p15:guide>
        <p15:guide id="4" pos="5632">
          <p15:clr>
            <a:srgbClr val="A4A3A4"/>
          </p15:clr>
        </p15:guide>
        <p15:guide id="5" pos="5813">
          <p15:clr>
            <a:srgbClr val="A4A3A4"/>
          </p15:clr>
        </p15:guide>
        <p15:guide id="6" pos="2048">
          <p15:clr>
            <a:srgbClr val="A4A3A4"/>
          </p15:clr>
        </p15:guide>
        <p15:guide id="7" pos="1867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42160C-7ECE-681C-94E8-1517C439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3C2EBE-A190-87EA-E919-5BA7C7FD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3E29C2-D176-8495-3B12-AF69B98E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597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749">
          <p15:clr>
            <a:srgbClr val="A4A3A4"/>
          </p15:clr>
        </p15:guide>
        <p15:guide id="3" pos="3931">
          <p15:clr>
            <a:srgbClr val="A4A3A4"/>
          </p15:clr>
        </p15:guide>
        <p15:guide id="4" pos="5632">
          <p15:clr>
            <a:srgbClr val="A4A3A4"/>
          </p15:clr>
        </p15:guide>
        <p15:guide id="5" pos="5813">
          <p15:clr>
            <a:srgbClr val="A4A3A4"/>
          </p15:clr>
        </p15:guide>
        <p15:guide id="6" pos="2048">
          <p15:clr>
            <a:srgbClr val="A4A3A4"/>
          </p15:clr>
        </p15:guide>
        <p15:guide id="7" pos="1867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027DA67-6905-97B1-0205-2B83A8D5A7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Slide" r:id="rId4" imgW="440" imgH="440" progId="TCLayout.ActiveDocument.1">
                  <p:embed/>
                </p:oleObj>
              </mc:Choice>
              <mc:Fallback>
                <p:oleObj name="think-cell Slide" r:id="rId4" imgW="440" imgH="44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27DA67-6905-97B1-0205-2B83A8D5A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F76D77D-40B6-DD2B-9955-602B4FC176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3149" y="718817"/>
            <a:ext cx="8317706" cy="1622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500" b="0" i="0">
                <a:solidFill>
                  <a:srgbClr val="000000"/>
                </a:solidFill>
                <a:latin typeface="BundesSans Regular" panose="020B0002030500000203" pitchFamily="34" charset="0"/>
              </a:defRPr>
            </a:lvl1pPr>
          </a:lstStyle>
          <a:p>
            <a:pPr lvl="0"/>
            <a:r>
              <a:rPr lang="de-DE"/>
              <a:t>Subheader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C3FF6B-C44E-230F-1B9C-EAF79304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252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E1BEDAB-9232-16E3-B7C4-4A0C2CA09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11228"/>
            <a:ext cx="9144000" cy="1032272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D3236-6DA0-ACD4-4603-70D9AEB5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A1052-6997-2DD4-D594-B4EAAF7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19EC3-6034-A688-0C20-13BCA186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056951-5A4A-F1E2-5EDE-9D68DE0E6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/>
          <a:p>
            <a:r>
              <a:rPr lang="de-DE"/>
              <a:t>[Folientitel 1. Zeile]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F4485D4-60A1-6628-BE57-4A1255206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5920704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5DEC481-7BB2-2F80-399D-04E5F74B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951310"/>
            <a:ext cx="5920704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3. Zeile (ggf. Platzhalter löschen)]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BBAAAF-A410-EEB6-6172-0450026D9559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83A3C7D-5C6B-9282-5458-20812C713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913BA7C-151B-555B-9597-400E84CE8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-103"/>
            <a:ext cx="1186028" cy="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2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3453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</p:spTree>
    <p:extLst>
      <p:ext uri="{BB962C8B-B14F-4D97-AF65-F5344CB8AC3E}">
        <p14:creationId xmlns:p14="http://schemas.microsoft.com/office/powerpoint/2010/main" val="688229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eltrenner mit 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E1BEDAB-9232-16E3-B7C4-4A0C2CA09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64469"/>
            <a:ext cx="9144000" cy="367903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 [Bild]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D3236-6DA0-ACD4-4603-70D9AEB5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A1052-6997-2DD4-D594-B4EAAF7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19EC3-6034-A688-0C20-13BCA186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056951-5A4A-F1E2-5EDE-9D68DE0E6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/>
          <a:p>
            <a:r>
              <a:rPr lang="de-DE"/>
              <a:t>[Folientitel 1. Zeile]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F4485D4-60A1-6628-BE57-4A1255206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5DEC481-7BB2-2F80-399D-04E5F74B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951310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3. Zeile (ggf. Platzhalter löschen)]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77CA8AA-5869-2FEC-8058-886662A773D4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6B016B1-9C40-6307-071E-0D5A24F42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sp>
        <p:nvSpPr>
          <p:cNvPr id="3" name="Bildplatzhalter 9">
            <a:extLst>
              <a:ext uri="{FF2B5EF4-FFF2-40B4-BE49-F238E27FC236}">
                <a16:creationId xmlns:a16="http://schemas.microsoft.com/office/drawing/2014/main" id="{E36DE426-7E72-B303-0775-E674BF9102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0937" y="283"/>
            <a:ext cx="1189041" cy="73552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Zusatzlogo</a:t>
            </a:r>
          </a:p>
        </p:txBody>
      </p:sp>
      <p:pic>
        <p:nvPicPr>
          <p:cNvPr id="2" name="Bildplatzhalter 8">
            <a:extLst>
              <a:ext uri="{FF2B5EF4-FFF2-40B4-BE49-F238E27FC236}">
                <a16:creationId xmlns:a16="http://schemas.microsoft.com/office/drawing/2014/main" id="{03B04258-020B-7E57-33D9-682B78C4F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00" b="100"/>
          <a:stretch/>
        </p:blipFill>
        <p:spPr>
          <a:xfrm>
            <a:off x="6540937" y="0"/>
            <a:ext cx="1189041" cy="7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6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1230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30B6645-DBC7-98AD-F8F7-3883339C0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0" y="0"/>
            <a:ext cx="1188722" cy="7360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82D626-2C61-A44D-7281-F1B1EBFEC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195487"/>
            <a:ext cx="2643365" cy="34624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[Folientitel 1. Zeile]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04953-945D-D9C3-5F22-158A2477F82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75"/>
            </a:lvl1pPr>
            <a:lvl2pPr>
              <a:spcBef>
                <a:spcPts val="1658"/>
              </a:spcBef>
              <a:defRPr sz="1275"/>
            </a:lvl2pPr>
            <a:lvl3pPr marL="202500" indent="-202500">
              <a:defRPr sz="1275"/>
            </a:lvl3pPr>
            <a:lvl4pPr marL="405000" indent="-202500">
              <a:defRPr sz="1275"/>
            </a:lvl4pPr>
            <a:lvl5pPr marL="202500" indent="-202500">
              <a:defRPr sz="1275"/>
            </a:lvl5pPr>
            <a:lvl6pPr marL="405000" indent="-202500">
              <a:defRPr sz="1275"/>
            </a:lvl6pPr>
            <a:lvl7pPr>
              <a:defRPr sz="900"/>
            </a:lvl7pPr>
            <a:lvl8pPr>
              <a:spcBef>
                <a:spcPts val="1170"/>
              </a:spcBef>
              <a:defRPr sz="900" b="1">
                <a:latin typeface="+mj-lt"/>
              </a:defRPr>
            </a:lvl8pPr>
          </a:lstStyle>
          <a:p>
            <a:pPr lvl="0"/>
            <a:r>
              <a:rPr lang="de-DE"/>
              <a:t>[Fließtext; Zwischenüberschrift und Aufzählungen über „Listenebene vergrößern“]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149FF-148E-033B-C888-CC6BB432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2F7F-9DF7-A4B6-11B0-414D293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44D4-C9BC-FDBE-CEB3-9DC070BC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8C0DF8-B597-F838-0010-4155000D6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573882"/>
            <a:ext cx="6156345" cy="346249"/>
          </a:xfrm>
          <a:solidFill>
            <a:schemeClr val="bg1"/>
          </a:solidFill>
        </p:spPr>
        <p:txBody>
          <a:bodyPr wrap="none" lIns="36000" rIns="36000">
            <a:spAutoFit/>
          </a:bodyPr>
          <a:lstStyle>
            <a:lvl1pPr>
              <a:lnSpc>
                <a:spcPct val="100000"/>
              </a:lnSpc>
              <a:defRPr sz="2250" b="1" spc="-38" baseline="0">
                <a:latin typeface="+mj-lt"/>
              </a:defRPr>
            </a:lvl1pPr>
          </a:lstStyle>
          <a:p>
            <a:pPr lvl="0"/>
            <a:r>
              <a:rPr lang="de-DE"/>
              <a:t>[Folientitel 2. Zeile (ggf. Platzhalter löschen)]</a:t>
            </a:r>
          </a:p>
        </p:txBody>
      </p:sp>
    </p:spTree>
    <p:extLst>
      <p:ext uri="{BB962C8B-B14F-4D97-AF65-F5344CB8AC3E}">
        <p14:creationId xmlns:p14="http://schemas.microsoft.com/office/powerpoint/2010/main" val="3869431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 groß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B63707D-12D7-8837-892C-4EAB75335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11228"/>
            <a:ext cx="9144000" cy="1032272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761E14-4F37-D955-7E9A-5758F0D97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345" y="208015"/>
            <a:ext cx="6471053" cy="981038"/>
          </a:xfrm>
        </p:spPr>
        <p:txBody>
          <a:bodyPr lIns="72000" rIns="36000" anchor="t"/>
          <a:lstStyle>
            <a:lvl1pPr algn="l">
              <a:defRPr sz="6375" spc="-75" baseline="0"/>
            </a:lvl1pPr>
          </a:lstStyle>
          <a:p>
            <a:r>
              <a:rPr lang="de-DE"/>
              <a:t>[Titel groß Zeile1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986AB2-BF26-0832-D364-E008AD1E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643" y="5245047"/>
            <a:ext cx="2025254" cy="18827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5A9F1F-6A49-3ACE-35C6-94A55756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4813000"/>
            <a:ext cx="4158854" cy="16143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12.03.2025 - Vorstellung des Projektes "Interoperable Rechtsbegriffe und Datenmatching"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06B50A-4C62-7FCE-77AC-6A55D6B0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037-5C9E-4896-9622-8B639C85B3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B744094-D0AD-03ED-311B-B583722E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3" y="1256110"/>
            <a:ext cx="7103810" cy="980750"/>
          </a:xfrm>
          <a:solidFill>
            <a:schemeClr val="bg1"/>
          </a:solidFill>
        </p:spPr>
        <p:txBody>
          <a:bodyPr wrap="none" lIns="72000" rIns="36000" anchor="t">
            <a:spAutoFit/>
          </a:bodyPr>
          <a:lstStyle>
            <a:lvl1pPr>
              <a:defRPr sz="6375" b="1" spc="-75" baseline="0">
                <a:latin typeface="+mj-lt"/>
              </a:defRPr>
            </a:lvl1pPr>
          </a:lstStyle>
          <a:p>
            <a:pPr lvl="0"/>
            <a:r>
              <a:rPr lang="de-DE"/>
              <a:t>[Titel groß Zeile 2]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9ED0627C-CDED-54C7-90B8-C2CC0F1833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3" y="2301478"/>
            <a:ext cx="7103810" cy="980750"/>
          </a:xfrm>
          <a:solidFill>
            <a:schemeClr val="bg1"/>
          </a:solidFill>
        </p:spPr>
        <p:txBody>
          <a:bodyPr wrap="none" lIns="72000" rIns="36000" anchor="t">
            <a:spAutoFit/>
          </a:bodyPr>
          <a:lstStyle>
            <a:lvl1pPr>
              <a:defRPr sz="6375" b="1" spc="-75" baseline="0">
                <a:latin typeface="+mj-lt"/>
              </a:defRPr>
            </a:lvl1pPr>
          </a:lstStyle>
          <a:p>
            <a:pPr lvl="0"/>
            <a:r>
              <a:rPr lang="de-DE"/>
              <a:t>[Titel groß Zeile 3]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1083E0E-8328-794C-4F02-F2C57A3C8C8D}"/>
              </a:ext>
            </a:extLst>
          </p:cNvPr>
          <p:cNvSpPr/>
          <p:nvPr userDrawn="1"/>
        </p:nvSpPr>
        <p:spPr>
          <a:xfrm>
            <a:off x="7954958" y="0"/>
            <a:ext cx="1189042" cy="7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715023-350A-4713-A57E-8FAB153EE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59" y="0"/>
            <a:ext cx="1189041" cy="736169"/>
          </a:xfrm>
          <a:prstGeom prst="rect">
            <a:avLst/>
          </a:prstGeom>
        </p:spPr>
      </p:pic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59A02888-027E-38CD-6A86-B1C9607D2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00" b="100"/>
          <a:stretch/>
        </p:blipFill>
        <p:spPr>
          <a:xfrm>
            <a:off x="6540937" y="0"/>
            <a:ext cx="1189041" cy="7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7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3453">
          <p15:clr>
            <a:srgbClr val="A4A3A4"/>
          </p15:clr>
        </p15:guide>
        <p15:guide id="5" orient="horz" pos="1933">
          <p15:clr>
            <a:srgbClr val="FBAE40"/>
          </p15:clr>
        </p15:guide>
        <p15:guide id="6" orient="horz" pos="104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/>
              <a:t>Thanks!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add info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‹Nr.›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‹Nr.›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‹Nr.›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‹Nr.›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‹Nr.›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‹Nr.›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image" Target="../media/image5.emf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theme" Target="../theme/theme2.xml"/><Relationship Id="rId40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vmlDrawing" Target="../drawings/vmlDrawing4.vml"/><Relationship Id="rId7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emf"/><Relationship Id="rId4" Type="http://schemas.openxmlformats.org/officeDocument/2006/relationships/tags" Target="../tags/tag5.xml"/><Relationship Id="rId9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873B909-2C9F-8F04-6347-23F691A35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75384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73B909-2C9F-8F04-6347-23F691A35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A4753DC-6B12-6F92-CBDA-BF0A1599E0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1356633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40" imgW="404" imgH="405" progId="TCLayout.ActiveDocument.1">
                  <p:embed/>
                </p:oleObj>
              </mc:Choice>
              <mc:Fallback>
                <p:oleObj name="think-cell Slide" r:id="rId40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4753DC-6B12-6F92-CBDA-BF0A1599E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‹Nr.›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  <p:sldLayoutId id="2147484033" r:id="rId9"/>
    <p:sldLayoutId id="2147484034" r:id="rId10"/>
    <p:sldLayoutId id="2147484035" r:id="rId11"/>
    <p:sldLayoutId id="2147484037" r:id="rId12"/>
    <p:sldLayoutId id="2147484039" r:id="rId13"/>
    <p:sldLayoutId id="2147484040" r:id="rId14"/>
    <p:sldLayoutId id="2147484041" r:id="rId15"/>
    <p:sldLayoutId id="2147484042" r:id="rId16"/>
    <p:sldLayoutId id="2147484044" r:id="rId17"/>
    <p:sldLayoutId id="2147484045" r:id="rId18"/>
    <p:sldLayoutId id="2147484046" r:id="rId19"/>
    <p:sldLayoutId id="2147484047" r:id="rId20"/>
    <p:sldLayoutId id="2147484048" r:id="rId21"/>
    <p:sldLayoutId id="2147484049" r:id="rId22"/>
    <p:sldLayoutId id="2147484050" r:id="rId23"/>
    <p:sldLayoutId id="2147484051" r:id="rId24"/>
    <p:sldLayoutId id="2147484052" r:id="rId25"/>
    <p:sldLayoutId id="2147484053" r:id="rId26"/>
    <p:sldLayoutId id="2147484054" r:id="rId27"/>
    <p:sldLayoutId id="2147484055" r:id="rId28"/>
    <p:sldLayoutId id="2147484056" r:id="rId29"/>
    <p:sldLayoutId id="2147484057" r:id="rId30"/>
    <p:sldLayoutId id="2147484058" r:id="rId31"/>
    <p:sldLayoutId id="2147484061" r:id="rId32"/>
    <p:sldLayoutId id="2147484062" r:id="rId33"/>
    <p:sldLayoutId id="2147484063" r:id="rId34"/>
    <p:sldLayoutId id="2147484064" r:id="rId35"/>
    <p:sldLayoutId id="214748406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57D367E-8F3A-BFE2-BC0C-D9904E8A9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14203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7D367E-8F3A-BFE2-BC0C-D9904E8A9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EF9E431-863E-78CB-C1E5-643E8CCBE3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366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F9E431-863E-78CB-C1E5-643E8CCBE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sz="1600" b="1" i="0" u="none" strike="noStrike">
                <a:solidFill>
                  <a:srgbClr val="000000"/>
                </a:solidFill>
                <a:effectLst/>
                <a:latin typeface="BundesSerif Office"/>
              </a:rPr>
              <a:t>Kathleen Jennrich</a:t>
            </a:r>
            <a:endParaRPr lang="en-LU"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5218" y="944051"/>
            <a:ext cx="7328782" cy="297323"/>
          </a:xfrm>
        </p:spPr>
        <p:txBody>
          <a:bodyPr/>
          <a:lstStyle/>
          <a:p>
            <a:pPr algn="l" rtl="0" fontAlgn="base">
              <a:lnSpc>
                <a:spcPts val="1275"/>
              </a:lnSpc>
            </a:pPr>
            <a:r>
              <a:rPr lang="de-DE" sz="1100" b="1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Unit IV A 5 | Digital Ready Legislation, </a:t>
            </a:r>
            <a:r>
              <a:rPr lang="de-DE" sz="1100" b="1" i="0" u="none" strike="noStrike" dirty="0" err="1">
                <a:solidFill>
                  <a:srgbClr val="000000"/>
                </a:solidFill>
                <a:effectLst/>
                <a:latin typeface="BundesSerif Office"/>
              </a:rPr>
              <a:t>Interoperability</a:t>
            </a:r>
            <a:r>
              <a:rPr lang="de-DE" sz="1100" b="1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, Once-Only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BundesSerif Office"/>
              </a:rPr>
              <a:t>​, </a:t>
            </a:r>
            <a:r>
              <a:rPr lang="de-DE" sz="1100" b="1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Federal Ministry </a:t>
            </a:r>
            <a:r>
              <a:rPr lang="de-DE" sz="1100" b="1" i="0" u="none" strike="noStrike" dirty="0" err="1">
                <a:solidFill>
                  <a:srgbClr val="000000"/>
                </a:solidFill>
                <a:effectLst/>
                <a:latin typeface="BundesSerif Office"/>
              </a:rPr>
              <a:t>of</a:t>
            </a:r>
            <a:r>
              <a:rPr lang="de-DE" sz="1100" b="1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 Finance, Berlin, Germany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241375"/>
            <a:ext cx="6967361" cy="172172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4800" dirty="0">
                <a:solidFill>
                  <a:srgbClr val="000000"/>
                </a:solidFill>
                <a:latin typeface="Arial"/>
                <a:cs typeface="Arial"/>
              </a:rPr>
              <a:t>Interoperable </a:t>
            </a:r>
          </a:p>
          <a:p>
            <a:pPr>
              <a:lnSpc>
                <a:spcPct val="100000"/>
              </a:lnSpc>
            </a:pPr>
            <a:r>
              <a:rPr lang="de-DE" sz="4800" dirty="0">
                <a:solidFill>
                  <a:srgbClr val="000000"/>
                </a:solidFill>
                <a:latin typeface="Arial"/>
                <a:cs typeface="Arial"/>
              </a:rPr>
              <a:t>Legal Terms and </a:t>
            </a:r>
          </a:p>
          <a:p>
            <a:pPr>
              <a:lnSpc>
                <a:spcPct val="100000"/>
              </a:lnSpc>
            </a:pPr>
            <a:r>
              <a:rPr lang="de-DE" sz="4800" dirty="0">
                <a:solidFill>
                  <a:srgbClr val="000000"/>
                </a:solidFill>
                <a:latin typeface="Arial"/>
                <a:cs typeface="Arial"/>
              </a:rPr>
              <a:t>Data </a:t>
            </a:r>
            <a:r>
              <a:rPr lang="en-US" sz="4800" dirty="0">
                <a:solidFill>
                  <a:srgbClr val="000000"/>
                </a:solidFill>
                <a:latin typeface="Arial"/>
                <a:cs typeface="Arial"/>
              </a:rPr>
              <a:t>Matching</a:t>
            </a:r>
            <a:endParaRPr lang="de-DE" sz="48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de-DE" sz="6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de-DE" sz="6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CE0A9-1A23-0AEB-69B5-292A715A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4216955-EF04-0CBB-AAFE-5B1B374BBF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254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216955-EF04-0CBB-AAFE-5B1B374BBF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1BE380A-E0AE-DFA8-E832-5830A7FC3FEE}"/>
              </a:ext>
            </a:extLst>
          </p:cNvPr>
          <p:cNvSpPr/>
          <p:nvPr/>
        </p:nvSpPr>
        <p:spPr>
          <a:xfrm>
            <a:off x="4680347" y="1259273"/>
            <a:ext cx="4266010" cy="315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7C2AE9-DBC9-3A1B-FEF0-901A098BC3DB}"/>
              </a:ext>
            </a:extLst>
          </p:cNvPr>
          <p:cNvSpPr/>
          <p:nvPr/>
        </p:nvSpPr>
        <p:spPr>
          <a:xfrm>
            <a:off x="197644" y="1259273"/>
            <a:ext cx="4266010" cy="315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CFC241-C2EC-2314-8C0E-E7D8B190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233457"/>
          </a:xfrm>
        </p:spPr>
        <p:txBody>
          <a:bodyPr vert="horz"/>
          <a:lstStyle/>
          <a:p>
            <a:pPr>
              <a:defRPr/>
            </a:pPr>
            <a:r>
              <a:rPr lang="de-DE" dirty="0"/>
              <a:t>AI-</a:t>
            </a:r>
            <a:r>
              <a:rPr lang="de-DE" dirty="0" err="1"/>
              <a:t>Generated</a:t>
            </a:r>
            <a:r>
              <a:rPr lang="de-DE" dirty="0"/>
              <a:t> Knowledge Graph: </a:t>
            </a:r>
            <a:br>
              <a:rPr lang="de-DE" dirty="0"/>
            </a:br>
            <a:r>
              <a:rPr lang="de-DE" sz="3200" dirty="0"/>
              <a:t>The </a:t>
            </a:r>
            <a:r>
              <a:rPr lang="de-DE" sz="3200" dirty="0" err="1"/>
              <a:t>Foundation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Intelligent </a:t>
            </a:r>
            <a:r>
              <a:rPr lang="de-DE" sz="3200" dirty="0" err="1"/>
              <a:t>Assistants</a:t>
            </a:r>
            <a:br>
              <a:rPr lang="de-DE" sz="3200" dirty="0"/>
            </a:b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C2D2A-7E36-5328-D411-21E440ECF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744" y="1640886"/>
            <a:ext cx="3722484" cy="327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3BBFA-678F-E108-5423-5605C93C9F97}"/>
              </a:ext>
            </a:extLst>
          </p:cNvPr>
          <p:cNvSpPr txBox="1"/>
          <p:nvPr/>
        </p:nvSpPr>
        <p:spPr>
          <a:xfrm>
            <a:off x="105491" y="1328305"/>
            <a:ext cx="4266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b="1"/>
              <a:t>The </a:t>
            </a:r>
            <a:r>
              <a:rPr lang="de-DE" sz="1600" b="1" err="1"/>
              <a:t>entire</a:t>
            </a:r>
            <a:r>
              <a:rPr lang="de-DE" sz="1600" b="1"/>
              <a:t> </a:t>
            </a:r>
            <a:r>
              <a:rPr lang="de-DE" sz="1600" b="1" err="1"/>
              <a:t>knowledge</a:t>
            </a:r>
            <a:r>
              <a:rPr lang="de-DE" sz="1600" b="1"/>
              <a:t> </a:t>
            </a:r>
            <a:r>
              <a:rPr lang="de-DE" sz="1600" b="1" err="1"/>
              <a:t>graph</a:t>
            </a:r>
            <a:endParaRPr lang="de-DE" sz="16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F78FC-6909-148F-D4A8-8EAE7D0D9360}"/>
              </a:ext>
            </a:extLst>
          </p:cNvPr>
          <p:cNvSpPr txBox="1"/>
          <p:nvPr/>
        </p:nvSpPr>
        <p:spPr>
          <a:xfrm>
            <a:off x="4680348" y="1300347"/>
            <a:ext cx="4266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b="1" dirty="0"/>
              <a:t>A </a:t>
            </a:r>
            <a:r>
              <a:rPr lang="de-DE" sz="1600" b="1" dirty="0" err="1"/>
              <a:t>fragment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</a:t>
            </a:r>
            <a:r>
              <a:rPr lang="de-DE" sz="1600" b="1" dirty="0" err="1"/>
              <a:t>knowledge</a:t>
            </a:r>
            <a:r>
              <a:rPr lang="de-DE" sz="1600" b="1" dirty="0"/>
              <a:t> </a:t>
            </a:r>
            <a:r>
              <a:rPr lang="de-DE" sz="1600" b="1" dirty="0" err="1"/>
              <a:t>graph</a:t>
            </a:r>
            <a:endParaRPr lang="de-DE" sz="16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BA7634-BD60-0D79-4C7A-AD057153E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0" y="1630866"/>
            <a:ext cx="3973361" cy="32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5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3D8F-9260-B2B1-DA06-2AAB24481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D83A84C-3236-14F8-742E-CD4516CE6C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9232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83A84C-3236-14F8-742E-CD4516CE6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D472F96-AEC8-56B2-B998-AB522A62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16" y="211850"/>
            <a:ext cx="7923168" cy="1218795"/>
          </a:xfrm>
          <a:solidFill>
            <a:schemeClr val="bg1"/>
          </a:solidFill>
        </p:spPr>
        <p:txBody>
          <a:bodyPr vert="horz" wrap="square" lIns="27000" tIns="0" rIns="2700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de-DE" err="1">
                <a:ea typeface="+mn-ea"/>
                <a:cs typeface="+mn-cs"/>
              </a:rPr>
              <a:t>eLexa</a:t>
            </a:r>
            <a:r>
              <a:rPr lang="de-DE">
                <a:ea typeface="+mn-ea"/>
                <a:cs typeface="+mn-cs"/>
              </a:rPr>
              <a:t> – The Intelligent </a:t>
            </a:r>
            <a:r>
              <a:rPr lang="de-DE" err="1">
                <a:ea typeface="+mn-ea"/>
                <a:cs typeface="+mn-cs"/>
              </a:rPr>
              <a:t>Assisant</a:t>
            </a:r>
            <a:r>
              <a:rPr lang="de-DE">
                <a:ea typeface="+mn-ea"/>
                <a:cs typeface="+mn-cs"/>
              </a:rPr>
              <a:t> </a:t>
            </a:r>
            <a:r>
              <a:rPr lang="de-DE" err="1">
                <a:ea typeface="+mn-ea"/>
                <a:cs typeface="+mn-cs"/>
              </a:rPr>
              <a:t>for</a:t>
            </a:r>
            <a:r>
              <a:rPr lang="en-GB"/>
              <a:t>Legislative Drafters to Simplify Legal Terms </a:t>
            </a:r>
            <a:br>
              <a:rPr lang="de-DE" sz="2400"/>
            </a:br>
            <a:r>
              <a:rPr lang="de-DE" sz="2400"/>
              <a:t> </a:t>
            </a:r>
            <a:endParaRPr lang="de-DE" sz="2400">
              <a:ea typeface="+mn-ea"/>
              <a:cs typeface="+mn-cs"/>
            </a:endParaRPr>
          </a:p>
        </p:txBody>
      </p:sp>
      <p:pic>
        <p:nvPicPr>
          <p:cNvPr id="8" name="Google Shape;692;p86">
            <a:extLst>
              <a:ext uri="{FF2B5EF4-FFF2-40B4-BE49-F238E27FC236}">
                <a16:creationId xmlns:a16="http://schemas.microsoft.com/office/drawing/2014/main" id="{EC2D7FEA-B026-BC6C-CFF3-AC06F385EB9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550" y="1357460"/>
            <a:ext cx="5934726" cy="336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32AD2EA2-AB20-9023-E228-04D3800A7F45}"/>
              </a:ext>
            </a:extLst>
          </p:cNvPr>
          <p:cNvSpPr txBox="1"/>
          <p:nvPr/>
        </p:nvSpPr>
        <p:spPr>
          <a:xfrm>
            <a:off x="6003257" y="1709148"/>
            <a:ext cx="3022193" cy="2462213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r>
              <a:rPr lang="de-DE" sz="1600" dirty="0" err="1"/>
              <a:t>eLexa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an intelligent </a:t>
            </a:r>
            <a:r>
              <a:rPr lang="de-DE" sz="1600" dirty="0" err="1"/>
              <a:t>assistant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legislative </a:t>
            </a:r>
            <a:r>
              <a:rPr lang="de-DE" sz="1600" dirty="0" err="1"/>
              <a:t>drafters</a:t>
            </a:r>
            <a:r>
              <a:rPr lang="de-DE" sz="1600" dirty="0"/>
              <a:t>, </a:t>
            </a:r>
            <a:r>
              <a:rPr lang="de-DE" sz="1600" dirty="0" err="1"/>
              <a:t>designed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provide</a:t>
            </a:r>
            <a:r>
              <a:rPr lang="de-DE" sz="1600" dirty="0"/>
              <a:t> </a:t>
            </a:r>
            <a:r>
              <a:rPr lang="en-US" sz="1600" b="1" dirty="0"/>
              <a:t>clear legal terms </a:t>
            </a:r>
            <a:r>
              <a:rPr lang="en-US" sz="1600" dirty="0"/>
              <a:t>and</a:t>
            </a:r>
            <a:r>
              <a:rPr lang="en-US" sz="1600" b="1" dirty="0"/>
              <a:t> facilitate data reuse.</a:t>
            </a:r>
          </a:p>
          <a:p>
            <a:endParaRPr lang="en-US" sz="1600" b="1" dirty="0">
              <a:highlight>
                <a:srgbClr val="FFFF00"/>
              </a:highlight>
            </a:endParaRPr>
          </a:p>
          <a:p>
            <a:r>
              <a:rPr lang="en-US" sz="1600" dirty="0"/>
              <a:t>The application </a:t>
            </a:r>
            <a:r>
              <a:rPr lang="en-US" sz="1600" b="1" dirty="0"/>
              <a:t>suggests definitions of legal terms </a:t>
            </a:r>
            <a:r>
              <a:rPr lang="en-US" sz="1600" dirty="0"/>
              <a:t>to </a:t>
            </a:r>
            <a:r>
              <a:rPr lang="en-US" sz="1600" b="1" dirty="0"/>
              <a:t>legislative drafters, </a:t>
            </a:r>
            <a:r>
              <a:rPr lang="en-US" sz="1600" dirty="0"/>
              <a:t>with</a:t>
            </a:r>
            <a:r>
              <a:rPr lang="en-US" sz="1600" b="1" dirty="0"/>
              <a:t> </a:t>
            </a:r>
            <a:r>
              <a:rPr lang="en-US" sz="1600" dirty="0"/>
              <a:t>modules </a:t>
            </a:r>
            <a:r>
              <a:rPr lang="en-US" sz="1600" b="1" dirty="0"/>
              <a:t>linking</a:t>
            </a:r>
            <a:r>
              <a:rPr lang="en-US" sz="1600" dirty="0"/>
              <a:t> legal terms refer to </a:t>
            </a:r>
            <a:r>
              <a:rPr lang="en-US" sz="1600" b="1" dirty="0"/>
              <a:t>data fields</a:t>
            </a:r>
            <a:r>
              <a:rPr lang="en-US" sz="1600" dirty="0"/>
              <a:t> from public administration </a:t>
            </a:r>
            <a:r>
              <a:rPr lang="en-US" sz="1600" b="1" dirty="0"/>
              <a:t>databases</a:t>
            </a:r>
            <a:r>
              <a:rPr lang="en-US" sz="1600" dirty="0"/>
              <a:t>. </a:t>
            </a:r>
            <a:endParaRPr lang="de-DE" sz="1400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DE55305-68E7-B09C-D941-9C4258B9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0" y="1558049"/>
            <a:ext cx="4645888" cy="26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gende: Linie 3">
            <a:extLst>
              <a:ext uri="{FF2B5EF4-FFF2-40B4-BE49-F238E27FC236}">
                <a16:creationId xmlns:a16="http://schemas.microsoft.com/office/drawing/2014/main" id="{A080F7E0-FABC-6D9B-3B3A-5612AE3E17C2}"/>
              </a:ext>
            </a:extLst>
          </p:cNvPr>
          <p:cNvSpPr/>
          <p:nvPr/>
        </p:nvSpPr>
        <p:spPr>
          <a:xfrm>
            <a:off x="3635498" y="1130465"/>
            <a:ext cx="1030554" cy="213920"/>
          </a:xfrm>
          <a:prstGeom prst="borderCallout1">
            <a:avLst>
              <a:gd name="adj1" fmla="val 41516"/>
              <a:gd name="adj2" fmla="val 7082"/>
              <a:gd name="adj3" fmla="val 288131"/>
              <a:gd name="adj4" fmla="val -2118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>
                <a:solidFill>
                  <a:schemeClr val="tx1"/>
                </a:solidFill>
              </a:rPr>
              <a:t>„</a:t>
            </a:r>
            <a:r>
              <a:rPr lang="de-DE" sz="1350" b="1" err="1">
                <a:solidFill>
                  <a:schemeClr val="tx1"/>
                </a:solidFill>
              </a:rPr>
              <a:t>income</a:t>
            </a:r>
            <a:r>
              <a:rPr lang="de-DE" sz="1350" b="1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5" name="Legende: Linie 4">
            <a:extLst>
              <a:ext uri="{FF2B5EF4-FFF2-40B4-BE49-F238E27FC236}">
                <a16:creationId xmlns:a16="http://schemas.microsoft.com/office/drawing/2014/main" id="{F0B71B05-4625-49D2-762F-442C85EE026B}"/>
              </a:ext>
            </a:extLst>
          </p:cNvPr>
          <p:cNvSpPr/>
          <p:nvPr/>
        </p:nvSpPr>
        <p:spPr>
          <a:xfrm>
            <a:off x="14287" y="1117389"/>
            <a:ext cx="2138471" cy="213920"/>
          </a:xfrm>
          <a:prstGeom prst="borderCallout1">
            <a:avLst>
              <a:gd name="adj1" fmla="val 58213"/>
              <a:gd name="adj2" fmla="val 97057"/>
              <a:gd name="adj3" fmla="val 465122"/>
              <a:gd name="adj4" fmla="val 693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>
                <a:solidFill>
                  <a:schemeClr val="tx1"/>
                </a:solidFill>
              </a:rPr>
              <a:t>„</a:t>
            </a:r>
            <a:r>
              <a:rPr lang="en-US" sz="1350" b="1">
                <a:solidFill>
                  <a:schemeClr val="tx1"/>
                </a:solidFill>
              </a:rPr>
              <a:t>law on keeping dragons </a:t>
            </a:r>
            <a:r>
              <a:rPr lang="de-DE" sz="1350" b="1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4602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9BF90-E9F2-85C4-C202-5B7349306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FAEC7D1-A16F-AAE8-C1BF-3563EC3F0C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4238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AEC7D1-A16F-AAE8-C1BF-3563EC3F0C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57FA18A-3A0D-59DA-F499-9171AA51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31363"/>
          </a:xfrm>
        </p:spPr>
        <p:txBody>
          <a:bodyPr vert="horz"/>
          <a:lstStyle/>
          <a:p>
            <a:pPr>
              <a:defRPr/>
            </a:pPr>
            <a:r>
              <a:rPr lang="de-DE" dirty="0" err="1"/>
              <a:t>eLexa</a:t>
            </a:r>
            <a:r>
              <a:rPr lang="de-DE" dirty="0"/>
              <a:t>: </a:t>
            </a:r>
            <a:r>
              <a:rPr lang="de-DE" i="0" u="none" strike="noStrike" dirty="0">
                <a:effectLst/>
              </a:rPr>
              <a:t>Transparency in Legal Terms and Data Landscape</a:t>
            </a:r>
            <a:endParaRPr lang="de-DE" dirty="0"/>
          </a:p>
        </p:txBody>
      </p:sp>
      <p:pic>
        <p:nvPicPr>
          <p:cNvPr id="18" name="Google Shape;692;p86">
            <a:extLst>
              <a:ext uri="{FF2B5EF4-FFF2-40B4-BE49-F238E27FC236}">
                <a16:creationId xmlns:a16="http://schemas.microsoft.com/office/drawing/2014/main" id="{42468A55-9180-93DC-84F1-9060C846574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337" y="2452478"/>
            <a:ext cx="3610591" cy="192070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198593C-B16D-5DAF-2B45-7950298148F7}"/>
              </a:ext>
            </a:extLst>
          </p:cNvPr>
          <p:cNvSpPr txBox="1"/>
          <p:nvPr/>
        </p:nvSpPr>
        <p:spPr>
          <a:xfrm>
            <a:off x="5568594" y="2479122"/>
            <a:ext cx="2204789" cy="1798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Transparency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Reusability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Automation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Up-</a:t>
            </a:r>
            <a:r>
              <a:rPr lang="de-DE" sz="2000" dirty="0" err="1"/>
              <a:t>to</a:t>
            </a:r>
            <a:r>
              <a:rPr lang="de-DE" sz="2000" dirty="0"/>
              <a:t>-Date</a:t>
            </a:r>
            <a:endParaRPr lang="de-DE" sz="15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0D09F61-6FAD-6FF0-7C67-8AF090F9C2D7}"/>
              </a:ext>
            </a:extLst>
          </p:cNvPr>
          <p:cNvSpPr/>
          <p:nvPr/>
        </p:nvSpPr>
        <p:spPr>
          <a:xfrm>
            <a:off x="449337" y="1380626"/>
            <a:ext cx="7490169" cy="93275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accent5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487B1A-34EB-C0A4-3F3D-109CD9BAD245}"/>
              </a:ext>
            </a:extLst>
          </p:cNvPr>
          <p:cNvSpPr txBox="1"/>
          <p:nvPr/>
        </p:nvSpPr>
        <p:spPr>
          <a:xfrm>
            <a:off x="544161" y="1221534"/>
            <a:ext cx="21762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225" dirty="0">
                <a:solidFill>
                  <a:schemeClr val="accent5"/>
                </a:solidFill>
              </a:rPr>
              <a:t>What is </a:t>
            </a:r>
            <a:r>
              <a:rPr lang="en-US" sz="2000" b="1" spc="225" dirty="0" err="1">
                <a:solidFill>
                  <a:schemeClr val="accent5"/>
                </a:solidFill>
              </a:rPr>
              <a:t>eLexa</a:t>
            </a:r>
            <a:r>
              <a:rPr lang="de-DE" sz="2000" b="1" spc="225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D8EFB4B0-738B-F892-2021-F025E9462C3A}"/>
              </a:ext>
            </a:extLst>
          </p:cNvPr>
          <p:cNvSpPr/>
          <p:nvPr/>
        </p:nvSpPr>
        <p:spPr>
          <a:xfrm>
            <a:off x="5292859" y="2471932"/>
            <a:ext cx="2646647" cy="190406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96AD3-008D-E2DF-8A86-7B98DFBB2E4A}"/>
              </a:ext>
            </a:extLst>
          </p:cNvPr>
          <p:cNvSpPr/>
          <p:nvPr/>
        </p:nvSpPr>
        <p:spPr>
          <a:xfrm>
            <a:off x="628650" y="1660861"/>
            <a:ext cx="1270086" cy="43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For legislative drafters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74D8D-04CD-58A3-3435-9A832FA87E5C}"/>
              </a:ext>
            </a:extLst>
          </p:cNvPr>
          <p:cNvSpPr/>
          <p:nvPr/>
        </p:nvSpPr>
        <p:spPr>
          <a:xfrm>
            <a:off x="2078049" y="1708664"/>
            <a:ext cx="1400453" cy="43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Intelligent text editor for drafting up bills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C1650-9AB5-A1EE-B685-C93C0EF37F09}"/>
              </a:ext>
            </a:extLst>
          </p:cNvPr>
          <p:cNvSpPr/>
          <p:nvPr/>
        </p:nvSpPr>
        <p:spPr>
          <a:xfrm>
            <a:off x="3736750" y="1713979"/>
            <a:ext cx="2198619" cy="43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Intelligent recognition of legal terms and suggestion of term definition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0A9FBF-1C23-F7A9-6973-112EE2E18192}"/>
              </a:ext>
            </a:extLst>
          </p:cNvPr>
          <p:cNvSpPr/>
          <p:nvPr/>
        </p:nvSpPr>
        <p:spPr>
          <a:xfrm>
            <a:off x="5839691" y="1719703"/>
            <a:ext cx="1933692" cy="43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Definitions, legal basis, and legal term modules with one click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9" name="Inhaltsplatzhalter 12">
            <a:extLst>
              <a:ext uri="{FF2B5EF4-FFF2-40B4-BE49-F238E27FC236}">
                <a16:creationId xmlns:a16="http://schemas.microsoft.com/office/drawing/2014/main" id="{A48055A5-ECC5-5F2E-BF1F-D4003F6754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7" y="2517673"/>
            <a:ext cx="2905210" cy="1648498"/>
          </a:xfr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0DB5AE-A8DD-3203-5439-8C98DCF790F9}"/>
              </a:ext>
            </a:extLst>
          </p:cNvPr>
          <p:cNvSpPr/>
          <p:nvPr/>
        </p:nvSpPr>
        <p:spPr>
          <a:xfrm>
            <a:off x="904154" y="321565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1 w 410817"/>
              <a:gd name="connsiteY1" fmla="*/ 0 h 410816"/>
              <a:gd name="connsiteX2" fmla="*/ 410818 w 410817"/>
              <a:gd name="connsiteY2" fmla="*/ 36537 h 410816"/>
              <a:gd name="connsiteX3" fmla="*/ 410818 w 410817"/>
              <a:gd name="connsiteY3" fmla="*/ 374279 h 410816"/>
              <a:gd name="connsiteX4" fmla="*/ 374281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1" y="0"/>
                </a:lnTo>
                <a:cubicBezTo>
                  <a:pt x="394459" y="0"/>
                  <a:pt x="410818" y="16358"/>
                  <a:pt x="410818" y="36537"/>
                </a:cubicBezTo>
                <a:lnTo>
                  <a:pt x="410818" y="374279"/>
                </a:lnTo>
                <a:cubicBezTo>
                  <a:pt x="410818" y="394460"/>
                  <a:pt x="394459" y="410816"/>
                  <a:pt x="374281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D3657"/>
              </a:gs>
              <a:gs pos="50000">
                <a:srgbClr val="7E4E92"/>
              </a:gs>
              <a:gs pos="100000">
                <a:srgbClr val="AF67CE"/>
              </a:gs>
            </a:gsLst>
            <a:lin ang="18825815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E2D1387-EE6D-8B57-F2E7-1859F827885F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029FE"/>
              </a:gs>
              <a:gs pos="53500">
                <a:srgbClr val="5C326E"/>
              </a:gs>
              <a:gs pos="70804">
                <a:srgbClr val="5C3273"/>
              </a:gs>
              <a:gs pos="100000">
                <a:srgbClr val="5B2EB9"/>
              </a:gs>
            </a:gsLst>
            <a:lin ang="3089612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CA17884-7AEA-BC01-9593-D9140A21AE4F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9E2DB6">
                  <a:alpha val="49804"/>
                </a:srgbClr>
              </a:gs>
              <a:gs pos="100000">
                <a:srgbClr val="E029FE"/>
              </a:gs>
            </a:gsLst>
            <a:lin ang="18672596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97D3728-3CF5-47ED-203C-5E6DFCC49D07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9E2DB6">
                  <a:alpha val="49804"/>
                </a:srgbClr>
              </a:gs>
              <a:gs pos="100000">
                <a:srgbClr val="E029FE"/>
              </a:gs>
            </a:gsLst>
            <a:lin ang="18672596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B714021-C0FE-D61B-F007-B317FFA5586C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9E2DB6">
                  <a:alpha val="49804"/>
                </a:srgbClr>
              </a:gs>
              <a:gs pos="100000">
                <a:srgbClr val="E029FE"/>
              </a:gs>
            </a:gsLst>
            <a:lin ang="18672596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13F87DD-E494-AD4A-34AD-A7EC39A9E079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43204F">
                  <a:alpha val="49804"/>
                </a:srgbClr>
              </a:gs>
              <a:gs pos="100000">
                <a:srgbClr val="2B0F30"/>
              </a:gs>
            </a:gsLst>
            <a:lin ang="6436890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F09C13-1384-FF54-1DAA-B1888AA95F66}"/>
              </a:ext>
            </a:extLst>
          </p:cNvPr>
          <p:cNvSpPr/>
          <p:nvPr/>
        </p:nvSpPr>
        <p:spPr>
          <a:xfrm>
            <a:off x="954143" y="3310043"/>
            <a:ext cx="206306" cy="60505"/>
          </a:xfrm>
          <a:custGeom>
            <a:avLst/>
            <a:gdLst>
              <a:gd name="connsiteX0" fmla="*/ 0 w 275075"/>
              <a:gd name="connsiteY0" fmla="*/ 0 h 80673"/>
              <a:gd name="connsiteX1" fmla="*/ 15667 w 275075"/>
              <a:gd name="connsiteY1" fmla="*/ 0 h 80673"/>
              <a:gd name="connsiteX2" fmla="*/ 15667 w 275075"/>
              <a:gd name="connsiteY2" fmla="*/ 67813 h 80673"/>
              <a:gd name="connsiteX3" fmla="*/ 47703 w 275075"/>
              <a:gd name="connsiteY3" fmla="*/ 67813 h 80673"/>
              <a:gd name="connsiteX4" fmla="*/ 46767 w 275075"/>
              <a:gd name="connsiteY4" fmla="*/ 80674 h 80673"/>
              <a:gd name="connsiteX5" fmla="*/ 0 w 275075"/>
              <a:gd name="connsiteY5" fmla="*/ 80674 h 80673"/>
              <a:gd name="connsiteX6" fmla="*/ 0 w 275075"/>
              <a:gd name="connsiteY6" fmla="*/ 0 h 80673"/>
              <a:gd name="connsiteX7" fmla="*/ 112815 w 275075"/>
              <a:gd name="connsiteY7" fmla="*/ 0 h 80673"/>
              <a:gd name="connsiteX8" fmla="*/ 111880 w 275075"/>
              <a:gd name="connsiteY8" fmla="*/ 12861 h 80673"/>
              <a:gd name="connsiteX9" fmla="*/ 81598 w 275075"/>
              <a:gd name="connsiteY9" fmla="*/ 12861 h 80673"/>
              <a:gd name="connsiteX10" fmla="*/ 81598 w 275075"/>
              <a:gd name="connsiteY10" fmla="*/ 33556 h 80673"/>
              <a:gd name="connsiteX11" fmla="*/ 109658 w 275075"/>
              <a:gd name="connsiteY11" fmla="*/ 33556 h 80673"/>
              <a:gd name="connsiteX12" fmla="*/ 109658 w 275075"/>
              <a:gd name="connsiteY12" fmla="*/ 46417 h 80673"/>
              <a:gd name="connsiteX13" fmla="*/ 81598 w 275075"/>
              <a:gd name="connsiteY13" fmla="*/ 46417 h 80673"/>
              <a:gd name="connsiteX14" fmla="*/ 81598 w 275075"/>
              <a:gd name="connsiteY14" fmla="*/ 67813 h 80673"/>
              <a:gd name="connsiteX15" fmla="*/ 115738 w 275075"/>
              <a:gd name="connsiteY15" fmla="*/ 67813 h 80673"/>
              <a:gd name="connsiteX16" fmla="*/ 114803 w 275075"/>
              <a:gd name="connsiteY16" fmla="*/ 80674 h 80673"/>
              <a:gd name="connsiteX17" fmla="*/ 65931 w 275075"/>
              <a:gd name="connsiteY17" fmla="*/ 80674 h 80673"/>
              <a:gd name="connsiteX18" fmla="*/ 65931 w 275075"/>
              <a:gd name="connsiteY18" fmla="*/ 0 h 80673"/>
              <a:gd name="connsiteX19" fmla="*/ 112815 w 275075"/>
              <a:gd name="connsiteY19" fmla="*/ 0 h 80673"/>
              <a:gd name="connsiteX20" fmla="*/ 193839 w 275075"/>
              <a:gd name="connsiteY20" fmla="*/ 0 h 80673"/>
              <a:gd name="connsiteX21" fmla="*/ 169988 w 275075"/>
              <a:gd name="connsiteY21" fmla="*/ 39168 h 80673"/>
              <a:gd name="connsiteX22" fmla="*/ 194775 w 275075"/>
              <a:gd name="connsiteY22" fmla="*/ 80674 h 80673"/>
              <a:gd name="connsiteX23" fmla="*/ 176769 w 275075"/>
              <a:gd name="connsiteY23" fmla="*/ 80674 h 80673"/>
              <a:gd name="connsiteX24" fmla="*/ 161336 w 275075"/>
              <a:gd name="connsiteY24" fmla="*/ 53432 h 80673"/>
              <a:gd name="connsiteX25" fmla="*/ 161102 w 275075"/>
              <a:gd name="connsiteY25" fmla="*/ 53432 h 80673"/>
              <a:gd name="connsiteX26" fmla="*/ 145435 w 275075"/>
              <a:gd name="connsiteY26" fmla="*/ 80674 h 80673"/>
              <a:gd name="connsiteX27" fmla="*/ 128364 w 275075"/>
              <a:gd name="connsiteY27" fmla="*/ 80674 h 80673"/>
              <a:gd name="connsiteX28" fmla="*/ 153035 w 275075"/>
              <a:gd name="connsiteY28" fmla="*/ 40103 h 80673"/>
              <a:gd name="connsiteX29" fmla="*/ 129300 w 275075"/>
              <a:gd name="connsiteY29" fmla="*/ 0 h 80673"/>
              <a:gd name="connsiteX30" fmla="*/ 147306 w 275075"/>
              <a:gd name="connsiteY30" fmla="*/ 0 h 80673"/>
              <a:gd name="connsiteX31" fmla="*/ 161804 w 275075"/>
              <a:gd name="connsiteY31" fmla="*/ 25839 h 80673"/>
              <a:gd name="connsiteX32" fmla="*/ 162037 w 275075"/>
              <a:gd name="connsiteY32" fmla="*/ 25839 h 80673"/>
              <a:gd name="connsiteX33" fmla="*/ 176886 w 275075"/>
              <a:gd name="connsiteY33" fmla="*/ 0 h 80673"/>
              <a:gd name="connsiteX34" fmla="*/ 193839 w 275075"/>
              <a:gd name="connsiteY34" fmla="*/ 0 h 80673"/>
              <a:gd name="connsiteX35" fmla="*/ 275076 w 275075"/>
              <a:gd name="connsiteY35" fmla="*/ 80674 h 80673"/>
              <a:gd name="connsiteX36" fmla="*/ 258122 w 275075"/>
              <a:gd name="connsiteY36" fmla="*/ 80674 h 80673"/>
              <a:gd name="connsiteX37" fmla="*/ 251107 w 275075"/>
              <a:gd name="connsiteY37" fmla="*/ 58927 h 80673"/>
              <a:gd name="connsiteX38" fmla="*/ 226204 w 275075"/>
              <a:gd name="connsiteY38" fmla="*/ 58927 h 80673"/>
              <a:gd name="connsiteX39" fmla="*/ 219189 w 275075"/>
              <a:gd name="connsiteY39" fmla="*/ 80674 h 80673"/>
              <a:gd name="connsiteX40" fmla="*/ 203522 w 275075"/>
              <a:gd name="connsiteY40" fmla="*/ 80674 h 80673"/>
              <a:gd name="connsiteX41" fmla="*/ 233219 w 275075"/>
              <a:gd name="connsiteY41" fmla="*/ 0 h 80673"/>
              <a:gd name="connsiteX42" fmla="*/ 245495 w 275075"/>
              <a:gd name="connsiteY42" fmla="*/ 0 h 80673"/>
              <a:gd name="connsiteX43" fmla="*/ 275076 w 275075"/>
              <a:gd name="connsiteY43" fmla="*/ 80674 h 80673"/>
              <a:gd name="connsiteX44" fmla="*/ 247717 w 275075"/>
              <a:gd name="connsiteY44" fmla="*/ 47703 h 80673"/>
              <a:gd name="connsiteX45" fmla="*/ 238831 w 275075"/>
              <a:gd name="connsiteY45" fmla="*/ 20110 h 80673"/>
              <a:gd name="connsiteX46" fmla="*/ 238597 w 275075"/>
              <a:gd name="connsiteY46" fmla="*/ 20110 h 80673"/>
              <a:gd name="connsiteX47" fmla="*/ 229711 w 275075"/>
              <a:gd name="connsiteY47" fmla="*/ 47703 h 80673"/>
              <a:gd name="connsiteX48" fmla="*/ 247717 w 275075"/>
              <a:gd name="connsiteY48" fmla="*/ 47703 h 8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5075" h="80673">
                <a:moveTo>
                  <a:pt x="0" y="0"/>
                </a:moveTo>
                <a:lnTo>
                  <a:pt x="15667" y="0"/>
                </a:lnTo>
                <a:lnTo>
                  <a:pt x="15667" y="67813"/>
                </a:lnTo>
                <a:lnTo>
                  <a:pt x="47703" y="67813"/>
                </a:lnTo>
                <a:lnTo>
                  <a:pt x="46767" y="80674"/>
                </a:lnTo>
                <a:lnTo>
                  <a:pt x="0" y="80674"/>
                </a:lnTo>
                <a:lnTo>
                  <a:pt x="0" y="0"/>
                </a:lnTo>
                <a:close/>
                <a:moveTo>
                  <a:pt x="112815" y="0"/>
                </a:moveTo>
                <a:lnTo>
                  <a:pt x="111880" y="12861"/>
                </a:lnTo>
                <a:lnTo>
                  <a:pt x="81598" y="12861"/>
                </a:lnTo>
                <a:lnTo>
                  <a:pt x="81598" y="33556"/>
                </a:lnTo>
                <a:lnTo>
                  <a:pt x="109658" y="33556"/>
                </a:lnTo>
                <a:lnTo>
                  <a:pt x="109658" y="46417"/>
                </a:lnTo>
                <a:lnTo>
                  <a:pt x="81598" y="46417"/>
                </a:lnTo>
                <a:lnTo>
                  <a:pt x="81598" y="67813"/>
                </a:lnTo>
                <a:lnTo>
                  <a:pt x="115738" y="67813"/>
                </a:lnTo>
                <a:lnTo>
                  <a:pt x="114803" y="80674"/>
                </a:lnTo>
                <a:lnTo>
                  <a:pt x="65931" y="80674"/>
                </a:lnTo>
                <a:lnTo>
                  <a:pt x="65931" y="0"/>
                </a:lnTo>
                <a:lnTo>
                  <a:pt x="112815" y="0"/>
                </a:lnTo>
                <a:close/>
                <a:moveTo>
                  <a:pt x="193839" y="0"/>
                </a:moveTo>
                <a:lnTo>
                  <a:pt x="169988" y="39168"/>
                </a:lnTo>
                <a:lnTo>
                  <a:pt x="194775" y="80674"/>
                </a:lnTo>
                <a:lnTo>
                  <a:pt x="176769" y="80674"/>
                </a:lnTo>
                <a:lnTo>
                  <a:pt x="161336" y="53432"/>
                </a:lnTo>
                <a:lnTo>
                  <a:pt x="161102" y="53432"/>
                </a:lnTo>
                <a:lnTo>
                  <a:pt x="145435" y="80674"/>
                </a:lnTo>
                <a:lnTo>
                  <a:pt x="128364" y="80674"/>
                </a:lnTo>
                <a:lnTo>
                  <a:pt x="153035" y="40103"/>
                </a:lnTo>
                <a:lnTo>
                  <a:pt x="129300" y="0"/>
                </a:lnTo>
                <a:lnTo>
                  <a:pt x="147306" y="0"/>
                </a:lnTo>
                <a:lnTo>
                  <a:pt x="161804" y="25839"/>
                </a:lnTo>
                <a:lnTo>
                  <a:pt x="162037" y="25839"/>
                </a:lnTo>
                <a:lnTo>
                  <a:pt x="176886" y="0"/>
                </a:lnTo>
                <a:lnTo>
                  <a:pt x="193839" y="0"/>
                </a:lnTo>
                <a:close/>
                <a:moveTo>
                  <a:pt x="275076" y="80674"/>
                </a:moveTo>
                <a:lnTo>
                  <a:pt x="258122" y="80674"/>
                </a:lnTo>
                <a:lnTo>
                  <a:pt x="251107" y="58927"/>
                </a:lnTo>
                <a:lnTo>
                  <a:pt x="226204" y="58927"/>
                </a:lnTo>
                <a:lnTo>
                  <a:pt x="219189" y="80674"/>
                </a:lnTo>
                <a:lnTo>
                  <a:pt x="203522" y="80674"/>
                </a:lnTo>
                <a:lnTo>
                  <a:pt x="233219" y="0"/>
                </a:lnTo>
                <a:lnTo>
                  <a:pt x="245495" y="0"/>
                </a:lnTo>
                <a:lnTo>
                  <a:pt x="275076" y="80674"/>
                </a:lnTo>
                <a:close/>
                <a:moveTo>
                  <a:pt x="247717" y="47703"/>
                </a:moveTo>
                <a:lnTo>
                  <a:pt x="238831" y="20110"/>
                </a:lnTo>
                <a:lnTo>
                  <a:pt x="238597" y="20110"/>
                </a:lnTo>
                <a:lnTo>
                  <a:pt x="229711" y="47703"/>
                </a:lnTo>
                <a:lnTo>
                  <a:pt x="247717" y="47703"/>
                </a:lnTo>
                <a:close/>
              </a:path>
            </a:pathLst>
          </a:custGeom>
          <a:solidFill>
            <a:srgbClr val="FFFFFF"/>
          </a:soli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2FDDE13-C7C4-33D5-93BA-903F5DBB1686}"/>
              </a:ext>
            </a:extLst>
          </p:cNvPr>
          <p:cNvSpPr/>
          <p:nvPr/>
        </p:nvSpPr>
        <p:spPr>
          <a:xfrm>
            <a:off x="904154" y="321565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1 w 410817"/>
              <a:gd name="connsiteY1" fmla="*/ 0 h 410816"/>
              <a:gd name="connsiteX2" fmla="*/ 410818 w 410817"/>
              <a:gd name="connsiteY2" fmla="*/ 36537 h 410816"/>
              <a:gd name="connsiteX3" fmla="*/ 410818 w 410817"/>
              <a:gd name="connsiteY3" fmla="*/ 374279 h 410816"/>
              <a:gd name="connsiteX4" fmla="*/ 374281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1" y="0"/>
                </a:lnTo>
                <a:cubicBezTo>
                  <a:pt x="394459" y="0"/>
                  <a:pt x="410818" y="16358"/>
                  <a:pt x="410818" y="36537"/>
                </a:cubicBezTo>
                <a:lnTo>
                  <a:pt x="410818" y="374279"/>
                </a:lnTo>
                <a:cubicBezTo>
                  <a:pt x="410818" y="394460"/>
                  <a:pt x="394459" y="410816"/>
                  <a:pt x="374281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D3657"/>
              </a:gs>
              <a:gs pos="50000">
                <a:srgbClr val="7E4E92"/>
              </a:gs>
              <a:gs pos="100000">
                <a:srgbClr val="AF67CE"/>
              </a:gs>
            </a:gsLst>
            <a:lin ang="18825815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0FC4887-590B-2796-AD13-E83826A4D960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029FE"/>
              </a:gs>
              <a:gs pos="53500">
                <a:srgbClr val="5C326E"/>
              </a:gs>
              <a:gs pos="70804">
                <a:srgbClr val="5C3273"/>
              </a:gs>
              <a:gs pos="100000">
                <a:srgbClr val="5B2EB9"/>
              </a:gs>
            </a:gsLst>
            <a:lin ang="3089612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CC9B7F-6DAA-49B6-5F72-1246EA379D41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9E2DB6">
                  <a:alpha val="49804"/>
                </a:srgbClr>
              </a:gs>
              <a:gs pos="100000">
                <a:srgbClr val="E029FE"/>
              </a:gs>
            </a:gsLst>
            <a:lin ang="18672596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37DBD39-C8FB-C579-FD8F-0FB60D3E614E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9E2DB6">
                  <a:alpha val="49804"/>
                </a:srgbClr>
              </a:gs>
              <a:gs pos="100000">
                <a:srgbClr val="E029FE"/>
              </a:gs>
            </a:gsLst>
            <a:lin ang="18672596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30F536E-B431-1978-54D1-8D9EB17C5D56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9E2DB6">
                  <a:alpha val="49804"/>
                </a:srgbClr>
              </a:gs>
              <a:gs pos="100000">
                <a:srgbClr val="E029FE"/>
              </a:gs>
            </a:gsLst>
            <a:lin ang="18672596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6A25EE4-7E9B-DA52-7595-CF81BA9A6663}"/>
              </a:ext>
            </a:extLst>
          </p:cNvPr>
          <p:cNvSpPr/>
          <p:nvPr/>
        </p:nvSpPr>
        <p:spPr>
          <a:xfrm>
            <a:off x="877955" y="3184210"/>
            <a:ext cx="308113" cy="308112"/>
          </a:xfrm>
          <a:custGeom>
            <a:avLst/>
            <a:gdLst>
              <a:gd name="connsiteX0" fmla="*/ 0 w 410817"/>
              <a:gd name="connsiteY0" fmla="*/ 0 h 410816"/>
              <a:gd name="connsiteX1" fmla="*/ 374280 w 410817"/>
              <a:gd name="connsiteY1" fmla="*/ 0 h 410816"/>
              <a:gd name="connsiteX2" fmla="*/ 410817 w 410817"/>
              <a:gd name="connsiteY2" fmla="*/ 36537 h 410816"/>
              <a:gd name="connsiteX3" fmla="*/ 410817 w 410817"/>
              <a:gd name="connsiteY3" fmla="*/ 374279 h 410816"/>
              <a:gd name="connsiteX4" fmla="*/ 374280 w 410817"/>
              <a:gd name="connsiteY4" fmla="*/ 410816 h 410816"/>
              <a:gd name="connsiteX5" fmla="*/ 0 w 410817"/>
              <a:gd name="connsiteY5" fmla="*/ 410816 h 410816"/>
              <a:gd name="connsiteX6" fmla="*/ 0 w 410817"/>
              <a:gd name="connsiteY6" fmla="*/ 0 h 4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7" h="410816">
                <a:moveTo>
                  <a:pt x="0" y="0"/>
                </a:moveTo>
                <a:lnTo>
                  <a:pt x="374280" y="0"/>
                </a:lnTo>
                <a:cubicBezTo>
                  <a:pt x="394461" y="0"/>
                  <a:pt x="410817" y="16358"/>
                  <a:pt x="410817" y="36537"/>
                </a:cubicBezTo>
                <a:lnTo>
                  <a:pt x="410817" y="374279"/>
                </a:lnTo>
                <a:cubicBezTo>
                  <a:pt x="410817" y="394460"/>
                  <a:pt x="394461" y="410816"/>
                  <a:pt x="374280" y="410816"/>
                </a:cubicBezTo>
                <a:lnTo>
                  <a:pt x="0" y="4108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326E">
                  <a:alpha val="0"/>
                </a:srgbClr>
              </a:gs>
              <a:gs pos="50000">
                <a:srgbClr val="43204F">
                  <a:alpha val="49804"/>
                </a:srgbClr>
              </a:gs>
              <a:gs pos="100000">
                <a:srgbClr val="2B0F30"/>
              </a:gs>
            </a:gsLst>
            <a:lin ang="6436890" scaled="1"/>
          </a:gra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15D74F8-5A1F-0BEB-5E1B-16C1C2E708D8}"/>
              </a:ext>
            </a:extLst>
          </p:cNvPr>
          <p:cNvSpPr/>
          <p:nvPr/>
        </p:nvSpPr>
        <p:spPr>
          <a:xfrm>
            <a:off x="899876" y="3330357"/>
            <a:ext cx="39277" cy="40859"/>
          </a:xfrm>
          <a:custGeom>
            <a:avLst/>
            <a:gdLst>
              <a:gd name="connsiteX0" fmla="*/ 0 w 52369"/>
              <a:gd name="connsiteY0" fmla="*/ 31128 h 54478"/>
              <a:gd name="connsiteX1" fmla="*/ 45062 w 52369"/>
              <a:gd name="connsiteY1" fmla="*/ 1898 h 54478"/>
              <a:gd name="connsiteX2" fmla="*/ 12179 w 52369"/>
              <a:gd name="connsiteY2" fmla="*/ 51831 h 54478"/>
              <a:gd name="connsiteX3" fmla="*/ 52370 w 52369"/>
              <a:gd name="connsiteY3" fmla="*/ 31128 h 5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69" h="54478">
                <a:moveTo>
                  <a:pt x="0" y="31128"/>
                </a:moveTo>
                <a:cubicBezTo>
                  <a:pt x="21922" y="25445"/>
                  <a:pt x="61626" y="11642"/>
                  <a:pt x="45062" y="1898"/>
                </a:cubicBezTo>
                <a:cubicBezTo>
                  <a:pt x="24358" y="-10281"/>
                  <a:pt x="6089" y="39653"/>
                  <a:pt x="12179" y="51831"/>
                </a:cubicBezTo>
                <a:cubicBezTo>
                  <a:pt x="17051" y="61574"/>
                  <a:pt x="41003" y="42089"/>
                  <a:pt x="52370" y="31128"/>
                </a:cubicBezTo>
              </a:path>
            </a:pathLst>
          </a:custGeom>
          <a:noFill/>
          <a:ln w="7307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581FD5-2DB9-7D80-F194-60C94DE1AB0C}"/>
              </a:ext>
            </a:extLst>
          </p:cNvPr>
          <p:cNvSpPr/>
          <p:nvPr/>
        </p:nvSpPr>
        <p:spPr>
          <a:xfrm>
            <a:off x="954143" y="3310043"/>
            <a:ext cx="206306" cy="60505"/>
          </a:xfrm>
          <a:custGeom>
            <a:avLst/>
            <a:gdLst>
              <a:gd name="connsiteX0" fmla="*/ 0 w 275075"/>
              <a:gd name="connsiteY0" fmla="*/ 0 h 80673"/>
              <a:gd name="connsiteX1" fmla="*/ 15667 w 275075"/>
              <a:gd name="connsiteY1" fmla="*/ 0 h 80673"/>
              <a:gd name="connsiteX2" fmla="*/ 15667 w 275075"/>
              <a:gd name="connsiteY2" fmla="*/ 67813 h 80673"/>
              <a:gd name="connsiteX3" fmla="*/ 47703 w 275075"/>
              <a:gd name="connsiteY3" fmla="*/ 67813 h 80673"/>
              <a:gd name="connsiteX4" fmla="*/ 46767 w 275075"/>
              <a:gd name="connsiteY4" fmla="*/ 80674 h 80673"/>
              <a:gd name="connsiteX5" fmla="*/ 0 w 275075"/>
              <a:gd name="connsiteY5" fmla="*/ 80674 h 80673"/>
              <a:gd name="connsiteX6" fmla="*/ 0 w 275075"/>
              <a:gd name="connsiteY6" fmla="*/ 0 h 80673"/>
              <a:gd name="connsiteX7" fmla="*/ 112815 w 275075"/>
              <a:gd name="connsiteY7" fmla="*/ 0 h 80673"/>
              <a:gd name="connsiteX8" fmla="*/ 111880 w 275075"/>
              <a:gd name="connsiteY8" fmla="*/ 12861 h 80673"/>
              <a:gd name="connsiteX9" fmla="*/ 81598 w 275075"/>
              <a:gd name="connsiteY9" fmla="*/ 12861 h 80673"/>
              <a:gd name="connsiteX10" fmla="*/ 81598 w 275075"/>
              <a:gd name="connsiteY10" fmla="*/ 33556 h 80673"/>
              <a:gd name="connsiteX11" fmla="*/ 109658 w 275075"/>
              <a:gd name="connsiteY11" fmla="*/ 33556 h 80673"/>
              <a:gd name="connsiteX12" fmla="*/ 109658 w 275075"/>
              <a:gd name="connsiteY12" fmla="*/ 46417 h 80673"/>
              <a:gd name="connsiteX13" fmla="*/ 81598 w 275075"/>
              <a:gd name="connsiteY13" fmla="*/ 46417 h 80673"/>
              <a:gd name="connsiteX14" fmla="*/ 81598 w 275075"/>
              <a:gd name="connsiteY14" fmla="*/ 67813 h 80673"/>
              <a:gd name="connsiteX15" fmla="*/ 115738 w 275075"/>
              <a:gd name="connsiteY15" fmla="*/ 67813 h 80673"/>
              <a:gd name="connsiteX16" fmla="*/ 114803 w 275075"/>
              <a:gd name="connsiteY16" fmla="*/ 80674 h 80673"/>
              <a:gd name="connsiteX17" fmla="*/ 65931 w 275075"/>
              <a:gd name="connsiteY17" fmla="*/ 80674 h 80673"/>
              <a:gd name="connsiteX18" fmla="*/ 65931 w 275075"/>
              <a:gd name="connsiteY18" fmla="*/ 0 h 80673"/>
              <a:gd name="connsiteX19" fmla="*/ 112815 w 275075"/>
              <a:gd name="connsiteY19" fmla="*/ 0 h 80673"/>
              <a:gd name="connsiteX20" fmla="*/ 193839 w 275075"/>
              <a:gd name="connsiteY20" fmla="*/ 0 h 80673"/>
              <a:gd name="connsiteX21" fmla="*/ 169988 w 275075"/>
              <a:gd name="connsiteY21" fmla="*/ 39168 h 80673"/>
              <a:gd name="connsiteX22" fmla="*/ 194775 w 275075"/>
              <a:gd name="connsiteY22" fmla="*/ 80674 h 80673"/>
              <a:gd name="connsiteX23" fmla="*/ 176769 w 275075"/>
              <a:gd name="connsiteY23" fmla="*/ 80674 h 80673"/>
              <a:gd name="connsiteX24" fmla="*/ 161336 w 275075"/>
              <a:gd name="connsiteY24" fmla="*/ 53432 h 80673"/>
              <a:gd name="connsiteX25" fmla="*/ 161102 w 275075"/>
              <a:gd name="connsiteY25" fmla="*/ 53432 h 80673"/>
              <a:gd name="connsiteX26" fmla="*/ 145435 w 275075"/>
              <a:gd name="connsiteY26" fmla="*/ 80674 h 80673"/>
              <a:gd name="connsiteX27" fmla="*/ 128364 w 275075"/>
              <a:gd name="connsiteY27" fmla="*/ 80674 h 80673"/>
              <a:gd name="connsiteX28" fmla="*/ 153035 w 275075"/>
              <a:gd name="connsiteY28" fmla="*/ 40103 h 80673"/>
              <a:gd name="connsiteX29" fmla="*/ 129300 w 275075"/>
              <a:gd name="connsiteY29" fmla="*/ 0 h 80673"/>
              <a:gd name="connsiteX30" fmla="*/ 147306 w 275075"/>
              <a:gd name="connsiteY30" fmla="*/ 0 h 80673"/>
              <a:gd name="connsiteX31" fmla="*/ 161804 w 275075"/>
              <a:gd name="connsiteY31" fmla="*/ 25839 h 80673"/>
              <a:gd name="connsiteX32" fmla="*/ 162037 w 275075"/>
              <a:gd name="connsiteY32" fmla="*/ 25839 h 80673"/>
              <a:gd name="connsiteX33" fmla="*/ 176886 w 275075"/>
              <a:gd name="connsiteY33" fmla="*/ 0 h 80673"/>
              <a:gd name="connsiteX34" fmla="*/ 193839 w 275075"/>
              <a:gd name="connsiteY34" fmla="*/ 0 h 80673"/>
              <a:gd name="connsiteX35" fmla="*/ 275076 w 275075"/>
              <a:gd name="connsiteY35" fmla="*/ 80674 h 80673"/>
              <a:gd name="connsiteX36" fmla="*/ 258122 w 275075"/>
              <a:gd name="connsiteY36" fmla="*/ 80674 h 80673"/>
              <a:gd name="connsiteX37" fmla="*/ 251107 w 275075"/>
              <a:gd name="connsiteY37" fmla="*/ 58927 h 80673"/>
              <a:gd name="connsiteX38" fmla="*/ 226204 w 275075"/>
              <a:gd name="connsiteY38" fmla="*/ 58927 h 80673"/>
              <a:gd name="connsiteX39" fmla="*/ 219189 w 275075"/>
              <a:gd name="connsiteY39" fmla="*/ 80674 h 80673"/>
              <a:gd name="connsiteX40" fmla="*/ 203522 w 275075"/>
              <a:gd name="connsiteY40" fmla="*/ 80674 h 80673"/>
              <a:gd name="connsiteX41" fmla="*/ 233219 w 275075"/>
              <a:gd name="connsiteY41" fmla="*/ 0 h 80673"/>
              <a:gd name="connsiteX42" fmla="*/ 245495 w 275075"/>
              <a:gd name="connsiteY42" fmla="*/ 0 h 80673"/>
              <a:gd name="connsiteX43" fmla="*/ 275076 w 275075"/>
              <a:gd name="connsiteY43" fmla="*/ 80674 h 80673"/>
              <a:gd name="connsiteX44" fmla="*/ 247717 w 275075"/>
              <a:gd name="connsiteY44" fmla="*/ 47703 h 80673"/>
              <a:gd name="connsiteX45" fmla="*/ 238831 w 275075"/>
              <a:gd name="connsiteY45" fmla="*/ 20110 h 80673"/>
              <a:gd name="connsiteX46" fmla="*/ 238597 w 275075"/>
              <a:gd name="connsiteY46" fmla="*/ 20110 h 80673"/>
              <a:gd name="connsiteX47" fmla="*/ 229711 w 275075"/>
              <a:gd name="connsiteY47" fmla="*/ 47703 h 80673"/>
              <a:gd name="connsiteX48" fmla="*/ 247717 w 275075"/>
              <a:gd name="connsiteY48" fmla="*/ 47703 h 8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5075" h="80673">
                <a:moveTo>
                  <a:pt x="0" y="0"/>
                </a:moveTo>
                <a:lnTo>
                  <a:pt x="15667" y="0"/>
                </a:lnTo>
                <a:lnTo>
                  <a:pt x="15667" y="67813"/>
                </a:lnTo>
                <a:lnTo>
                  <a:pt x="47703" y="67813"/>
                </a:lnTo>
                <a:lnTo>
                  <a:pt x="46767" y="80674"/>
                </a:lnTo>
                <a:lnTo>
                  <a:pt x="0" y="80674"/>
                </a:lnTo>
                <a:lnTo>
                  <a:pt x="0" y="0"/>
                </a:lnTo>
                <a:close/>
                <a:moveTo>
                  <a:pt x="112815" y="0"/>
                </a:moveTo>
                <a:lnTo>
                  <a:pt x="111880" y="12861"/>
                </a:lnTo>
                <a:lnTo>
                  <a:pt x="81598" y="12861"/>
                </a:lnTo>
                <a:lnTo>
                  <a:pt x="81598" y="33556"/>
                </a:lnTo>
                <a:lnTo>
                  <a:pt x="109658" y="33556"/>
                </a:lnTo>
                <a:lnTo>
                  <a:pt x="109658" y="46417"/>
                </a:lnTo>
                <a:lnTo>
                  <a:pt x="81598" y="46417"/>
                </a:lnTo>
                <a:lnTo>
                  <a:pt x="81598" y="67813"/>
                </a:lnTo>
                <a:lnTo>
                  <a:pt x="115738" y="67813"/>
                </a:lnTo>
                <a:lnTo>
                  <a:pt x="114803" y="80674"/>
                </a:lnTo>
                <a:lnTo>
                  <a:pt x="65931" y="80674"/>
                </a:lnTo>
                <a:lnTo>
                  <a:pt x="65931" y="0"/>
                </a:lnTo>
                <a:lnTo>
                  <a:pt x="112815" y="0"/>
                </a:lnTo>
                <a:close/>
                <a:moveTo>
                  <a:pt x="193839" y="0"/>
                </a:moveTo>
                <a:lnTo>
                  <a:pt x="169988" y="39168"/>
                </a:lnTo>
                <a:lnTo>
                  <a:pt x="194775" y="80674"/>
                </a:lnTo>
                <a:lnTo>
                  <a:pt x="176769" y="80674"/>
                </a:lnTo>
                <a:lnTo>
                  <a:pt x="161336" y="53432"/>
                </a:lnTo>
                <a:lnTo>
                  <a:pt x="161102" y="53432"/>
                </a:lnTo>
                <a:lnTo>
                  <a:pt x="145435" y="80674"/>
                </a:lnTo>
                <a:lnTo>
                  <a:pt x="128364" y="80674"/>
                </a:lnTo>
                <a:lnTo>
                  <a:pt x="153035" y="40103"/>
                </a:lnTo>
                <a:lnTo>
                  <a:pt x="129300" y="0"/>
                </a:lnTo>
                <a:lnTo>
                  <a:pt x="147306" y="0"/>
                </a:lnTo>
                <a:lnTo>
                  <a:pt x="161804" y="25839"/>
                </a:lnTo>
                <a:lnTo>
                  <a:pt x="162037" y="25839"/>
                </a:lnTo>
                <a:lnTo>
                  <a:pt x="176886" y="0"/>
                </a:lnTo>
                <a:lnTo>
                  <a:pt x="193839" y="0"/>
                </a:lnTo>
                <a:close/>
                <a:moveTo>
                  <a:pt x="275076" y="80674"/>
                </a:moveTo>
                <a:lnTo>
                  <a:pt x="258122" y="80674"/>
                </a:lnTo>
                <a:lnTo>
                  <a:pt x="251107" y="58927"/>
                </a:lnTo>
                <a:lnTo>
                  <a:pt x="226204" y="58927"/>
                </a:lnTo>
                <a:lnTo>
                  <a:pt x="219189" y="80674"/>
                </a:lnTo>
                <a:lnTo>
                  <a:pt x="203522" y="80674"/>
                </a:lnTo>
                <a:lnTo>
                  <a:pt x="233219" y="0"/>
                </a:lnTo>
                <a:lnTo>
                  <a:pt x="245495" y="0"/>
                </a:lnTo>
                <a:lnTo>
                  <a:pt x="275076" y="80674"/>
                </a:lnTo>
                <a:close/>
                <a:moveTo>
                  <a:pt x="247717" y="47703"/>
                </a:moveTo>
                <a:lnTo>
                  <a:pt x="238831" y="20110"/>
                </a:lnTo>
                <a:lnTo>
                  <a:pt x="238597" y="20110"/>
                </a:lnTo>
                <a:lnTo>
                  <a:pt x="229711" y="47703"/>
                </a:lnTo>
                <a:lnTo>
                  <a:pt x="247717" y="47703"/>
                </a:lnTo>
                <a:close/>
              </a:path>
            </a:pathLst>
          </a:custGeom>
          <a:solidFill>
            <a:srgbClr val="FFFFFF"/>
          </a:soli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BD09569-2B55-4517-F9C4-A15BFA665ECF}"/>
              </a:ext>
            </a:extLst>
          </p:cNvPr>
          <p:cNvSpPr/>
          <p:nvPr/>
        </p:nvSpPr>
        <p:spPr>
          <a:xfrm>
            <a:off x="1319244" y="3236220"/>
            <a:ext cx="658552" cy="202736"/>
          </a:xfrm>
          <a:custGeom>
            <a:avLst/>
            <a:gdLst>
              <a:gd name="connsiteX0" fmla="*/ 74516 w 878069"/>
              <a:gd name="connsiteY0" fmla="*/ 4989 h 270314"/>
              <a:gd name="connsiteX1" fmla="*/ 34296 w 878069"/>
              <a:gd name="connsiteY1" fmla="*/ 57524 h 270314"/>
              <a:gd name="connsiteX2" fmla="*/ 77634 w 878069"/>
              <a:gd name="connsiteY2" fmla="*/ 112553 h 270314"/>
              <a:gd name="connsiteX3" fmla="*/ 60486 w 878069"/>
              <a:gd name="connsiteY3" fmla="*/ 112553 h 270314"/>
              <a:gd name="connsiteX4" fmla="*/ 23384 w 878069"/>
              <a:gd name="connsiteY4" fmla="*/ 63915 h 270314"/>
              <a:gd name="connsiteX5" fmla="*/ 13563 w 878069"/>
              <a:gd name="connsiteY5" fmla="*/ 63915 h 270314"/>
              <a:gd name="connsiteX6" fmla="*/ 13563 w 878069"/>
              <a:gd name="connsiteY6" fmla="*/ 112553 h 270314"/>
              <a:gd name="connsiteX7" fmla="*/ 0 w 878069"/>
              <a:gd name="connsiteY7" fmla="*/ 112553 h 270314"/>
              <a:gd name="connsiteX8" fmla="*/ 0 w 878069"/>
              <a:gd name="connsiteY8" fmla="*/ 4989 h 270314"/>
              <a:gd name="connsiteX9" fmla="*/ 13563 w 878069"/>
              <a:gd name="connsiteY9" fmla="*/ 4989 h 270314"/>
              <a:gd name="connsiteX10" fmla="*/ 13563 w 878069"/>
              <a:gd name="connsiteY10" fmla="*/ 52691 h 270314"/>
              <a:gd name="connsiteX11" fmla="*/ 23384 w 878069"/>
              <a:gd name="connsiteY11" fmla="*/ 52691 h 270314"/>
              <a:gd name="connsiteX12" fmla="*/ 59239 w 878069"/>
              <a:gd name="connsiteY12" fmla="*/ 4989 h 270314"/>
              <a:gd name="connsiteX13" fmla="*/ 74516 w 878069"/>
              <a:gd name="connsiteY13" fmla="*/ 4989 h 270314"/>
              <a:gd name="connsiteX14" fmla="*/ 103293 w 878069"/>
              <a:gd name="connsiteY14" fmla="*/ 935 h 270314"/>
              <a:gd name="connsiteX15" fmla="*/ 103293 w 878069"/>
              <a:gd name="connsiteY15" fmla="*/ 94158 h 270314"/>
              <a:gd name="connsiteX16" fmla="*/ 110464 w 878069"/>
              <a:gd name="connsiteY16" fmla="*/ 103512 h 270314"/>
              <a:gd name="connsiteX17" fmla="*/ 115764 w 878069"/>
              <a:gd name="connsiteY17" fmla="*/ 102576 h 270314"/>
              <a:gd name="connsiteX18" fmla="*/ 116543 w 878069"/>
              <a:gd name="connsiteY18" fmla="*/ 111618 h 270314"/>
              <a:gd name="connsiteX19" fmla="*/ 106254 w 878069"/>
              <a:gd name="connsiteY19" fmla="*/ 113956 h 270314"/>
              <a:gd name="connsiteX20" fmla="*/ 90665 w 878069"/>
              <a:gd name="connsiteY20" fmla="*/ 94782 h 270314"/>
              <a:gd name="connsiteX21" fmla="*/ 90665 w 878069"/>
              <a:gd name="connsiteY21" fmla="*/ 2338 h 270314"/>
              <a:gd name="connsiteX22" fmla="*/ 103293 w 878069"/>
              <a:gd name="connsiteY22" fmla="*/ 935 h 270314"/>
              <a:gd name="connsiteX23" fmla="*/ 125870 w 878069"/>
              <a:gd name="connsiteY23" fmla="*/ 93067 h 270314"/>
              <a:gd name="connsiteX24" fmla="*/ 160166 w 878069"/>
              <a:gd name="connsiteY24" fmla="*/ 70930 h 270314"/>
              <a:gd name="connsiteX25" fmla="*/ 166402 w 878069"/>
              <a:gd name="connsiteY25" fmla="*/ 70930 h 270314"/>
              <a:gd name="connsiteX26" fmla="*/ 166402 w 878069"/>
              <a:gd name="connsiteY26" fmla="*/ 65162 h 270314"/>
              <a:gd name="connsiteX27" fmla="*/ 151592 w 878069"/>
              <a:gd name="connsiteY27" fmla="*/ 47079 h 270314"/>
              <a:gd name="connsiteX28" fmla="*/ 133041 w 878069"/>
              <a:gd name="connsiteY28" fmla="*/ 53938 h 270314"/>
              <a:gd name="connsiteX29" fmla="*/ 128364 w 878069"/>
              <a:gd name="connsiteY29" fmla="*/ 44585 h 270314"/>
              <a:gd name="connsiteX30" fmla="*/ 153930 w 878069"/>
              <a:gd name="connsiteY30" fmla="*/ 35855 h 270314"/>
              <a:gd name="connsiteX31" fmla="*/ 179029 w 878069"/>
              <a:gd name="connsiteY31" fmla="*/ 65162 h 270314"/>
              <a:gd name="connsiteX32" fmla="*/ 179029 w 878069"/>
              <a:gd name="connsiteY32" fmla="*/ 96964 h 270314"/>
              <a:gd name="connsiteX33" fmla="*/ 179964 w 878069"/>
              <a:gd name="connsiteY33" fmla="*/ 112553 h 270314"/>
              <a:gd name="connsiteX34" fmla="*/ 167805 w 878069"/>
              <a:gd name="connsiteY34" fmla="*/ 112553 h 270314"/>
              <a:gd name="connsiteX35" fmla="*/ 167337 w 878069"/>
              <a:gd name="connsiteY35" fmla="*/ 104291 h 270314"/>
              <a:gd name="connsiteX36" fmla="*/ 167025 w 878069"/>
              <a:gd name="connsiteY36" fmla="*/ 104291 h 270314"/>
              <a:gd name="connsiteX37" fmla="*/ 146136 w 878069"/>
              <a:gd name="connsiteY37" fmla="*/ 114424 h 270314"/>
              <a:gd name="connsiteX38" fmla="*/ 125870 w 878069"/>
              <a:gd name="connsiteY38" fmla="*/ 93067 h 270314"/>
              <a:gd name="connsiteX39" fmla="*/ 148942 w 878069"/>
              <a:gd name="connsiteY39" fmla="*/ 103667 h 270314"/>
              <a:gd name="connsiteX40" fmla="*/ 166402 w 878069"/>
              <a:gd name="connsiteY40" fmla="*/ 96185 h 270314"/>
              <a:gd name="connsiteX41" fmla="*/ 166402 w 878069"/>
              <a:gd name="connsiteY41" fmla="*/ 79972 h 270314"/>
              <a:gd name="connsiteX42" fmla="*/ 159231 w 878069"/>
              <a:gd name="connsiteY42" fmla="*/ 80284 h 270314"/>
              <a:gd name="connsiteX43" fmla="*/ 138497 w 878069"/>
              <a:gd name="connsiteY43" fmla="*/ 92287 h 270314"/>
              <a:gd name="connsiteX44" fmla="*/ 148942 w 878069"/>
              <a:gd name="connsiteY44" fmla="*/ 103667 h 270314"/>
              <a:gd name="connsiteX45" fmla="*/ 239527 w 878069"/>
              <a:gd name="connsiteY45" fmla="*/ 37414 h 270314"/>
              <a:gd name="connsiteX46" fmla="*/ 238436 w 878069"/>
              <a:gd name="connsiteY46" fmla="*/ 48950 h 270314"/>
              <a:gd name="connsiteX47" fmla="*/ 231576 w 878069"/>
              <a:gd name="connsiteY47" fmla="*/ 47547 h 270314"/>
              <a:gd name="connsiteX48" fmla="*/ 214272 w 878069"/>
              <a:gd name="connsiteY48" fmla="*/ 58147 h 270314"/>
              <a:gd name="connsiteX49" fmla="*/ 214272 w 878069"/>
              <a:gd name="connsiteY49" fmla="*/ 112553 h 270314"/>
              <a:gd name="connsiteX50" fmla="*/ 201645 w 878069"/>
              <a:gd name="connsiteY50" fmla="*/ 112553 h 270314"/>
              <a:gd name="connsiteX51" fmla="*/ 201645 w 878069"/>
              <a:gd name="connsiteY51" fmla="*/ 37726 h 270314"/>
              <a:gd name="connsiteX52" fmla="*/ 213337 w 878069"/>
              <a:gd name="connsiteY52" fmla="*/ 37726 h 270314"/>
              <a:gd name="connsiteX53" fmla="*/ 213337 w 878069"/>
              <a:gd name="connsiteY53" fmla="*/ 48794 h 270314"/>
              <a:gd name="connsiteX54" fmla="*/ 213649 w 878069"/>
              <a:gd name="connsiteY54" fmla="*/ 48794 h 270314"/>
              <a:gd name="connsiteX55" fmla="*/ 232668 w 878069"/>
              <a:gd name="connsiteY55" fmla="*/ 36323 h 270314"/>
              <a:gd name="connsiteX56" fmla="*/ 239527 w 878069"/>
              <a:gd name="connsiteY56" fmla="*/ 37414 h 270314"/>
              <a:gd name="connsiteX57" fmla="*/ 306580 w 878069"/>
              <a:gd name="connsiteY57" fmla="*/ 65162 h 270314"/>
              <a:gd name="connsiteX58" fmla="*/ 305176 w 878069"/>
              <a:gd name="connsiteY58" fmla="*/ 77790 h 270314"/>
              <a:gd name="connsiteX59" fmla="*/ 261683 w 878069"/>
              <a:gd name="connsiteY59" fmla="*/ 77790 h 270314"/>
              <a:gd name="connsiteX60" fmla="*/ 284443 w 878069"/>
              <a:gd name="connsiteY60" fmla="*/ 103200 h 270314"/>
              <a:gd name="connsiteX61" fmla="*/ 304085 w 878069"/>
              <a:gd name="connsiteY61" fmla="*/ 96185 h 270314"/>
              <a:gd name="connsiteX62" fmla="*/ 307827 w 878069"/>
              <a:gd name="connsiteY62" fmla="*/ 105226 h 270314"/>
              <a:gd name="connsiteX63" fmla="*/ 283040 w 878069"/>
              <a:gd name="connsiteY63" fmla="*/ 114424 h 270314"/>
              <a:gd name="connsiteX64" fmla="*/ 249056 w 878069"/>
              <a:gd name="connsiteY64" fmla="*/ 74204 h 270314"/>
              <a:gd name="connsiteX65" fmla="*/ 281481 w 878069"/>
              <a:gd name="connsiteY65" fmla="*/ 35855 h 270314"/>
              <a:gd name="connsiteX66" fmla="*/ 306580 w 878069"/>
              <a:gd name="connsiteY66" fmla="*/ 65162 h 270314"/>
              <a:gd name="connsiteX67" fmla="*/ 280390 w 878069"/>
              <a:gd name="connsiteY67" fmla="*/ 46611 h 270314"/>
              <a:gd name="connsiteX68" fmla="*/ 261683 w 878069"/>
              <a:gd name="connsiteY68" fmla="*/ 67968 h 270314"/>
              <a:gd name="connsiteX69" fmla="*/ 294420 w 878069"/>
              <a:gd name="connsiteY69" fmla="*/ 67968 h 270314"/>
              <a:gd name="connsiteX70" fmla="*/ 294732 w 878069"/>
              <a:gd name="connsiteY70" fmla="*/ 62980 h 270314"/>
              <a:gd name="connsiteX71" fmla="*/ 280390 w 878069"/>
              <a:gd name="connsiteY71" fmla="*/ 46611 h 270314"/>
              <a:gd name="connsiteX72" fmla="*/ 427902 w 878069"/>
              <a:gd name="connsiteY72" fmla="*/ 32425 h 270314"/>
              <a:gd name="connsiteX73" fmla="*/ 408415 w 878069"/>
              <a:gd name="connsiteY73" fmla="*/ 57212 h 270314"/>
              <a:gd name="connsiteX74" fmla="*/ 408415 w 878069"/>
              <a:gd name="connsiteY74" fmla="*/ 57524 h 270314"/>
              <a:gd name="connsiteX75" fmla="*/ 431020 w 878069"/>
              <a:gd name="connsiteY75" fmla="*/ 83402 h 270314"/>
              <a:gd name="connsiteX76" fmla="*/ 388929 w 878069"/>
              <a:gd name="connsiteY76" fmla="*/ 112553 h 270314"/>
              <a:gd name="connsiteX77" fmla="*/ 364610 w 878069"/>
              <a:gd name="connsiteY77" fmla="*/ 112553 h 270314"/>
              <a:gd name="connsiteX78" fmla="*/ 364610 w 878069"/>
              <a:gd name="connsiteY78" fmla="*/ 4989 h 270314"/>
              <a:gd name="connsiteX79" fmla="*/ 387526 w 878069"/>
              <a:gd name="connsiteY79" fmla="*/ 4989 h 270314"/>
              <a:gd name="connsiteX80" fmla="*/ 427902 w 878069"/>
              <a:gd name="connsiteY80" fmla="*/ 32425 h 270314"/>
              <a:gd name="connsiteX81" fmla="*/ 413872 w 878069"/>
              <a:gd name="connsiteY81" fmla="*/ 32893 h 270314"/>
              <a:gd name="connsiteX82" fmla="*/ 387526 w 878069"/>
              <a:gd name="connsiteY82" fmla="*/ 16213 h 270314"/>
              <a:gd name="connsiteX83" fmla="*/ 378173 w 878069"/>
              <a:gd name="connsiteY83" fmla="*/ 16213 h 270314"/>
              <a:gd name="connsiteX84" fmla="*/ 378173 w 878069"/>
              <a:gd name="connsiteY84" fmla="*/ 52691 h 270314"/>
              <a:gd name="connsiteX85" fmla="*/ 387370 w 878069"/>
              <a:gd name="connsiteY85" fmla="*/ 52691 h 270314"/>
              <a:gd name="connsiteX86" fmla="*/ 413872 w 878069"/>
              <a:gd name="connsiteY86" fmla="*/ 32893 h 270314"/>
              <a:gd name="connsiteX87" fmla="*/ 416522 w 878069"/>
              <a:gd name="connsiteY87" fmla="*/ 82466 h 270314"/>
              <a:gd name="connsiteX88" fmla="*/ 389864 w 878069"/>
              <a:gd name="connsiteY88" fmla="*/ 63915 h 270314"/>
              <a:gd name="connsiteX89" fmla="*/ 378173 w 878069"/>
              <a:gd name="connsiteY89" fmla="*/ 63915 h 270314"/>
              <a:gd name="connsiteX90" fmla="*/ 378173 w 878069"/>
              <a:gd name="connsiteY90" fmla="*/ 101329 h 270314"/>
              <a:gd name="connsiteX91" fmla="*/ 388929 w 878069"/>
              <a:gd name="connsiteY91" fmla="*/ 101329 h 270314"/>
              <a:gd name="connsiteX92" fmla="*/ 416522 w 878069"/>
              <a:gd name="connsiteY92" fmla="*/ 82466 h 270314"/>
              <a:gd name="connsiteX93" fmla="*/ 505251 w 878069"/>
              <a:gd name="connsiteY93" fmla="*/ 65162 h 270314"/>
              <a:gd name="connsiteX94" fmla="*/ 503848 w 878069"/>
              <a:gd name="connsiteY94" fmla="*/ 77790 h 270314"/>
              <a:gd name="connsiteX95" fmla="*/ 460354 w 878069"/>
              <a:gd name="connsiteY95" fmla="*/ 77790 h 270314"/>
              <a:gd name="connsiteX96" fmla="*/ 483114 w 878069"/>
              <a:gd name="connsiteY96" fmla="*/ 103200 h 270314"/>
              <a:gd name="connsiteX97" fmla="*/ 502756 w 878069"/>
              <a:gd name="connsiteY97" fmla="*/ 96185 h 270314"/>
              <a:gd name="connsiteX98" fmla="*/ 506498 w 878069"/>
              <a:gd name="connsiteY98" fmla="*/ 105226 h 270314"/>
              <a:gd name="connsiteX99" fmla="*/ 481711 w 878069"/>
              <a:gd name="connsiteY99" fmla="*/ 114424 h 270314"/>
              <a:gd name="connsiteX100" fmla="*/ 447727 w 878069"/>
              <a:gd name="connsiteY100" fmla="*/ 74204 h 270314"/>
              <a:gd name="connsiteX101" fmla="*/ 480152 w 878069"/>
              <a:gd name="connsiteY101" fmla="*/ 35855 h 270314"/>
              <a:gd name="connsiteX102" fmla="*/ 505251 w 878069"/>
              <a:gd name="connsiteY102" fmla="*/ 65162 h 270314"/>
              <a:gd name="connsiteX103" fmla="*/ 479061 w 878069"/>
              <a:gd name="connsiteY103" fmla="*/ 46611 h 270314"/>
              <a:gd name="connsiteX104" fmla="*/ 460354 w 878069"/>
              <a:gd name="connsiteY104" fmla="*/ 67968 h 270314"/>
              <a:gd name="connsiteX105" fmla="*/ 493091 w 878069"/>
              <a:gd name="connsiteY105" fmla="*/ 67968 h 270314"/>
              <a:gd name="connsiteX106" fmla="*/ 493403 w 878069"/>
              <a:gd name="connsiteY106" fmla="*/ 62980 h 270314"/>
              <a:gd name="connsiteX107" fmla="*/ 479061 w 878069"/>
              <a:gd name="connsiteY107" fmla="*/ 46611 h 270314"/>
              <a:gd name="connsiteX108" fmla="*/ 587663 w 878069"/>
              <a:gd name="connsiteY108" fmla="*/ 37726 h 270314"/>
              <a:gd name="connsiteX109" fmla="*/ 586105 w 878069"/>
              <a:gd name="connsiteY109" fmla="*/ 47547 h 270314"/>
              <a:gd name="connsiteX110" fmla="*/ 574724 w 878069"/>
              <a:gd name="connsiteY110" fmla="*/ 47547 h 270314"/>
              <a:gd name="connsiteX111" fmla="*/ 578934 w 878069"/>
              <a:gd name="connsiteY111" fmla="*/ 61109 h 270314"/>
              <a:gd name="connsiteX112" fmla="*/ 549626 w 878069"/>
              <a:gd name="connsiteY112" fmla="*/ 86364 h 270314"/>
              <a:gd name="connsiteX113" fmla="*/ 543390 w 878069"/>
              <a:gd name="connsiteY113" fmla="*/ 85896 h 270314"/>
              <a:gd name="connsiteX114" fmla="*/ 537155 w 878069"/>
              <a:gd name="connsiteY114" fmla="*/ 93223 h 270314"/>
              <a:gd name="connsiteX115" fmla="*/ 545105 w 878069"/>
              <a:gd name="connsiteY115" fmla="*/ 98523 h 270314"/>
              <a:gd name="connsiteX116" fmla="*/ 560383 w 878069"/>
              <a:gd name="connsiteY116" fmla="*/ 98523 h 270314"/>
              <a:gd name="connsiteX117" fmla="*/ 585169 w 878069"/>
              <a:gd name="connsiteY117" fmla="*/ 118321 h 270314"/>
              <a:gd name="connsiteX118" fmla="*/ 545573 w 878069"/>
              <a:gd name="connsiteY118" fmla="*/ 145602 h 270314"/>
              <a:gd name="connsiteX119" fmla="*/ 517512 w 878069"/>
              <a:gd name="connsiteY119" fmla="*/ 125336 h 270314"/>
              <a:gd name="connsiteX120" fmla="*/ 530607 w 878069"/>
              <a:gd name="connsiteY120" fmla="*/ 106941 h 270314"/>
              <a:gd name="connsiteX121" fmla="*/ 530607 w 878069"/>
              <a:gd name="connsiteY121" fmla="*/ 106629 h 270314"/>
              <a:gd name="connsiteX122" fmla="*/ 525931 w 878069"/>
              <a:gd name="connsiteY122" fmla="*/ 96029 h 270314"/>
              <a:gd name="connsiteX123" fmla="*/ 534816 w 878069"/>
              <a:gd name="connsiteY123" fmla="*/ 83558 h 270314"/>
              <a:gd name="connsiteX124" fmla="*/ 534816 w 878069"/>
              <a:gd name="connsiteY124" fmla="*/ 83246 h 270314"/>
              <a:gd name="connsiteX125" fmla="*/ 522189 w 878069"/>
              <a:gd name="connsiteY125" fmla="*/ 61109 h 270314"/>
              <a:gd name="connsiteX126" fmla="*/ 550561 w 878069"/>
              <a:gd name="connsiteY126" fmla="*/ 35855 h 270314"/>
              <a:gd name="connsiteX127" fmla="*/ 561785 w 878069"/>
              <a:gd name="connsiteY127" fmla="*/ 37726 h 270314"/>
              <a:gd name="connsiteX128" fmla="*/ 587663 w 878069"/>
              <a:gd name="connsiteY128" fmla="*/ 37726 h 270314"/>
              <a:gd name="connsiteX129" fmla="*/ 543858 w 878069"/>
              <a:gd name="connsiteY129" fmla="*/ 110215 h 270314"/>
              <a:gd name="connsiteX130" fmla="*/ 537467 w 878069"/>
              <a:gd name="connsiteY130" fmla="*/ 109591 h 270314"/>
              <a:gd name="connsiteX131" fmla="*/ 529672 w 878069"/>
              <a:gd name="connsiteY131" fmla="*/ 122842 h 270314"/>
              <a:gd name="connsiteX132" fmla="*/ 546508 w 878069"/>
              <a:gd name="connsiteY132" fmla="*/ 134846 h 270314"/>
              <a:gd name="connsiteX133" fmla="*/ 572542 w 878069"/>
              <a:gd name="connsiteY133" fmla="*/ 120192 h 270314"/>
              <a:gd name="connsiteX134" fmla="*/ 560383 w 878069"/>
              <a:gd name="connsiteY134" fmla="*/ 110215 h 270314"/>
              <a:gd name="connsiteX135" fmla="*/ 543858 w 878069"/>
              <a:gd name="connsiteY135" fmla="*/ 110215 h 270314"/>
              <a:gd name="connsiteX136" fmla="*/ 566618 w 878069"/>
              <a:gd name="connsiteY136" fmla="*/ 61109 h 270314"/>
              <a:gd name="connsiteX137" fmla="*/ 550717 w 878069"/>
              <a:gd name="connsiteY137" fmla="*/ 46300 h 270314"/>
              <a:gd name="connsiteX138" fmla="*/ 534505 w 878069"/>
              <a:gd name="connsiteY138" fmla="*/ 61109 h 270314"/>
              <a:gd name="connsiteX139" fmla="*/ 550405 w 878069"/>
              <a:gd name="connsiteY139" fmla="*/ 75919 h 270314"/>
              <a:gd name="connsiteX140" fmla="*/ 566618 w 878069"/>
              <a:gd name="connsiteY140" fmla="*/ 61109 h 270314"/>
              <a:gd name="connsiteX141" fmla="*/ 640825 w 878069"/>
              <a:gd name="connsiteY141" fmla="*/ 37414 h 270314"/>
              <a:gd name="connsiteX142" fmla="*/ 639734 w 878069"/>
              <a:gd name="connsiteY142" fmla="*/ 48950 h 270314"/>
              <a:gd name="connsiteX143" fmla="*/ 632874 w 878069"/>
              <a:gd name="connsiteY143" fmla="*/ 47547 h 270314"/>
              <a:gd name="connsiteX144" fmla="*/ 615570 w 878069"/>
              <a:gd name="connsiteY144" fmla="*/ 58147 h 270314"/>
              <a:gd name="connsiteX145" fmla="*/ 615570 w 878069"/>
              <a:gd name="connsiteY145" fmla="*/ 112553 h 270314"/>
              <a:gd name="connsiteX146" fmla="*/ 602943 w 878069"/>
              <a:gd name="connsiteY146" fmla="*/ 112553 h 270314"/>
              <a:gd name="connsiteX147" fmla="*/ 602943 w 878069"/>
              <a:gd name="connsiteY147" fmla="*/ 37726 h 270314"/>
              <a:gd name="connsiteX148" fmla="*/ 614635 w 878069"/>
              <a:gd name="connsiteY148" fmla="*/ 37726 h 270314"/>
              <a:gd name="connsiteX149" fmla="*/ 614635 w 878069"/>
              <a:gd name="connsiteY149" fmla="*/ 48794 h 270314"/>
              <a:gd name="connsiteX150" fmla="*/ 614947 w 878069"/>
              <a:gd name="connsiteY150" fmla="*/ 48794 h 270314"/>
              <a:gd name="connsiteX151" fmla="*/ 633966 w 878069"/>
              <a:gd name="connsiteY151" fmla="*/ 36323 h 270314"/>
              <a:gd name="connsiteX152" fmla="*/ 640825 w 878069"/>
              <a:gd name="connsiteY152" fmla="*/ 37414 h 270314"/>
              <a:gd name="connsiteX153" fmla="*/ 670900 w 878069"/>
              <a:gd name="connsiteY153" fmla="*/ 10756 h 270314"/>
              <a:gd name="connsiteX154" fmla="*/ 661858 w 878069"/>
              <a:gd name="connsiteY154" fmla="*/ 19642 h 270314"/>
              <a:gd name="connsiteX155" fmla="*/ 652972 w 878069"/>
              <a:gd name="connsiteY155" fmla="*/ 10756 h 270314"/>
              <a:gd name="connsiteX156" fmla="*/ 661858 w 878069"/>
              <a:gd name="connsiteY156" fmla="*/ 1715 h 270314"/>
              <a:gd name="connsiteX157" fmla="*/ 670900 w 878069"/>
              <a:gd name="connsiteY157" fmla="*/ 10756 h 270314"/>
              <a:gd name="connsiteX158" fmla="*/ 668094 w 878069"/>
              <a:gd name="connsiteY158" fmla="*/ 37726 h 270314"/>
              <a:gd name="connsiteX159" fmla="*/ 668094 w 878069"/>
              <a:gd name="connsiteY159" fmla="*/ 112553 h 270314"/>
              <a:gd name="connsiteX160" fmla="*/ 655466 w 878069"/>
              <a:gd name="connsiteY160" fmla="*/ 112553 h 270314"/>
              <a:gd name="connsiteX161" fmla="*/ 655466 w 878069"/>
              <a:gd name="connsiteY161" fmla="*/ 37726 h 270314"/>
              <a:gd name="connsiteX162" fmla="*/ 668094 w 878069"/>
              <a:gd name="connsiteY162" fmla="*/ 37726 h 270314"/>
              <a:gd name="connsiteX163" fmla="*/ 726633 w 878069"/>
              <a:gd name="connsiteY163" fmla="*/ 37726 h 270314"/>
              <a:gd name="connsiteX164" fmla="*/ 725074 w 878069"/>
              <a:gd name="connsiteY164" fmla="*/ 48482 h 270314"/>
              <a:gd name="connsiteX165" fmla="*/ 707147 w 878069"/>
              <a:gd name="connsiteY165" fmla="*/ 48482 h 270314"/>
              <a:gd name="connsiteX166" fmla="*/ 707147 w 878069"/>
              <a:gd name="connsiteY166" fmla="*/ 112553 h 270314"/>
              <a:gd name="connsiteX167" fmla="*/ 694519 w 878069"/>
              <a:gd name="connsiteY167" fmla="*/ 112553 h 270314"/>
              <a:gd name="connsiteX168" fmla="*/ 694519 w 878069"/>
              <a:gd name="connsiteY168" fmla="*/ 48482 h 270314"/>
              <a:gd name="connsiteX169" fmla="*/ 684231 w 878069"/>
              <a:gd name="connsiteY169" fmla="*/ 48482 h 270314"/>
              <a:gd name="connsiteX170" fmla="*/ 684231 w 878069"/>
              <a:gd name="connsiteY170" fmla="*/ 39596 h 270314"/>
              <a:gd name="connsiteX171" fmla="*/ 694519 w 878069"/>
              <a:gd name="connsiteY171" fmla="*/ 37726 h 270314"/>
              <a:gd name="connsiteX172" fmla="*/ 694519 w 878069"/>
              <a:gd name="connsiteY172" fmla="*/ 25098 h 270314"/>
              <a:gd name="connsiteX173" fmla="*/ 718371 w 878069"/>
              <a:gd name="connsiteY173" fmla="*/ 0 h 270314"/>
              <a:gd name="connsiteX174" fmla="*/ 728348 w 878069"/>
              <a:gd name="connsiteY174" fmla="*/ 2338 h 270314"/>
              <a:gd name="connsiteX175" fmla="*/ 726633 w 878069"/>
              <a:gd name="connsiteY175" fmla="*/ 13095 h 270314"/>
              <a:gd name="connsiteX176" fmla="*/ 718215 w 878069"/>
              <a:gd name="connsiteY176" fmla="*/ 11224 h 270314"/>
              <a:gd name="connsiteX177" fmla="*/ 707147 w 878069"/>
              <a:gd name="connsiteY177" fmla="*/ 25254 h 270314"/>
              <a:gd name="connsiteX178" fmla="*/ 707147 w 878069"/>
              <a:gd name="connsiteY178" fmla="*/ 37726 h 270314"/>
              <a:gd name="connsiteX179" fmla="*/ 726633 w 878069"/>
              <a:gd name="connsiteY179" fmla="*/ 37726 h 270314"/>
              <a:gd name="connsiteX180" fmla="*/ 776718 w 878069"/>
              <a:gd name="connsiteY180" fmla="*/ 37726 h 270314"/>
              <a:gd name="connsiteX181" fmla="*/ 775159 w 878069"/>
              <a:gd name="connsiteY181" fmla="*/ 48482 h 270314"/>
              <a:gd name="connsiteX182" fmla="*/ 757232 w 878069"/>
              <a:gd name="connsiteY182" fmla="*/ 48482 h 270314"/>
              <a:gd name="connsiteX183" fmla="*/ 757232 w 878069"/>
              <a:gd name="connsiteY183" fmla="*/ 112553 h 270314"/>
              <a:gd name="connsiteX184" fmla="*/ 744604 w 878069"/>
              <a:gd name="connsiteY184" fmla="*/ 112553 h 270314"/>
              <a:gd name="connsiteX185" fmla="*/ 744604 w 878069"/>
              <a:gd name="connsiteY185" fmla="*/ 48482 h 270314"/>
              <a:gd name="connsiteX186" fmla="*/ 734316 w 878069"/>
              <a:gd name="connsiteY186" fmla="*/ 48482 h 270314"/>
              <a:gd name="connsiteX187" fmla="*/ 734316 w 878069"/>
              <a:gd name="connsiteY187" fmla="*/ 39596 h 270314"/>
              <a:gd name="connsiteX188" fmla="*/ 744604 w 878069"/>
              <a:gd name="connsiteY188" fmla="*/ 37726 h 270314"/>
              <a:gd name="connsiteX189" fmla="*/ 744604 w 878069"/>
              <a:gd name="connsiteY189" fmla="*/ 25098 h 270314"/>
              <a:gd name="connsiteX190" fmla="*/ 768456 w 878069"/>
              <a:gd name="connsiteY190" fmla="*/ 0 h 270314"/>
              <a:gd name="connsiteX191" fmla="*/ 778433 w 878069"/>
              <a:gd name="connsiteY191" fmla="*/ 2338 h 270314"/>
              <a:gd name="connsiteX192" fmla="*/ 776718 w 878069"/>
              <a:gd name="connsiteY192" fmla="*/ 13095 h 270314"/>
              <a:gd name="connsiteX193" fmla="*/ 768300 w 878069"/>
              <a:gd name="connsiteY193" fmla="*/ 11224 h 270314"/>
              <a:gd name="connsiteX194" fmla="*/ 757232 w 878069"/>
              <a:gd name="connsiteY194" fmla="*/ 25254 h 270314"/>
              <a:gd name="connsiteX195" fmla="*/ 757232 w 878069"/>
              <a:gd name="connsiteY195" fmla="*/ 37726 h 270314"/>
              <a:gd name="connsiteX196" fmla="*/ 776718 w 878069"/>
              <a:gd name="connsiteY196" fmla="*/ 37726 h 270314"/>
              <a:gd name="connsiteX197" fmla="*/ 843827 w 878069"/>
              <a:gd name="connsiteY197" fmla="*/ 65162 h 270314"/>
              <a:gd name="connsiteX198" fmla="*/ 842424 w 878069"/>
              <a:gd name="connsiteY198" fmla="*/ 77790 h 270314"/>
              <a:gd name="connsiteX199" fmla="*/ 798930 w 878069"/>
              <a:gd name="connsiteY199" fmla="*/ 77790 h 270314"/>
              <a:gd name="connsiteX200" fmla="*/ 821690 w 878069"/>
              <a:gd name="connsiteY200" fmla="*/ 103200 h 270314"/>
              <a:gd name="connsiteX201" fmla="*/ 841332 w 878069"/>
              <a:gd name="connsiteY201" fmla="*/ 96185 h 270314"/>
              <a:gd name="connsiteX202" fmla="*/ 845074 w 878069"/>
              <a:gd name="connsiteY202" fmla="*/ 105226 h 270314"/>
              <a:gd name="connsiteX203" fmla="*/ 820287 w 878069"/>
              <a:gd name="connsiteY203" fmla="*/ 114424 h 270314"/>
              <a:gd name="connsiteX204" fmla="*/ 786303 w 878069"/>
              <a:gd name="connsiteY204" fmla="*/ 74204 h 270314"/>
              <a:gd name="connsiteX205" fmla="*/ 818728 w 878069"/>
              <a:gd name="connsiteY205" fmla="*/ 35855 h 270314"/>
              <a:gd name="connsiteX206" fmla="*/ 843827 w 878069"/>
              <a:gd name="connsiteY206" fmla="*/ 65162 h 270314"/>
              <a:gd name="connsiteX207" fmla="*/ 817637 w 878069"/>
              <a:gd name="connsiteY207" fmla="*/ 46611 h 270314"/>
              <a:gd name="connsiteX208" fmla="*/ 798930 w 878069"/>
              <a:gd name="connsiteY208" fmla="*/ 67968 h 270314"/>
              <a:gd name="connsiteX209" fmla="*/ 831667 w 878069"/>
              <a:gd name="connsiteY209" fmla="*/ 67968 h 270314"/>
              <a:gd name="connsiteX210" fmla="*/ 831979 w 878069"/>
              <a:gd name="connsiteY210" fmla="*/ 62980 h 270314"/>
              <a:gd name="connsiteX211" fmla="*/ 817637 w 878069"/>
              <a:gd name="connsiteY211" fmla="*/ 46611 h 270314"/>
              <a:gd name="connsiteX212" fmla="*/ 878069 w 878069"/>
              <a:gd name="connsiteY212" fmla="*/ 105538 h 270314"/>
              <a:gd name="connsiteX213" fmla="*/ 869027 w 878069"/>
              <a:gd name="connsiteY213" fmla="*/ 114424 h 270314"/>
              <a:gd name="connsiteX214" fmla="*/ 860142 w 878069"/>
              <a:gd name="connsiteY214" fmla="*/ 105538 h 270314"/>
              <a:gd name="connsiteX215" fmla="*/ 869027 w 878069"/>
              <a:gd name="connsiteY215" fmla="*/ 96496 h 270314"/>
              <a:gd name="connsiteX216" fmla="*/ 878069 w 878069"/>
              <a:gd name="connsiteY216" fmla="*/ 105538 h 270314"/>
              <a:gd name="connsiteX217" fmla="*/ 74516 w 878069"/>
              <a:gd name="connsiteY217" fmla="*/ 160879 h 270314"/>
              <a:gd name="connsiteX218" fmla="*/ 34296 w 878069"/>
              <a:gd name="connsiteY218" fmla="*/ 213415 h 270314"/>
              <a:gd name="connsiteX219" fmla="*/ 77634 w 878069"/>
              <a:gd name="connsiteY219" fmla="*/ 268444 h 270314"/>
              <a:gd name="connsiteX220" fmla="*/ 60486 w 878069"/>
              <a:gd name="connsiteY220" fmla="*/ 268444 h 270314"/>
              <a:gd name="connsiteX221" fmla="*/ 23384 w 878069"/>
              <a:gd name="connsiteY221" fmla="*/ 219806 h 270314"/>
              <a:gd name="connsiteX222" fmla="*/ 13563 w 878069"/>
              <a:gd name="connsiteY222" fmla="*/ 219806 h 270314"/>
              <a:gd name="connsiteX223" fmla="*/ 13563 w 878069"/>
              <a:gd name="connsiteY223" fmla="*/ 268444 h 270314"/>
              <a:gd name="connsiteX224" fmla="*/ 0 w 878069"/>
              <a:gd name="connsiteY224" fmla="*/ 268444 h 270314"/>
              <a:gd name="connsiteX225" fmla="*/ 0 w 878069"/>
              <a:gd name="connsiteY225" fmla="*/ 160879 h 270314"/>
              <a:gd name="connsiteX226" fmla="*/ 13563 w 878069"/>
              <a:gd name="connsiteY226" fmla="*/ 160879 h 270314"/>
              <a:gd name="connsiteX227" fmla="*/ 13563 w 878069"/>
              <a:gd name="connsiteY227" fmla="*/ 208582 h 270314"/>
              <a:gd name="connsiteX228" fmla="*/ 23384 w 878069"/>
              <a:gd name="connsiteY228" fmla="*/ 208582 h 270314"/>
              <a:gd name="connsiteX229" fmla="*/ 59239 w 878069"/>
              <a:gd name="connsiteY229" fmla="*/ 160879 h 270314"/>
              <a:gd name="connsiteX230" fmla="*/ 74516 w 878069"/>
              <a:gd name="connsiteY230" fmla="*/ 160879 h 270314"/>
              <a:gd name="connsiteX231" fmla="*/ 103293 w 878069"/>
              <a:gd name="connsiteY231" fmla="*/ 156826 h 270314"/>
              <a:gd name="connsiteX232" fmla="*/ 103293 w 878069"/>
              <a:gd name="connsiteY232" fmla="*/ 250049 h 270314"/>
              <a:gd name="connsiteX233" fmla="*/ 110464 w 878069"/>
              <a:gd name="connsiteY233" fmla="*/ 259402 h 270314"/>
              <a:gd name="connsiteX234" fmla="*/ 115764 w 878069"/>
              <a:gd name="connsiteY234" fmla="*/ 258467 h 270314"/>
              <a:gd name="connsiteX235" fmla="*/ 116543 w 878069"/>
              <a:gd name="connsiteY235" fmla="*/ 267509 h 270314"/>
              <a:gd name="connsiteX236" fmla="*/ 106254 w 878069"/>
              <a:gd name="connsiteY236" fmla="*/ 269847 h 270314"/>
              <a:gd name="connsiteX237" fmla="*/ 90665 w 878069"/>
              <a:gd name="connsiteY237" fmla="*/ 250673 h 270314"/>
              <a:gd name="connsiteX238" fmla="*/ 90665 w 878069"/>
              <a:gd name="connsiteY238" fmla="*/ 158229 h 270314"/>
              <a:gd name="connsiteX239" fmla="*/ 103293 w 878069"/>
              <a:gd name="connsiteY239" fmla="*/ 156826 h 270314"/>
              <a:gd name="connsiteX240" fmla="*/ 125870 w 878069"/>
              <a:gd name="connsiteY240" fmla="*/ 248958 h 270314"/>
              <a:gd name="connsiteX241" fmla="*/ 160166 w 878069"/>
              <a:gd name="connsiteY241" fmla="*/ 226821 h 270314"/>
              <a:gd name="connsiteX242" fmla="*/ 166402 w 878069"/>
              <a:gd name="connsiteY242" fmla="*/ 226821 h 270314"/>
              <a:gd name="connsiteX243" fmla="*/ 166402 w 878069"/>
              <a:gd name="connsiteY243" fmla="*/ 221053 h 270314"/>
              <a:gd name="connsiteX244" fmla="*/ 151592 w 878069"/>
              <a:gd name="connsiteY244" fmla="*/ 202970 h 270314"/>
              <a:gd name="connsiteX245" fmla="*/ 133041 w 878069"/>
              <a:gd name="connsiteY245" fmla="*/ 209829 h 270314"/>
              <a:gd name="connsiteX246" fmla="*/ 128364 w 878069"/>
              <a:gd name="connsiteY246" fmla="*/ 200476 h 270314"/>
              <a:gd name="connsiteX247" fmla="*/ 153930 w 878069"/>
              <a:gd name="connsiteY247" fmla="*/ 191746 h 270314"/>
              <a:gd name="connsiteX248" fmla="*/ 179029 w 878069"/>
              <a:gd name="connsiteY248" fmla="*/ 221053 h 270314"/>
              <a:gd name="connsiteX249" fmla="*/ 179029 w 878069"/>
              <a:gd name="connsiteY249" fmla="*/ 252855 h 270314"/>
              <a:gd name="connsiteX250" fmla="*/ 179964 w 878069"/>
              <a:gd name="connsiteY250" fmla="*/ 268444 h 270314"/>
              <a:gd name="connsiteX251" fmla="*/ 167805 w 878069"/>
              <a:gd name="connsiteY251" fmla="*/ 268444 h 270314"/>
              <a:gd name="connsiteX252" fmla="*/ 167337 w 878069"/>
              <a:gd name="connsiteY252" fmla="*/ 260182 h 270314"/>
              <a:gd name="connsiteX253" fmla="*/ 167025 w 878069"/>
              <a:gd name="connsiteY253" fmla="*/ 260182 h 270314"/>
              <a:gd name="connsiteX254" fmla="*/ 146136 w 878069"/>
              <a:gd name="connsiteY254" fmla="*/ 270315 h 270314"/>
              <a:gd name="connsiteX255" fmla="*/ 125870 w 878069"/>
              <a:gd name="connsiteY255" fmla="*/ 248958 h 270314"/>
              <a:gd name="connsiteX256" fmla="*/ 148942 w 878069"/>
              <a:gd name="connsiteY256" fmla="*/ 259558 h 270314"/>
              <a:gd name="connsiteX257" fmla="*/ 166402 w 878069"/>
              <a:gd name="connsiteY257" fmla="*/ 252076 h 270314"/>
              <a:gd name="connsiteX258" fmla="*/ 166402 w 878069"/>
              <a:gd name="connsiteY258" fmla="*/ 235863 h 270314"/>
              <a:gd name="connsiteX259" fmla="*/ 159231 w 878069"/>
              <a:gd name="connsiteY259" fmla="*/ 236175 h 270314"/>
              <a:gd name="connsiteX260" fmla="*/ 138497 w 878069"/>
              <a:gd name="connsiteY260" fmla="*/ 248178 h 270314"/>
              <a:gd name="connsiteX261" fmla="*/ 148942 w 878069"/>
              <a:gd name="connsiteY261" fmla="*/ 259558 h 270314"/>
              <a:gd name="connsiteX262" fmla="*/ 239527 w 878069"/>
              <a:gd name="connsiteY262" fmla="*/ 193305 h 270314"/>
              <a:gd name="connsiteX263" fmla="*/ 238436 w 878069"/>
              <a:gd name="connsiteY263" fmla="*/ 204841 h 270314"/>
              <a:gd name="connsiteX264" fmla="*/ 231576 w 878069"/>
              <a:gd name="connsiteY264" fmla="*/ 203438 h 270314"/>
              <a:gd name="connsiteX265" fmla="*/ 214272 w 878069"/>
              <a:gd name="connsiteY265" fmla="*/ 214038 h 270314"/>
              <a:gd name="connsiteX266" fmla="*/ 214272 w 878069"/>
              <a:gd name="connsiteY266" fmla="*/ 268444 h 270314"/>
              <a:gd name="connsiteX267" fmla="*/ 201645 w 878069"/>
              <a:gd name="connsiteY267" fmla="*/ 268444 h 270314"/>
              <a:gd name="connsiteX268" fmla="*/ 201645 w 878069"/>
              <a:gd name="connsiteY268" fmla="*/ 193616 h 270314"/>
              <a:gd name="connsiteX269" fmla="*/ 213337 w 878069"/>
              <a:gd name="connsiteY269" fmla="*/ 193616 h 270314"/>
              <a:gd name="connsiteX270" fmla="*/ 213337 w 878069"/>
              <a:gd name="connsiteY270" fmla="*/ 204685 h 270314"/>
              <a:gd name="connsiteX271" fmla="*/ 213649 w 878069"/>
              <a:gd name="connsiteY271" fmla="*/ 204685 h 270314"/>
              <a:gd name="connsiteX272" fmla="*/ 232668 w 878069"/>
              <a:gd name="connsiteY272" fmla="*/ 192213 h 270314"/>
              <a:gd name="connsiteX273" fmla="*/ 239527 w 878069"/>
              <a:gd name="connsiteY273" fmla="*/ 193305 h 270314"/>
              <a:gd name="connsiteX274" fmla="*/ 306580 w 878069"/>
              <a:gd name="connsiteY274" fmla="*/ 221053 h 270314"/>
              <a:gd name="connsiteX275" fmla="*/ 305176 w 878069"/>
              <a:gd name="connsiteY275" fmla="*/ 233680 h 270314"/>
              <a:gd name="connsiteX276" fmla="*/ 261683 w 878069"/>
              <a:gd name="connsiteY276" fmla="*/ 233680 h 270314"/>
              <a:gd name="connsiteX277" fmla="*/ 284443 w 878069"/>
              <a:gd name="connsiteY277" fmla="*/ 259091 h 270314"/>
              <a:gd name="connsiteX278" fmla="*/ 304085 w 878069"/>
              <a:gd name="connsiteY278" fmla="*/ 252076 h 270314"/>
              <a:gd name="connsiteX279" fmla="*/ 307827 w 878069"/>
              <a:gd name="connsiteY279" fmla="*/ 261117 h 270314"/>
              <a:gd name="connsiteX280" fmla="*/ 283040 w 878069"/>
              <a:gd name="connsiteY280" fmla="*/ 270315 h 270314"/>
              <a:gd name="connsiteX281" fmla="*/ 249056 w 878069"/>
              <a:gd name="connsiteY281" fmla="*/ 230095 h 270314"/>
              <a:gd name="connsiteX282" fmla="*/ 281481 w 878069"/>
              <a:gd name="connsiteY282" fmla="*/ 191746 h 270314"/>
              <a:gd name="connsiteX283" fmla="*/ 306580 w 878069"/>
              <a:gd name="connsiteY283" fmla="*/ 221053 h 270314"/>
              <a:gd name="connsiteX284" fmla="*/ 280390 w 878069"/>
              <a:gd name="connsiteY284" fmla="*/ 202502 h 270314"/>
              <a:gd name="connsiteX285" fmla="*/ 261683 w 878069"/>
              <a:gd name="connsiteY285" fmla="*/ 223859 h 270314"/>
              <a:gd name="connsiteX286" fmla="*/ 294420 w 878069"/>
              <a:gd name="connsiteY286" fmla="*/ 223859 h 270314"/>
              <a:gd name="connsiteX287" fmla="*/ 294732 w 878069"/>
              <a:gd name="connsiteY287" fmla="*/ 218871 h 270314"/>
              <a:gd name="connsiteX288" fmla="*/ 280390 w 878069"/>
              <a:gd name="connsiteY288" fmla="*/ 202502 h 270314"/>
              <a:gd name="connsiteX289" fmla="*/ 384876 w 878069"/>
              <a:gd name="connsiteY289" fmla="*/ 268444 h 270314"/>
              <a:gd name="connsiteX290" fmla="*/ 364610 w 878069"/>
              <a:gd name="connsiteY290" fmla="*/ 268444 h 270314"/>
              <a:gd name="connsiteX291" fmla="*/ 364610 w 878069"/>
              <a:gd name="connsiteY291" fmla="*/ 160879 h 270314"/>
              <a:gd name="connsiteX292" fmla="*/ 386747 w 878069"/>
              <a:gd name="connsiteY292" fmla="*/ 160879 h 270314"/>
              <a:gd name="connsiteX293" fmla="*/ 445673 w 878069"/>
              <a:gd name="connsiteY293" fmla="*/ 212167 h 270314"/>
              <a:gd name="connsiteX294" fmla="*/ 384876 w 878069"/>
              <a:gd name="connsiteY294" fmla="*/ 268444 h 270314"/>
              <a:gd name="connsiteX295" fmla="*/ 386747 w 878069"/>
              <a:gd name="connsiteY295" fmla="*/ 172571 h 270314"/>
              <a:gd name="connsiteX296" fmla="*/ 378173 w 878069"/>
              <a:gd name="connsiteY296" fmla="*/ 172571 h 270314"/>
              <a:gd name="connsiteX297" fmla="*/ 378173 w 878069"/>
              <a:gd name="connsiteY297" fmla="*/ 256752 h 270314"/>
              <a:gd name="connsiteX298" fmla="*/ 384876 w 878069"/>
              <a:gd name="connsiteY298" fmla="*/ 256752 h 270314"/>
              <a:gd name="connsiteX299" fmla="*/ 431175 w 878069"/>
              <a:gd name="connsiteY299" fmla="*/ 212167 h 270314"/>
              <a:gd name="connsiteX300" fmla="*/ 386747 w 878069"/>
              <a:gd name="connsiteY300" fmla="*/ 172571 h 270314"/>
              <a:gd name="connsiteX301" fmla="*/ 461555 w 878069"/>
              <a:gd name="connsiteY301" fmla="*/ 248958 h 270314"/>
              <a:gd name="connsiteX302" fmla="*/ 495851 w 878069"/>
              <a:gd name="connsiteY302" fmla="*/ 226821 h 270314"/>
              <a:gd name="connsiteX303" fmla="*/ 502086 w 878069"/>
              <a:gd name="connsiteY303" fmla="*/ 226821 h 270314"/>
              <a:gd name="connsiteX304" fmla="*/ 502086 w 878069"/>
              <a:gd name="connsiteY304" fmla="*/ 221053 h 270314"/>
              <a:gd name="connsiteX305" fmla="*/ 487277 w 878069"/>
              <a:gd name="connsiteY305" fmla="*/ 202970 h 270314"/>
              <a:gd name="connsiteX306" fmla="*/ 468726 w 878069"/>
              <a:gd name="connsiteY306" fmla="*/ 209829 h 270314"/>
              <a:gd name="connsiteX307" fmla="*/ 464049 w 878069"/>
              <a:gd name="connsiteY307" fmla="*/ 200476 h 270314"/>
              <a:gd name="connsiteX308" fmla="*/ 489615 w 878069"/>
              <a:gd name="connsiteY308" fmla="*/ 191746 h 270314"/>
              <a:gd name="connsiteX309" fmla="*/ 514714 w 878069"/>
              <a:gd name="connsiteY309" fmla="*/ 221053 h 270314"/>
              <a:gd name="connsiteX310" fmla="*/ 514714 w 878069"/>
              <a:gd name="connsiteY310" fmla="*/ 252855 h 270314"/>
              <a:gd name="connsiteX311" fmla="*/ 515649 w 878069"/>
              <a:gd name="connsiteY311" fmla="*/ 268444 h 270314"/>
              <a:gd name="connsiteX312" fmla="*/ 503490 w 878069"/>
              <a:gd name="connsiteY312" fmla="*/ 268444 h 270314"/>
              <a:gd name="connsiteX313" fmla="*/ 503022 w 878069"/>
              <a:gd name="connsiteY313" fmla="*/ 260182 h 270314"/>
              <a:gd name="connsiteX314" fmla="*/ 502710 w 878069"/>
              <a:gd name="connsiteY314" fmla="*/ 260182 h 270314"/>
              <a:gd name="connsiteX315" fmla="*/ 481821 w 878069"/>
              <a:gd name="connsiteY315" fmla="*/ 270315 h 270314"/>
              <a:gd name="connsiteX316" fmla="*/ 461555 w 878069"/>
              <a:gd name="connsiteY316" fmla="*/ 248958 h 270314"/>
              <a:gd name="connsiteX317" fmla="*/ 484627 w 878069"/>
              <a:gd name="connsiteY317" fmla="*/ 259558 h 270314"/>
              <a:gd name="connsiteX318" fmla="*/ 502086 w 878069"/>
              <a:gd name="connsiteY318" fmla="*/ 252076 h 270314"/>
              <a:gd name="connsiteX319" fmla="*/ 502086 w 878069"/>
              <a:gd name="connsiteY319" fmla="*/ 235863 h 270314"/>
              <a:gd name="connsiteX320" fmla="*/ 494913 w 878069"/>
              <a:gd name="connsiteY320" fmla="*/ 236175 h 270314"/>
              <a:gd name="connsiteX321" fmla="*/ 474182 w 878069"/>
              <a:gd name="connsiteY321" fmla="*/ 248178 h 270314"/>
              <a:gd name="connsiteX322" fmla="*/ 484627 w 878069"/>
              <a:gd name="connsiteY322" fmla="*/ 259558 h 270314"/>
              <a:gd name="connsiteX323" fmla="*/ 574120 w 878069"/>
              <a:gd name="connsiteY323" fmla="*/ 193616 h 270314"/>
              <a:gd name="connsiteX324" fmla="*/ 572561 w 878069"/>
              <a:gd name="connsiteY324" fmla="*/ 204373 h 270314"/>
              <a:gd name="connsiteX325" fmla="*/ 553231 w 878069"/>
              <a:gd name="connsiteY325" fmla="*/ 204373 h 270314"/>
              <a:gd name="connsiteX326" fmla="*/ 553231 w 878069"/>
              <a:gd name="connsiteY326" fmla="*/ 243034 h 270314"/>
              <a:gd name="connsiteX327" fmla="*/ 564455 w 878069"/>
              <a:gd name="connsiteY327" fmla="*/ 259091 h 270314"/>
              <a:gd name="connsiteX328" fmla="*/ 573185 w 878069"/>
              <a:gd name="connsiteY328" fmla="*/ 256908 h 270314"/>
              <a:gd name="connsiteX329" fmla="*/ 574432 w 878069"/>
              <a:gd name="connsiteY329" fmla="*/ 267041 h 270314"/>
              <a:gd name="connsiteX330" fmla="*/ 561026 w 878069"/>
              <a:gd name="connsiteY330" fmla="*/ 270315 h 270314"/>
              <a:gd name="connsiteX331" fmla="*/ 540604 w 878069"/>
              <a:gd name="connsiteY331" fmla="*/ 244749 h 270314"/>
              <a:gd name="connsiteX332" fmla="*/ 540604 w 878069"/>
              <a:gd name="connsiteY332" fmla="*/ 204373 h 270314"/>
              <a:gd name="connsiteX333" fmla="*/ 530315 w 878069"/>
              <a:gd name="connsiteY333" fmla="*/ 204373 h 270314"/>
              <a:gd name="connsiteX334" fmla="*/ 530315 w 878069"/>
              <a:gd name="connsiteY334" fmla="*/ 195487 h 270314"/>
              <a:gd name="connsiteX335" fmla="*/ 540604 w 878069"/>
              <a:gd name="connsiteY335" fmla="*/ 193616 h 270314"/>
              <a:gd name="connsiteX336" fmla="*/ 542007 w 878069"/>
              <a:gd name="connsiteY336" fmla="*/ 172727 h 270314"/>
              <a:gd name="connsiteX337" fmla="*/ 553231 w 878069"/>
              <a:gd name="connsiteY337" fmla="*/ 172727 h 270314"/>
              <a:gd name="connsiteX338" fmla="*/ 553231 w 878069"/>
              <a:gd name="connsiteY338" fmla="*/ 193616 h 270314"/>
              <a:gd name="connsiteX339" fmla="*/ 574120 w 878069"/>
              <a:gd name="connsiteY339" fmla="*/ 193616 h 270314"/>
              <a:gd name="connsiteX340" fmla="*/ 643482 w 878069"/>
              <a:gd name="connsiteY340" fmla="*/ 221053 h 270314"/>
              <a:gd name="connsiteX341" fmla="*/ 642079 w 878069"/>
              <a:gd name="connsiteY341" fmla="*/ 233680 h 270314"/>
              <a:gd name="connsiteX342" fmla="*/ 598586 w 878069"/>
              <a:gd name="connsiteY342" fmla="*/ 233680 h 270314"/>
              <a:gd name="connsiteX343" fmla="*/ 621346 w 878069"/>
              <a:gd name="connsiteY343" fmla="*/ 259091 h 270314"/>
              <a:gd name="connsiteX344" fmla="*/ 640988 w 878069"/>
              <a:gd name="connsiteY344" fmla="*/ 252076 h 270314"/>
              <a:gd name="connsiteX345" fmla="*/ 644729 w 878069"/>
              <a:gd name="connsiteY345" fmla="*/ 261117 h 270314"/>
              <a:gd name="connsiteX346" fmla="*/ 619943 w 878069"/>
              <a:gd name="connsiteY346" fmla="*/ 270315 h 270314"/>
              <a:gd name="connsiteX347" fmla="*/ 585958 w 878069"/>
              <a:gd name="connsiteY347" fmla="*/ 230095 h 270314"/>
              <a:gd name="connsiteX348" fmla="*/ 618384 w 878069"/>
              <a:gd name="connsiteY348" fmla="*/ 191746 h 270314"/>
              <a:gd name="connsiteX349" fmla="*/ 643482 w 878069"/>
              <a:gd name="connsiteY349" fmla="*/ 221053 h 270314"/>
              <a:gd name="connsiteX350" fmla="*/ 617293 w 878069"/>
              <a:gd name="connsiteY350" fmla="*/ 202502 h 270314"/>
              <a:gd name="connsiteX351" fmla="*/ 598586 w 878069"/>
              <a:gd name="connsiteY351" fmla="*/ 223859 h 270314"/>
              <a:gd name="connsiteX352" fmla="*/ 631323 w 878069"/>
              <a:gd name="connsiteY352" fmla="*/ 223859 h 270314"/>
              <a:gd name="connsiteX353" fmla="*/ 631635 w 878069"/>
              <a:gd name="connsiteY353" fmla="*/ 218871 h 270314"/>
              <a:gd name="connsiteX354" fmla="*/ 617293 w 878069"/>
              <a:gd name="connsiteY354" fmla="*/ 202502 h 270314"/>
              <a:gd name="connsiteX355" fmla="*/ 723245 w 878069"/>
              <a:gd name="connsiteY355" fmla="*/ 268444 h 270314"/>
              <a:gd name="connsiteX356" fmla="*/ 710618 w 878069"/>
              <a:gd name="connsiteY356" fmla="*/ 268444 h 270314"/>
              <a:gd name="connsiteX357" fmla="*/ 710618 w 878069"/>
              <a:gd name="connsiteY357" fmla="*/ 224171 h 270314"/>
              <a:gd name="connsiteX358" fmla="*/ 695652 w 878069"/>
              <a:gd name="connsiteY358" fmla="*/ 202970 h 270314"/>
              <a:gd name="connsiteX359" fmla="*/ 676010 w 878069"/>
              <a:gd name="connsiteY359" fmla="*/ 211076 h 270314"/>
              <a:gd name="connsiteX360" fmla="*/ 676010 w 878069"/>
              <a:gd name="connsiteY360" fmla="*/ 268444 h 270314"/>
              <a:gd name="connsiteX361" fmla="*/ 663383 w 878069"/>
              <a:gd name="connsiteY361" fmla="*/ 268444 h 270314"/>
              <a:gd name="connsiteX362" fmla="*/ 663383 w 878069"/>
              <a:gd name="connsiteY362" fmla="*/ 193616 h 270314"/>
              <a:gd name="connsiteX363" fmla="*/ 675075 w 878069"/>
              <a:gd name="connsiteY363" fmla="*/ 193616 h 270314"/>
              <a:gd name="connsiteX364" fmla="*/ 675075 w 878069"/>
              <a:gd name="connsiteY364" fmla="*/ 202035 h 270314"/>
              <a:gd name="connsiteX365" fmla="*/ 675386 w 878069"/>
              <a:gd name="connsiteY365" fmla="*/ 202035 h 270314"/>
              <a:gd name="connsiteX366" fmla="*/ 698614 w 878069"/>
              <a:gd name="connsiteY366" fmla="*/ 191746 h 270314"/>
              <a:gd name="connsiteX367" fmla="*/ 723245 w 878069"/>
              <a:gd name="connsiteY367" fmla="*/ 222144 h 270314"/>
              <a:gd name="connsiteX368" fmla="*/ 723245 w 878069"/>
              <a:gd name="connsiteY368" fmla="*/ 268444 h 270314"/>
              <a:gd name="connsiteX369" fmla="*/ 760084 w 878069"/>
              <a:gd name="connsiteY369" fmla="*/ 261429 h 270314"/>
              <a:gd name="connsiteX370" fmla="*/ 751042 w 878069"/>
              <a:gd name="connsiteY370" fmla="*/ 270315 h 270314"/>
              <a:gd name="connsiteX371" fmla="*/ 742156 w 878069"/>
              <a:gd name="connsiteY371" fmla="*/ 261429 h 270314"/>
              <a:gd name="connsiteX372" fmla="*/ 751042 w 878069"/>
              <a:gd name="connsiteY372" fmla="*/ 252387 h 270314"/>
              <a:gd name="connsiteX373" fmla="*/ 760084 w 878069"/>
              <a:gd name="connsiteY373" fmla="*/ 261429 h 27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</a:cxnLst>
            <a:rect l="l" t="t" r="r" b="b"/>
            <a:pathLst>
              <a:path w="878069" h="270314">
                <a:moveTo>
                  <a:pt x="74516" y="4989"/>
                </a:moveTo>
                <a:lnTo>
                  <a:pt x="34296" y="57524"/>
                </a:lnTo>
                <a:lnTo>
                  <a:pt x="77634" y="112553"/>
                </a:lnTo>
                <a:lnTo>
                  <a:pt x="60486" y="112553"/>
                </a:lnTo>
                <a:lnTo>
                  <a:pt x="23384" y="63915"/>
                </a:lnTo>
                <a:lnTo>
                  <a:pt x="13563" y="63915"/>
                </a:lnTo>
                <a:lnTo>
                  <a:pt x="13563" y="112553"/>
                </a:lnTo>
                <a:lnTo>
                  <a:pt x="0" y="112553"/>
                </a:lnTo>
                <a:lnTo>
                  <a:pt x="0" y="4989"/>
                </a:lnTo>
                <a:lnTo>
                  <a:pt x="13563" y="4989"/>
                </a:lnTo>
                <a:lnTo>
                  <a:pt x="13563" y="52691"/>
                </a:lnTo>
                <a:lnTo>
                  <a:pt x="23384" y="52691"/>
                </a:lnTo>
                <a:lnTo>
                  <a:pt x="59239" y="4989"/>
                </a:lnTo>
                <a:lnTo>
                  <a:pt x="74516" y="4989"/>
                </a:lnTo>
                <a:close/>
                <a:moveTo>
                  <a:pt x="103293" y="935"/>
                </a:moveTo>
                <a:lnTo>
                  <a:pt x="103293" y="94158"/>
                </a:lnTo>
                <a:cubicBezTo>
                  <a:pt x="103293" y="101329"/>
                  <a:pt x="105475" y="103512"/>
                  <a:pt x="110464" y="103512"/>
                </a:cubicBezTo>
                <a:cubicBezTo>
                  <a:pt x="113114" y="103512"/>
                  <a:pt x="114984" y="102888"/>
                  <a:pt x="115764" y="102576"/>
                </a:cubicBezTo>
                <a:lnTo>
                  <a:pt x="116543" y="111618"/>
                </a:lnTo>
                <a:cubicBezTo>
                  <a:pt x="115764" y="112086"/>
                  <a:pt x="112178" y="113956"/>
                  <a:pt x="106254" y="113956"/>
                </a:cubicBezTo>
                <a:cubicBezTo>
                  <a:pt x="96433" y="113956"/>
                  <a:pt x="90665" y="109435"/>
                  <a:pt x="90665" y="94782"/>
                </a:cubicBezTo>
                <a:lnTo>
                  <a:pt x="90665" y="2338"/>
                </a:lnTo>
                <a:lnTo>
                  <a:pt x="103293" y="935"/>
                </a:lnTo>
                <a:close/>
                <a:moveTo>
                  <a:pt x="125870" y="93067"/>
                </a:moveTo>
                <a:cubicBezTo>
                  <a:pt x="125870" y="77634"/>
                  <a:pt x="140680" y="70930"/>
                  <a:pt x="160166" y="70930"/>
                </a:cubicBezTo>
                <a:lnTo>
                  <a:pt x="166402" y="70930"/>
                </a:lnTo>
                <a:lnTo>
                  <a:pt x="166402" y="65162"/>
                </a:lnTo>
                <a:cubicBezTo>
                  <a:pt x="166402" y="52068"/>
                  <a:pt x="161257" y="47079"/>
                  <a:pt x="151592" y="47079"/>
                </a:cubicBezTo>
                <a:cubicBezTo>
                  <a:pt x="142550" y="47079"/>
                  <a:pt x="136315" y="51288"/>
                  <a:pt x="133041" y="53938"/>
                </a:cubicBezTo>
                <a:lnTo>
                  <a:pt x="128364" y="44585"/>
                </a:lnTo>
                <a:cubicBezTo>
                  <a:pt x="132262" y="41623"/>
                  <a:pt x="139900" y="35855"/>
                  <a:pt x="153930" y="35855"/>
                </a:cubicBezTo>
                <a:cubicBezTo>
                  <a:pt x="170299" y="35855"/>
                  <a:pt x="179029" y="45364"/>
                  <a:pt x="179029" y="65162"/>
                </a:cubicBezTo>
                <a:lnTo>
                  <a:pt x="179029" y="96964"/>
                </a:lnTo>
                <a:cubicBezTo>
                  <a:pt x="179029" y="103356"/>
                  <a:pt x="179652" y="110527"/>
                  <a:pt x="179964" y="112553"/>
                </a:cubicBezTo>
                <a:lnTo>
                  <a:pt x="167805" y="112553"/>
                </a:lnTo>
                <a:lnTo>
                  <a:pt x="167337" y="104291"/>
                </a:lnTo>
                <a:lnTo>
                  <a:pt x="167025" y="104291"/>
                </a:lnTo>
                <a:cubicBezTo>
                  <a:pt x="164375" y="108500"/>
                  <a:pt x="157984" y="114424"/>
                  <a:pt x="146136" y="114424"/>
                </a:cubicBezTo>
                <a:cubicBezTo>
                  <a:pt x="133820" y="114424"/>
                  <a:pt x="125870" y="105694"/>
                  <a:pt x="125870" y="93067"/>
                </a:cubicBezTo>
                <a:close/>
                <a:moveTo>
                  <a:pt x="148942" y="103667"/>
                </a:moveTo>
                <a:cubicBezTo>
                  <a:pt x="158919" y="103667"/>
                  <a:pt x="163596" y="99147"/>
                  <a:pt x="166402" y="96185"/>
                </a:cubicBezTo>
                <a:lnTo>
                  <a:pt x="166402" y="79972"/>
                </a:lnTo>
                <a:lnTo>
                  <a:pt x="159231" y="80284"/>
                </a:lnTo>
                <a:cubicBezTo>
                  <a:pt x="145045" y="80907"/>
                  <a:pt x="138497" y="84337"/>
                  <a:pt x="138497" y="92287"/>
                </a:cubicBezTo>
                <a:cubicBezTo>
                  <a:pt x="138497" y="99614"/>
                  <a:pt x="143486" y="103667"/>
                  <a:pt x="148942" y="103667"/>
                </a:cubicBezTo>
                <a:close/>
                <a:moveTo>
                  <a:pt x="239527" y="37414"/>
                </a:moveTo>
                <a:lnTo>
                  <a:pt x="238436" y="48950"/>
                </a:lnTo>
                <a:cubicBezTo>
                  <a:pt x="237500" y="48482"/>
                  <a:pt x="235629" y="47547"/>
                  <a:pt x="231576" y="47547"/>
                </a:cubicBezTo>
                <a:cubicBezTo>
                  <a:pt x="221599" y="47547"/>
                  <a:pt x="216455" y="53626"/>
                  <a:pt x="214272" y="58147"/>
                </a:cubicBezTo>
                <a:lnTo>
                  <a:pt x="214272" y="112553"/>
                </a:lnTo>
                <a:lnTo>
                  <a:pt x="201645" y="112553"/>
                </a:lnTo>
                <a:lnTo>
                  <a:pt x="201645" y="37726"/>
                </a:lnTo>
                <a:lnTo>
                  <a:pt x="213337" y="37726"/>
                </a:lnTo>
                <a:lnTo>
                  <a:pt x="213337" y="48794"/>
                </a:lnTo>
                <a:lnTo>
                  <a:pt x="213649" y="48794"/>
                </a:lnTo>
                <a:cubicBezTo>
                  <a:pt x="215987" y="43338"/>
                  <a:pt x="220976" y="36323"/>
                  <a:pt x="232668" y="36323"/>
                </a:cubicBezTo>
                <a:cubicBezTo>
                  <a:pt x="235785" y="36323"/>
                  <a:pt x="237656" y="36790"/>
                  <a:pt x="239527" y="37414"/>
                </a:cubicBezTo>
                <a:close/>
                <a:moveTo>
                  <a:pt x="306580" y="65162"/>
                </a:moveTo>
                <a:cubicBezTo>
                  <a:pt x="306580" y="70151"/>
                  <a:pt x="305956" y="74204"/>
                  <a:pt x="305176" y="77790"/>
                </a:cubicBezTo>
                <a:lnTo>
                  <a:pt x="261683" y="77790"/>
                </a:lnTo>
                <a:cubicBezTo>
                  <a:pt x="262618" y="95093"/>
                  <a:pt x="270880" y="103200"/>
                  <a:pt x="284443" y="103200"/>
                </a:cubicBezTo>
                <a:cubicBezTo>
                  <a:pt x="296291" y="103200"/>
                  <a:pt x="302059" y="98055"/>
                  <a:pt x="304085" y="96185"/>
                </a:cubicBezTo>
                <a:lnTo>
                  <a:pt x="307827" y="105226"/>
                </a:lnTo>
                <a:cubicBezTo>
                  <a:pt x="305332" y="107721"/>
                  <a:pt x="298941" y="114424"/>
                  <a:pt x="283040" y="114424"/>
                </a:cubicBezTo>
                <a:cubicBezTo>
                  <a:pt x="261839" y="114424"/>
                  <a:pt x="249056" y="102109"/>
                  <a:pt x="249056" y="74204"/>
                </a:cubicBezTo>
                <a:cubicBezTo>
                  <a:pt x="249056" y="48014"/>
                  <a:pt x="264489" y="35855"/>
                  <a:pt x="281481" y="35855"/>
                </a:cubicBezTo>
                <a:cubicBezTo>
                  <a:pt x="296914" y="35855"/>
                  <a:pt x="306580" y="46300"/>
                  <a:pt x="306580" y="65162"/>
                </a:cubicBezTo>
                <a:close/>
                <a:moveTo>
                  <a:pt x="280390" y="46611"/>
                </a:moveTo>
                <a:cubicBezTo>
                  <a:pt x="269945" y="46611"/>
                  <a:pt x="262618" y="54250"/>
                  <a:pt x="261683" y="67968"/>
                </a:cubicBezTo>
                <a:lnTo>
                  <a:pt x="294420" y="67968"/>
                </a:lnTo>
                <a:cubicBezTo>
                  <a:pt x="294732" y="66098"/>
                  <a:pt x="294732" y="64539"/>
                  <a:pt x="294732" y="62980"/>
                </a:cubicBezTo>
                <a:cubicBezTo>
                  <a:pt x="294732" y="52535"/>
                  <a:pt x="289276" y="46611"/>
                  <a:pt x="280390" y="46611"/>
                </a:cubicBezTo>
                <a:close/>
                <a:moveTo>
                  <a:pt x="427902" y="32425"/>
                </a:moveTo>
                <a:cubicBezTo>
                  <a:pt x="427902" y="47703"/>
                  <a:pt x="418860" y="53938"/>
                  <a:pt x="408415" y="57212"/>
                </a:cubicBezTo>
                <a:lnTo>
                  <a:pt x="408415" y="57524"/>
                </a:lnTo>
                <a:cubicBezTo>
                  <a:pt x="421198" y="59862"/>
                  <a:pt x="431020" y="68748"/>
                  <a:pt x="431020" y="83402"/>
                </a:cubicBezTo>
                <a:cubicBezTo>
                  <a:pt x="431020" y="100238"/>
                  <a:pt x="418548" y="112553"/>
                  <a:pt x="388929" y="112553"/>
                </a:cubicBezTo>
                <a:lnTo>
                  <a:pt x="364610" y="112553"/>
                </a:lnTo>
                <a:lnTo>
                  <a:pt x="364610" y="4989"/>
                </a:lnTo>
                <a:lnTo>
                  <a:pt x="387526" y="4989"/>
                </a:lnTo>
                <a:cubicBezTo>
                  <a:pt x="416833" y="4989"/>
                  <a:pt x="427902" y="15745"/>
                  <a:pt x="427902" y="32425"/>
                </a:cubicBezTo>
                <a:close/>
                <a:moveTo>
                  <a:pt x="413872" y="32893"/>
                </a:moveTo>
                <a:cubicBezTo>
                  <a:pt x="413872" y="23072"/>
                  <a:pt x="406233" y="16213"/>
                  <a:pt x="387526" y="16213"/>
                </a:cubicBezTo>
                <a:lnTo>
                  <a:pt x="378173" y="16213"/>
                </a:lnTo>
                <a:lnTo>
                  <a:pt x="378173" y="52691"/>
                </a:lnTo>
                <a:lnTo>
                  <a:pt x="387370" y="52691"/>
                </a:lnTo>
                <a:cubicBezTo>
                  <a:pt x="405298" y="52691"/>
                  <a:pt x="413872" y="45520"/>
                  <a:pt x="413872" y="32893"/>
                </a:cubicBezTo>
                <a:close/>
                <a:moveTo>
                  <a:pt x="416522" y="82466"/>
                </a:moveTo>
                <a:cubicBezTo>
                  <a:pt x="416522" y="70619"/>
                  <a:pt x="406701" y="63915"/>
                  <a:pt x="389864" y="63915"/>
                </a:cubicBezTo>
                <a:lnTo>
                  <a:pt x="378173" y="63915"/>
                </a:lnTo>
                <a:lnTo>
                  <a:pt x="378173" y="101329"/>
                </a:lnTo>
                <a:lnTo>
                  <a:pt x="388929" y="101329"/>
                </a:lnTo>
                <a:cubicBezTo>
                  <a:pt x="408727" y="101329"/>
                  <a:pt x="416522" y="94782"/>
                  <a:pt x="416522" y="82466"/>
                </a:cubicBezTo>
                <a:close/>
                <a:moveTo>
                  <a:pt x="505251" y="65162"/>
                </a:moveTo>
                <a:cubicBezTo>
                  <a:pt x="505251" y="70151"/>
                  <a:pt x="504627" y="74204"/>
                  <a:pt x="503848" y="77790"/>
                </a:cubicBezTo>
                <a:lnTo>
                  <a:pt x="460354" y="77790"/>
                </a:lnTo>
                <a:cubicBezTo>
                  <a:pt x="461289" y="95093"/>
                  <a:pt x="469552" y="103200"/>
                  <a:pt x="483114" y="103200"/>
                </a:cubicBezTo>
                <a:cubicBezTo>
                  <a:pt x="494962" y="103200"/>
                  <a:pt x="500730" y="98055"/>
                  <a:pt x="502756" y="96185"/>
                </a:cubicBezTo>
                <a:lnTo>
                  <a:pt x="506498" y="105226"/>
                </a:lnTo>
                <a:cubicBezTo>
                  <a:pt x="504003" y="107721"/>
                  <a:pt x="497612" y="114424"/>
                  <a:pt x="481711" y="114424"/>
                </a:cubicBezTo>
                <a:cubicBezTo>
                  <a:pt x="460507" y="114424"/>
                  <a:pt x="447727" y="102109"/>
                  <a:pt x="447727" y="74204"/>
                </a:cubicBezTo>
                <a:cubicBezTo>
                  <a:pt x="447727" y="48014"/>
                  <a:pt x="463160" y="35855"/>
                  <a:pt x="480152" y="35855"/>
                </a:cubicBezTo>
                <a:cubicBezTo>
                  <a:pt x="495585" y="35855"/>
                  <a:pt x="505251" y="46300"/>
                  <a:pt x="505251" y="65162"/>
                </a:cubicBezTo>
                <a:close/>
                <a:moveTo>
                  <a:pt x="479061" y="46611"/>
                </a:moveTo>
                <a:cubicBezTo>
                  <a:pt x="468616" y="46611"/>
                  <a:pt x="461289" y="54250"/>
                  <a:pt x="460354" y="67968"/>
                </a:cubicBezTo>
                <a:lnTo>
                  <a:pt x="493091" y="67968"/>
                </a:lnTo>
                <a:cubicBezTo>
                  <a:pt x="493403" y="66098"/>
                  <a:pt x="493403" y="64539"/>
                  <a:pt x="493403" y="62980"/>
                </a:cubicBezTo>
                <a:cubicBezTo>
                  <a:pt x="493403" y="52535"/>
                  <a:pt x="487947" y="46611"/>
                  <a:pt x="479061" y="46611"/>
                </a:cubicBezTo>
                <a:close/>
                <a:moveTo>
                  <a:pt x="587663" y="37726"/>
                </a:moveTo>
                <a:lnTo>
                  <a:pt x="586105" y="47547"/>
                </a:lnTo>
                <a:lnTo>
                  <a:pt x="574724" y="47547"/>
                </a:lnTo>
                <a:cubicBezTo>
                  <a:pt x="577375" y="51444"/>
                  <a:pt x="578934" y="56121"/>
                  <a:pt x="578934" y="61109"/>
                </a:cubicBezTo>
                <a:cubicBezTo>
                  <a:pt x="578934" y="77010"/>
                  <a:pt x="566306" y="86364"/>
                  <a:pt x="549626" y="86364"/>
                </a:cubicBezTo>
                <a:cubicBezTo>
                  <a:pt x="547444" y="86364"/>
                  <a:pt x="545417" y="86208"/>
                  <a:pt x="543390" y="85896"/>
                </a:cubicBezTo>
                <a:cubicBezTo>
                  <a:pt x="540896" y="86987"/>
                  <a:pt x="537155" y="89170"/>
                  <a:pt x="537155" y="93223"/>
                </a:cubicBezTo>
                <a:cubicBezTo>
                  <a:pt x="537155" y="96341"/>
                  <a:pt x="539493" y="98523"/>
                  <a:pt x="545105" y="98523"/>
                </a:cubicBezTo>
                <a:lnTo>
                  <a:pt x="560383" y="98523"/>
                </a:lnTo>
                <a:cubicBezTo>
                  <a:pt x="576127" y="98523"/>
                  <a:pt x="585169" y="105070"/>
                  <a:pt x="585169" y="118321"/>
                </a:cubicBezTo>
                <a:cubicBezTo>
                  <a:pt x="585169" y="132507"/>
                  <a:pt x="571607" y="145602"/>
                  <a:pt x="545573" y="145602"/>
                </a:cubicBezTo>
                <a:cubicBezTo>
                  <a:pt x="527801" y="145602"/>
                  <a:pt x="517512" y="138743"/>
                  <a:pt x="517512" y="125336"/>
                </a:cubicBezTo>
                <a:cubicBezTo>
                  <a:pt x="517512" y="113956"/>
                  <a:pt x="526086" y="109280"/>
                  <a:pt x="530607" y="106941"/>
                </a:cubicBezTo>
                <a:lnTo>
                  <a:pt x="530607" y="106629"/>
                </a:lnTo>
                <a:cubicBezTo>
                  <a:pt x="527334" y="104135"/>
                  <a:pt x="525931" y="100238"/>
                  <a:pt x="525931" y="96029"/>
                </a:cubicBezTo>
                <a:cubicBezTo>
                  <a:pt x="525931" y="88234"/>
                  <a:pt x="532790" y="84493"/>
                  <a:pt x="534816" y="83558"/>
                </a:cubicBezTo>
                <a:lnTo>
                  <a:pt x="534816" y="83246"/>
                </a:lnTo>
                <a:cubicBezTo>
                  <a:pt x="527178" y="79504"/>
                  <a:pt x="522189" y="72177"/>
                  <a:pt x="522189" y="61109"/>
                </a:cubicBezTo>
                <a:cubicBezTo>
                  <a:pt x="522189" y="44273"/>
                  <a:pt x="534816" y="35855"/>
                  <a:pt x="550561" y="35855"/>
                </a:cubicBezTo>
                <a:cubicBezTo>
                  <a:pt x="554615" y="35855"/>
                  <a:pt x="558356" y="36478"/>
                  <a:pt x="561785" y="37726"/>
                </a:cubicBezTo>
                <a:lnTo>
                  <a:pt x="587663" y="37726"/>
                </a:lnTo>
                <a:close/>
                <a:moveTo>
                  <a:pt x="543858" y="110215"/>
                </a:moveTo>
                <a:cubicBezTo>
                  <a:pt x="541364" y="110215"/>
                  <a:pt x="539337" y="110059"/>
                  <a:pt x="537467" y="109591"/>
                </a:cubicBezTo>
                <a:cubicBezTo>
                  <a:pt x="533569" y="111930"/>
                  <a:pt x="529672" y="115671"/>
                  <a:pt x="529672" y="122842"/>
                </a:cubicBezTo>
                <a:cubicBezTo>
                  <a:pt x="529672" y="131260"/>
                  <a:pt x="535284" y="134846"/>
                  <a:pt x="546508" y="134846"/>
                </a:cubicBezTo>
                <a:cubicBezTo>
                  <a:pt x="564747" y="134846"/>
                  <a:pt x="572542" y="127831"/>
                  <a:pt x="572542" y="120192"/>
                </a:cubicBezTo>
                <a:cubicBezTo>
                  <a:pt x="572542" y="113021"/>
                  <a:pt x="568801" y="110215"/>
                  <a:pt x="560383" y="110215"/>
                </a:cubicBezTo>
                <a:lnTo>
                  <a:pt x="543858" y="110215"/>
                </a:lnTo>
                <a:close/>
                <a:moveTo>
                  <a:pt x="566618" y="61109"/>
                </a:moveTo>
                <a:cubicBezTo>
                  <a:pt x="566618" y="50353"/>
                  <a:pt x="558980" y="46300"/>
                  <a:pt x="550717" y="46300"/>
                </a:cubicBezTo>
                <a:cubicBezTo>
                  <a:pt x="542143" y="46300"/>
                  <a:pt x="534505" y="50353"/>
                  <a:pt x="534505" y="61109"/>
                </a:cubicBezTo>
                <a:cubicBezTo>
                  <a:pt x="534505" y="71866"/>
                  <a:pt x="542143" y="75919"/>
                  <a:pt x="550405" y="75919"/>
                </a:cubicBezTo>
                <a:cubicBezTo>
                  <a:pt x="558980" y="75919"/>
                  <a:pt x="566618" y="71866"/>
                  <a:pt x="566618" y="61109"/>
                </a:cubicBezTo>
                <a:close/>
                <a:moveTo>
                  <a:pt x="640825" y="37414"/>
                </a:moveTo>
                <a:lnTo>
                  <a:pt x="639734" y="48950"/>
                </a:lnTo>
                <a:cubicBezTo>
                  <a:pt x="638798" y="48482"/>
                  <a:pt x="636927" y="47547"/>
                  <a:pt x="632874" y="47547"/>
                </a:cubicBezTo>
                <a:cubicBezTo>
                  <a:pt x="622897" y="47547"/>
                  <a:pt x="617753" y="53626"/>
                  <a:pt x="615570" y="58147"/>
                </a:cubicBezTo>
                <a:lnTo>
                  <a:pt x="615570" y="112553"/>
                </a:lnTo>
                <a:lnTo>
                  <a:pt x="602943" y="112553"/>
                </a:lnTo>
                <a:lnTo>
                  <a:pt x="602943" y="37726"/>
                </a:lnTo>
                <a:lnTo>
                  <a:pt x="614635" y="37726"/>
                </a:lnTo>
                <a:lnTo>
                  <a:pt x="614635" y="48794"/>
                </a:lnTo>
                <a:lnTo>
                  <a:pt x="614947" y="48794"/>
                </a:lnTo>
                <a:cubicBezTo>
                  <a:pt x="617285" y="43338"/>
                  <a:pt x="622274" y="36323"/>
                  <a:pt x="633966" y="36323"/>
                </a:cubicBezTo>
                <a:cubicBezTo>
                  <a:pt x="637083" y="36323"/>
                  <a:pt x="638954" y="36790"/>
                  <a:pt x="640825" y="37414"/>
                </a:cubicBezTo>
                <a:close/>
                <a:moveTo>
                  <a:pt x="670900" y="10756"/>
                </a:moveTo>
                <a:cubicBezTo>
                  <a:pt x="670900" y="16213"/>
                  <a:pt x="666844" y="19642"/>
                  <a:pt x="661858" y="19642"/>
                </a:cubicBezTo>
                <a:cubicBezTo>
                  <a:pt x="656869" y="19642"/>
                  <a:pt x="652972" y="16213"/>
                  <a:pt x="652972" y="10756"/>
                </a:cubicBezTo>
                <a:cubicBezTo>
                  <a:pt x="652972" y="5300"/>
                  <a:pt x="656869" y="1715"/>
                  <a:pt x="661858" y="1715"/>
                </a:cubicBezTo>
                <a:cubicBezTo>
                  <a:pt x="666844" y="1715"/>
                  <a:pt x="670900" y="5300"/>
                  <a:pt x="670900" y="10756"/>
                </a:cubicBezTo>
                <a:close/>
                <a:moveTo>
                  <a:pt x="668094" y="37726"/>
                </a:moveTo>
                <a:lnTo>
                  <a:pt x="668094" y="112553"/>
                </a:lnTo>
                <a:lnTo>
                  <a:pt x="655466" y="112553"/>
                </a:lnTo>
                <a:lnTo>
                  <a:pt x="655466" y="37726"/>
                </a:lnTo>
                <a:lnTo>
                  <a:pt x="668094" y="37726"/>
                </a:lnTo>
                <a:close/>
                <a:moveTo>
                  <a:pt x="726633" y="37726"/>
                </a:moveTo>
                <a:lnTo>
                  <a:pt x="725074" y="48482"/>
                </a:lnTo>
                <a:lnTo>
                  <a:pt x="707147" y="48482"/>
                </a:lnTo>
                <a:lnTo>
                  <a:pt x="707147" y="112553"/>
                </a:lnTo>
                <a:lnTo>
                  <a:pt x="694519" y="112553"/>
                </a:lnTo>
                <a:lnTo>
                  <a:pt x="694519" y="48482"/>
                </a:lnTo>
                <a:lnTo>
                  <a:pt x="684231" y="48482"/>
                </a:lnTo>
                <a:lnTo>
                  <a:pt x="684231" y="39596"/>
                </a:lnTo>
                <a:lnTo>
                  <a:pt x="694519" y="37726"/>
                </a:lnTo>
                <a:lnTo>
                  <a:pt x="694519" y="25098"/>
                </a:lnTo>
                <a:cubicBezTo>
                  <a:pt x="694519" y="8418"/>
                  <a:pt x="703249" y="0"/>
                  <a:pt x="718371" y="0"/>
                </a:cubicBezTo>
                <a:cubicBezTo>
                  <a:pt x="723827" y="0"/>
                  <a:pt x="727413" y="1871"/>
                  <a:pt x="728348" y="2338"/>
                </a:cubicBezTo>
                <a:lnTo>
                  <a:pt x="726633" y="13095"/>
                </a:lnTo>
                <a:cubicBezTo>
                  <a:pt x="725542" y="12627"/>
                  <a:pt x="722268" y="11224"/>
                  <a:pt x="718215" y="11224"/>
                </a:cubicBezTo>
                <a:cubicBezTo>
                  <a:pt x="710888" y="11224"/>
                  <a:pt x="707147" y="14966"/>
                  <a:pt x="707147" y="25254"/>
                </a:cubicBezTo>
                <a:lnTo>
                  <a:pt x="707147" y="37726"/>
                </a:lnTo>
                <a:lnTo>
                  <a:pt x="726633" y="37726"/>
                </a:lnTo>
                <a:close/>
                <a:moveTo>
                  <a:pt x="776718" y="37726"/>
                </a:moveTo>
                <a:lnTo>
                  <a:pt x="775159" y="48482"/>
                </a:lnTo>
                <a:lnTo>
                  <a:pt x="757232" y="48482"/>
                </a:lnTo>
                <a:lnTo>
                  <a:pt x="757232" y="112553"/>
                </a:lnTo>
                <a:lnTo>
                  <a:pt x="744604" y="112553"/>
                </a:lnTo>
                <a:lnTo>
                  <a:pt x="744604" y="48482"/>
                </a:lnTo>
                <a:lnTo>
                  <a:pt x="734316" y="48482"/>
                </a:lnTo>
                <a:lnTo>
                  <a:pt x="734316" y="39596"/>
                </a:lnTo>
                <a:lnTo>
                  <a:pt x="744604" y="37726"/>
                </a:lnTo>
                <a:lnTo>
                  <a:pt x="744604" y="25098"/>
                </a:lnTo>
                <a:cubicBezTo>
                  <a:pt x="744604" y="8418"/>
                  <a:pt x="753334" y="0"/>
                  <a:pt x="768456" y="0"/>
                </a:cubicBezTo>
                <a:cubicBezTo>
                  <a:pt x="773912" y="0"/>
                  <a:pt x="777498" y="1871"/>
                  <a:pt x="778433" y="2338"/>
                </a:cubicBezTo>
                <a:lnTo>
                  <a:pt x="776718" y="13095"/>
                </a:lnTo>
                <a:cubicBezTo>
                  <a:pt x="775627" y="12627"/>
                  <a:pt x="772353" y="11224"/>
                  <a:pt x="768300" y="11224"/>
                </a:cubicBezTo>
                <a:cubicBezTo>
                  <a:pt x="760973" y="11224"/>
                  <a:pt x="757232" y="14966"/>
                  <a:pt x="757232" y="25254"/>
                </a:cubicBezTo>
                <a:lnTo>
                  <a:pt x="757232" y="37726"/>
                </a:lnTo>
                <a:lnTo>
                  <a:pt x="776718" y="37726"/>
                </a:lnTo>
                <a:close/>
                <a:moveTo>
                  <a:pt x="843827" y="65162"/>
                </a:moveTo>
                <a:cubicBezTo>
                  <a:pt x="843827" y="70151"/>
                  <a:pt x="843203" y="74204"/>
                  <a:pt x="842424" y="77790"/>
                </a:cubicBezTo>
                <a:lnTo>
                  <a:pt x="798930" y="77790"/>
                </a:lnTo>
                <a:cubicBezTo>
                  <a:pt x="799865" y="95093"/>
                  <a:pt x="808128" y="103200"/>
                  <a:pt x="821690" y="103200"/>
                </a:cubicBezTo>
                <a:cubicBezTo>
                  <a:pt x="833538" y="103200"/>
                  <a:pt x="839306" y="98055"/>
                  <a:pt x="841332" y="96185"/>
                </a:cubicBezTo>
                <a:lnTo>
                  <a:pt x="845074" y="105226"/>
                </a:lnTo>
                <a:cubicBezTo>
                  <a:pt x="842580" y="107721"/>
                  <a:pt x="836188" y="114424"/>
                  <a:pt x="820287" y="114424"/>
                </a:cubicBezTo>
                <a:cubicBezTo>
                  <a:pt x="799084" y="114424"/>
                  <a:pt x="786303" y="102109"/>
                  <a:pt x="786303" y="74204"/>
                </a:cubicBezTo>
                <a:cubicBezTo>
                  <a:pt x="786303" y="48014"/>
                  <a:pt x="801736" y="35855"/>
                  <a:pt x="818728" y="35855"/>
                </a:cubicBezTo>
                <a:cubicBezTo>
                  <a:pt x="834162" y="35855"/>
                  <a:pt x="843827" y="46300"/>
                  <a:pt x="843827" y="65162"/>
                </a:cubicBezTo>
                <a:close/>
                <a:moveTo>
                  <a:pt x="817637" y="46611"/>
                </a:moveTo>
                <a:cubicBezTo>
                  <a:pt x="807192" y="46611"/>
                  <a:pt x="799865" y="54250"/>
                  <a:pt x="798930" y="67968"/>
                </a:cubicBezTo>
                <a:lnTo>
                  <a:pt x="831667" y="67968"/>
                </a:lnTo>
                <a:cubicBezTo>
                  <a:pt x="831979" y="66098"/>
                  <a:pt x="831979" y="64539"/>
                  <a:pt x="831979" y="62980"/>
                </a:cubicBezTo>
                <a:cubicBezTo>
                  <a:pt x="831979" y="52535"/>
                  <a:pt x="826523" y="46611"/>
                  <a:pt x="817637" y="46611"/>
                </a:cubicBezTo>
                <a:close/>
                <a:moveTo>
                  <a:pt x="878069" y="105538"/>
                </a:moveTo>
                <a:cubicBezTo>
                  <a:pt x="878069" y="110994"/>
                  <a:pt x="874016" y="114424"/>
                  <a:pt x="869027" y="114424"/>
                </a:cubicBezTo>
                <a:cubicBezTo>
                  <a:pt x="864039" y="114424"/>
                  <a:pt x="860142" y="110994"/>
                  <a:pt x="860142" y="105538"/>
                </a:cubicBezTo>
                <a:cubicBezTo>
                  <a:pt x="860142" y="100082"/>
                  <a:pt x="864039" y="96496"/>
                  <a:pt x="869027" y="96496"/>
                </a:cubicBezTo>
                <a:cubicBezTo>
                  <a:pt x="874016" y="96496"/>
                  <a:pt x="878069" y="100082"/>
                  <a:pt x="878069" y="105538"/>
                </a:cubicBezTo>
                <a:close/>
                <a:moveTo>
                  <a:pt x="74516" y="160879"/>
                </a:moveTo>
                <a:lnTo>
                  <a:pt x="34296" y="213415"/>
                </a:lnTo>
                <a:lnTo>
                  <a:pt x="77634" y="268444"/>
                </a:lnTo>
                <a:lnTo>
                  <a:pt x="60486" y="268444"/>
                </a:lnTo>
                <a:lnTo>
                  <a:pt x="23384" y="219806"/>
                </a:lnTo>
                <a:lnTo>
                  <a:pt x="13563" y="219806"/>
                </a:lnTo>
                <a:lnTo>
                  <a:pt x="13563" y="268444"/>
                </a:lnTo>
                <a:lnTo>
                  <a:pt x="0" y="268444"/>
                </a:lnTo>
                <a:lnTo>
                  <a:pt x="0" y="160879"/>
                </a:lnTo>
                <a:lnTo>
                  <a:pt x="13563" y="160879"/>
                </a:lnTo>
                <a:lnTo>
                  <a:pt x="13563" y="208582"/>
                </a:lnTo>
                <a:lnTo>
                  <a:pt x="23384" y="208582"/>
                </a:lnTo>
                <a:lnTo>
                  <a:pt x="59239" y="160879"/>
                </a:lnTo>
                <a:lnTo>
                  <a:pt x="74516" y="160879"/>
                </a:lnTo>
                <a:close/>
                <a:moveTo>
                  <a:pt x="103293" y="156826"/>
                </a:moveTo>
                <a:lnTo>
                  <a:pt x="103293" y="250049"/>
                </a:lnTo>
                <a:cubicBezTo>
                  <a:pt x="103293" y="257220"/>
                  <a:pt x="105475" y="259402"/>
                  <a:pt x="110464" y="259402"/>
                </a:cubicBezTo>
                <a:cubicBezTo>
                  <a:pt x="113114" y="259402"/>
                  <a:pt x="114984" y="258779"/>
                  <a:pt x="115764" y="258467"/>
                </a:cubicBezTo>
                <a:lnTo>
                  <a:pt x="116543" y="267509"/>
                </a:lnTo>
                <a:cubicBezTo>
                  <a:pt x="115764" y="267976"/>
                  <a:pt x="112178" y="269847"/>
                  <a:pt x="106254" y="269847"/>
                </a:cubicBezTo>
                <a:cubicBezTo>
                  <a:pt x="96433" y="269847"/>
                  <a:pt x="90665" y="265326"/>
                  <a:pt x="90665" y="250673"/>
                </a:cubicBezTo>
                <a:lnTo>
                  <a:pt x="90665" y="158229"/>
                </a:lnTo>
                <a:lnTo>
                  <a:pt x="103293" y="156826"/>
                </a:lnTo>
                <a:close/>
                <a:moveTo>
                  <a:pt x="125870" y="248958"/>
                </a:moveTo>
                <a:cubicBezTo>
                  <a:pt x="125870" y="233525"/>
                  <a:pt x="140680" y="226821"/>
                  <a:pt x="160166" y="226821"/>
                </a:cubicBezTo>
                <a:lnTo>
                  <a:pt x="166402" y="226821"/>
                </a:lnTo>
                <a:lnTo>
                  <a:pt x="166402" y="221053"/>
                </a:lnTo>
                <a:cubicBezTo>
                  <a:pt x="166402" y="207958"/>
                  <a:pt x="161257" y="202970"/>
                  <a:pt x="151592" y="202970"/>
                </a:cubicBezTo>
                <a:cubicBezTo>
                  <a:pt x="142550" y="202970"/>
                  <a:pt x="136315" y="207179"/>
                  <a:pt x="133041" y="209829"/>
                </a:cubicBezTo>
                <a:lnTo>
                  <a:pt x="128364" y="200476"/>
                </a:lnTo>
                <a:cubicBezTo>
                  <a:pt x="132262" y="197514"/>
                  <a:pt x="139900" y="191746"/>
                  <a:pt x="153930" y="191746"/>
                </a:cubicBezTo>
                <a:cubicBezTo>
                  <a:pt x="170299" y="191746"/>
                  <a:pt x="179029" y="201255"/>
                  <a:pt x="179029" y="221053"/>
                </a:cubicBezTo>
                <a:lnTo>
                  <a:pt x="179029" y="252855"/>
                </a:lnTo>
                <a:cubicBezTo>
                  <a:pt x="179029" y="259247"/>
                  <a:pt x="179652" y="266418"/>
                  <a:pt x="179964" y="268444"/>
                </a:cubicBezTo>
                <a:lnTo>
                  <a:pt x="167805" y="268444"/>
                </a:lnTo>
                <a:lnTo>
                  <a:pt x="167337" y="260182"/>
                </a:lnTo>
                <a:lnTo>
                  <a:pt x="167025" y="260182"/>
                </a:lnTo>
                <a:cubicBezTo>
                  <a:pt x="164375" y="264391"/>
                  <a:pt x="157984" y="270315"/>
                  <a:pt x="146136" y="270315"/>
                </a:cubicBezTo>
                <a:cubicBezTo>
                  <a:pt x="133820" y="270315"/>
                  <a:pt x="125870" y="261585"/>
                  <a:pt x="125870" y="248958"/>
                </a:cubicBezTo>
                <a:close/>
                <a:moveTo>
                  <a:pt x="148942" y="259558"/>
                </a:moveTo>
                <a:cubicBezTo>
                  <a:pt x="158919" y="259558"/>
                  <a:pt x="163596" y="255037"/>
                  <a:pt x="166402" y="252076"/>
                </a:cubicBezTo>
                <a:lnTo>
                  <a:pt x="166402" y="235863"/>
                </a:lnTo>
                <a:lnTo>
                  <a:pt x="159231" y="236175"/>
                </a:lnTo>
                <a:cubicBezTo>
                  <a:pt x="145045" y="236798"/>
                  <a:pt x="138497" y="240228"/>
                  <a:pt x="138497" y="248178"/>
                </a:cubicBezTo>
                <a:cubicBezTo>
                  <a:pt x="138497" y="255505"/>
                  <a:pt x="143486" y="259558"/>
                  <a:pt x="148942" y="259558"/>
                </a:cubicBezTo>
                <a:close/>
                <a:moveTo>
                  <a:pt x="239527" y="193305"/>
                </a:moveTo>
                <a:lnTo>
                  <a:pt x="238436" y="204841"/>
                </a:lnTo>
                <a:cubicBezTo>
                  <a:pt x="237500" y="204373"/>
                  <a:pt x="235629" y="203438"/>
                  <a:pt x="231576" y="203438"/>
                </a:cubicBezTo>
                <a:cubicBezTo>
                  <a:pt x="221599" y="203438"/>
                  <a:pt x="216455" y="209517"/>
                  <a:pt x="214272" y="214038"/>
                </a:cubicBezTo>
                <a:lnTo>
                  <a:pt x="214272" y="268444"/>
                </a:lnTo>
                <a:lnTo>
                  <a:pt x="201645" y="268444"/>
                </a:lnTo>
                <a:lnTo>
                  <a:pt x="201645" y="193616"/>
                </a:lnTo>
                <a:lnTo>
                  <a:pt x="213337" y="193616"/>
                </a:lnTo>
                <a:lnTo>
                  <a:pt x="213337" y="204685"/>
                </a:lnTo>
                <a:lnTo>
                  <a:pt x="213649" y="204685"/>
                </a:lnTo>
                <a:cubicBezTo>
                  <a:pt x="215987" y="199229"/>
                  <a:pt x="220976" y="192213"/>
                  <a:pt x="232668" y="192213"/>
                </a:cubicBezTo>
                <a:cubicBezTo>
                  <a:pt x="235785" y="192213"/>
                  <a:pt x="237656" y="192681"/>
                  <a:pt x="239527" y="193305"/>
                </a:cubicBezTo>
                <a:close/>
                <a:moveTo>
                  <a:pt x="306580" y="221053"/>
                </a:moveTo>
                <a:cubicBezTo>
                  <a:pt x="306580" y="226042"/>
                  <a:pt x="305956" y="230095"/>
                  <a:pt x="305176" y="233680"/>
                </a:cubicBezTo>
                <a:lnTo>
                  <a:pt x="261683" y="233680"/>
                </a:lnTo>
                <a:cubicBezTo>
                  <a:pt x="262618" y="250984"/>
                  <a:pt x="270880" y="259091"/>
                  <a:pt x="284443" y="259091"/>
                </a:cubicBezTo>
                <a:cubicBezTo>
                  <a:pt x="296291" y="259091"/>
                  <a:pt x="302059" y="253946"/>
                  <a:pt x="304085" y="252076"/>
                </a:cubicBezTo>
                <a:lnTo>
                  <a:pt x="307827" y="261117"/>
                </a:lnTo>
                <a:cubicBezTo>
                  <a:pt x="305332" y="263611"/>
                  <a:pt x="298941" y="270315"/>
                  <a:pt x="283040" y="270315"/>
                </a:cubicBezTo>
                <a:cubicBezTo>
                  <a:pt x="261839" y="270315"/>
                  <a:pt x="249056" y="257999"/>
                  <a:pt x="249056" y="230095"/>
                </a:cubicBezTo>
                <a:cubicBezTo>
                  <a:pt x="249056" y="203905"/>
                  <a:pt x="264489" y="191746"/>
                  <a:pt x="281481" y="191746"/>
                </a:cubicBezTo>
                <a:cubicBezTo>
                  <a:pt x="296914" y="191746"/>
                  <a:pt x="306580" y="202190"/>
                  <a:pt x="306580" y="221053"/>
                </a:cubicBezTo>
                <a:close/>
                <a:moveTo>
                  <a:pt x="280390" y="202502"/>
                </a:moveTo>
                <a:cubicBezTo>
                  <a:pt x="269945" y="202502"/>
                  <a:pt x="262618" y="210141"/>
                  <a:pt x="261683" y="223859"/>
                </a:cubicBezTo>
                <a:lnTo>
                  <a:pt x="294420" y="223859"/>
                </a:lnTo>
                <a:cubicBezTo>
                  <a:pt x="294732" y="221989"/>
                  <a:pt x="294732" y="220430"/>
                  <a:pt x="294732" y="218871"/>
                </a:cubicBezTo>
                <a:cubicBezTo>
                  <a:pt x="294732" y="208426"/>
                  <a:pt x="289276" y="202502"/>
                  <a:pt x="280390" y="202502"/>
                </a:cubicBezTo>
                <a:close/>
                <a:moveTo>
                  <a:pt x="384876" y="268444"/>
                </a:moveTo>
                <a:lnTo>
                  <a:pt x="364610" y="268444"/>
                </a:lnTo>
                <a:lnTo>
                  <a:pt x="364610" y="160879"/>
                </a:lnTo>
                <a:lnTo>
                  <a:pt x="386747" y="160879"/>
                </a:lnTo>
                <a:cubicBezTo>
                  <a:pt x="427278" y="160879"/>
                  <a:pt x="445673" y="175533"/>
                  <a:pt x="445673" y="212167"/>
                </a:cubicBezTo>
                <a:cubicBezTo>
                  <a:pt x="445673" y="250984"/>
                  <a:pt x="423225" y="268444"/>
                  <a:pt x="384876" y="268444"/>
                </a:cubicBezTo>
                <a:close/>
                <a:moveTo>
                  <a:pt x="386747" y="172571"/>
                </a:moveTo>
                <a:lnTo>
                  <a:pt x="378173" y="172571"/>
                </a:lnTo>
                <a:lnTo>
                  <a:pt x="378173" y="256752"/>
                </a:lnTo>
                <a:lnTo>
                  <a:pt x="384876" y="256752"/>
                </a:lnTo>
                <a:cubicBezTo>
                  <a:pt x="414807" y="256752"/>
                  <a:pt x="431175" y="244125"/>
                  <a:pt x="431175" y="212167"/>
                </a:cubicBezTo>
                <a:cubicBezTo>
                  <a:pt x="431175" y="182704"/>
                  <a:pt x="415586" y="172571"/>
                  <a:pt x="386747" y="172571"/>
                </a:cubicBezTo>
                <a:close/>
                <a:moveTo>
                  <a:pt x="461555" y="248958"/>
                </a:moveTo>
                <a:cubicBezTo>
                  <a:pt x="461555" y="233525"/>
                  <a:pt x="476364" y="226821"/>
                  <a:pt x="495851" y="226821"/>
                </a:cubicBezTo>
                <a:lnTo>
                  <a:pt x="502086" y="226821"/>
                </a:lnTo>
                <a:lnTo>
                  <a:pt x="502086" y="221053"/>
                </a:lnTo>
                <a:cubicBezTo>
                  <a:pt x="502086" y="207958"/>
                  <a:pt x="496942" y="202970"/>
                  <a:pt x="487277" y="202970"/>
                </a:cubicBezTo>
                <a:cubicBezTo>
                  <a:pt x="478235" y="202970"/>
                  <a:pt x="471999" y="207179"/>
                  <a:pt x="468726" y="209829"/>
                </a:cubicBezTo>
                <a:lnTo>
                  <a:pt x="464049" y="200476"/>
                </a:lnTo>
                <a:cubicBezTo>
                  <a:pt x="467946" y="197514"/>
                  <a:pt x="475585" y="191746"/>
                  <a:pt x="489615" y="191746"/>
                </a:cubicBezTo>
                <a:cubicBezTo>
                  <a:pt x="505984" y="191746"/>
                  <a:pt x="514714" y="201255"/>
                  <a:pt x="514714" y="221053"/>
                </a:cubicBezTo>
                <a:lnTo>
                  <a:pt x="514714" y="252855"/>
                </a:lnTo>
                <a:cubicBezTo>
                  <a:pt x="514714" y="259247"/>
                  <a:pt x="515337" y="266418"/>
                  <a:pt x="515649" y="268444"/>
                </a:cubicBezTo>
                <a:lnTo>
                  <a:pt x="503490" y="268444"/>
                </a:lnTo>
                <a:lnTo>
                  <a:pt x="503022" y="260182"/>
                </a:lnTo>
                <a:lnTo>
                  <a:pt x="502710" y="260182"/>
                </a:lnTo>
                <a:cubicBezTo>
                  <a:pt x="500060" y="264391"/>
                  <a:pt x="493668" y="270315"/>
                  <a:pt x="481821" y="270315"/>
                </a:cubicBezTo>
                <a:cubicBezTo>
                  <a:pt x="469505" y="270315"/>
                  <a:pt x="461555" y="261585"/>
                  <a:pt x="461555" y="248958"/>
                </a:cubicBezTo>
                <a:close/>
                <a:moveTo>
                  <a:pt x="484627" y="259558"/>
                </a:moveTo>
                <a:cubicBezTo>
                  <a:pt x="494604" y="259558"/>
                  <a:pt x="499280" y="255037"/>
                  <a:pt x="502086" y="252076"/>
                </a:cubicBezTo>
                <a:lnTo>
                  <a:pt x="502086" y="235863"/>
                </a:lnTo>
                <a:lnTo>
                  <a:pt x="494913" y="236175"/>
                </a:lnTo>
                <a:cubicBezTo>
                  <a:pt x="480729" y="236798"/>
                  <a:pt x="474182" y="240228"/>
                  <a:pt x="474182" y="248178"/>
                </a:cubicBezTo>
                <a:cubicBezTo>
                  <a:pt x="474182" y="255505"/>
                  <a:pt x="479170" y="259558"/>
                  <a:pt x="484627" y="259558"/>
                </a:cubicBezTo>
                <a:close/>
                <a:moveTo>
                  <a:pt x="574120" y="193616"/>
                </a:moveTo>
                <a:lnTo>
                  <a:pt x="572561" y="204373"/>
                </a:lnTo>
                <a:lnTo>
                  <a:pt x="553231" y="204373"/>
                </a:lnTo>
                <a:lnTo>
                  <a:pt x="553231" y="243034"/>
                </a:lnTo>
                <a:cubicBezTo>
                  <a:pt x="553231" y="254726"/>
                  <a:pt x="556193" y="259091"/>
                  <a:pt x="564455" y="259091"/>
                </a:cubicBezTo>
                <a:cubicBezTo>
                  <a:pt x="568508" y="259091"/>
                  <a:pt x="571624" y="257688"/>
                  <a:pt x="573185" y="256908"/>
                </a:cubicBezTo>
                <a:lnTo>
                  <a:pt x="574432" y="267041"/>
                </a:lnTo>
                <a:cubicBezTo>
                  <a:pt x="573185" y="267821"/>
                  <a:pt x="568976" y="270315"/>
                  <a:pt x="561026" y="270315"/>
                </a:cubicBezTo>
                <a:cubicBezTo>
                  <a:pt x="546369" y="270315"/>
                  <a:pt x="540604" y="261897"/>
                  <a:pt x="540604" y="244749"/>
                </a:cubicBezTo>
                <a:lnTo>
                  <a:pt x="540604" y="204373"/>
                </a:lnTo>
                <a:lnTo>
                  <a:pt x="530315" y="204373"/>
                </a:lnTo>
                <a:lnTo>
                  <a:pt x="530315" y="195487"/>
                </a:lnTo>
                <a:lnTo>
                  <a:pt x="540604" y="193616"/>
                </a:lnTo>
                <a:lnTo>
                  <a:pt x="542007" y="172727"/>
                </a:lnTo>
                <a:lnTo>
                  <a:pt x="553231" y="172727"/>
                </a:lnTo>
                <a:lnTo>
                  <a:pt x="553231" y="193616"/>
                </a:lnTo>
                <a:lnTo>
                  <a:pt x="574120" y="193616"/>
                </a:lnTo>
                <a:close/>
                <a:moveTo>
                  <a:pt x="643482" y="221053"/>
                </a:moveTo>
                <a:cubicBezTo>
                  <a:pt x="643482" y="226042"/>
                  <a:pt x="642859" y="230095"/>
                  <a:pt x="642079" y="233680"/>
                </a:cubicBezTo>
                <a:lnTo>
                  <a:pt x="598586" y="233680"/>
                </a:lnTo>
                <a:cubicBezTo>
                  <a:pt x="599521" y="250984"/>
                  <a:pt x="607783" y="259091"/>
                  <a:pt x="621346" y="259091"/>
                </a:cubicBezTo>
                <a:cubicBezTo>
                  <a:pt x="633193" y="259091"/>
                  <a:pt x="638961" y="253946"/>
                  <a:pt x="640988" y="252076"/>
                </a:cubicBezTo>
                <a:lnTo>
                  <a:pt x="644729" y="261117"/>
                </a:lnTo>
                <a:cubicBezTo>
                  <a:pt x="642235" y="263611"/>
                  <a:pt x="635844" y="270315"/>
                  <a:pt x="619943" y="270315"/>
                </a:cubicBezTo>
                <a:cubicBezTo>
                  <a:pt x="598739" y="270315"/>
                  <a:pt x="585958" y="257999"/>
                  <a:pt x="585958" y="230095"/>
                </a:cubicBezTo>
                <a:cubicBezTo>
                  <a:pt x="585958" y="203905"/>
                  <a:pt x="601392" y="191746"/>
                  <a:pt x="618384" y="191746"/>
                </a:cubicBezTo>
                <a:cubicBezTo>
                  <a:pt x="633817" y="191746"/>
                  <a:pt x="643482" y="202190"/>
                  <a:pt x="643482" y="221053"/>
                </a:cubicBezTo>
                <a:close/>
                <a:moveTo>
                  <a:pt x="617293" y="202502"/>
                </a:moveTo>
                <a:cubicBezTo>
                  <a:pt x="606848" y="202502"/>
                  <a:pt x="599521" y="210141"/>
                  <a:pt x="598586" y="223859"/>
                </a:cubicBezTo>
                <a:lnTo>
                  <a:pt x="631323" y="223859"/>
                </a:lnTo>
                <a:cubicBezTo>
                  <a:pt x="631635" y="221989"/>
                  <a:pt x="631635" y="220430"/>
                  <a:pt x="631635" y="218871"/>
                </a:cubicBezTo>
                <a:cubicBezTo>
                  <a:pt x="631635" y="208426"/>
                  <a:pt x="626178" y="202502"/>
                  <a:pt x="617293" y="202502"/>
                </a:cubicBezTo>
                <a:close/>
                <a:moveTo>
                  <a:pt x="723245" y="268444"/>
                </a:moveTo>
                <a:lnTo>
                  <a:pt x="710618" y="268444"/>
                </a:lnTo>
                <a:lnTo>
                  <a:pt x="710618" y="224171"/>
                </a:lnTo>
                <a:cubicBezTo>
                  <a:pt x="710618" y="209829"/>
                  <a:pt x="706253" y="202970"/>
                  <a:pt x="695652" y="202970"/>
                </a:cubicBezTo>
                <a:cubicBezTo>
                  <a:pt x="685519" y="202970"/>
                  <a:pt x="679439" y="207958"/>
                  <a:pt x="676010" y="211076"/>
                </a:cubicBezTo>
                <a:lnTo>
                  <a:pt x="676010" y="268444"/>
                </a:lnTo>
                <a:lnTo>
                  <a:pt x="663383" y="268444"/>
                </a:lnTo>
                <a:lnTo>
                  <a:pt x="663383" y="193616"/>
                </a:lnTo>
                <a:lnTo>
                  <a:pt x="675075" y="193616"/>
                </a:lnTo>
                <a:lnTo>
                  <a:pt x="675075" y="202035"/>
                </a:lnTo>
                <a:lnTo>
                  <a:pt x="675386" y="202035"/>
                </a:lnTo>
                <a:cubicBezTo>
                  <a:pt x="678348" y="198761"/>
                  <a:pt x="685675" y="191746"/>
                  <a:pt x="698614" y="191746"/>
                </a:cubicBezTo>
                <a:cubicBezTo>
                  <a:pt x="714515" y="191746"/>
                  <a:pt x="723245" y="201723"/>
                  <a:pt x="723245" y="222144"/>
                </a:cubicBezTo>
                <a:lnTo>
                  <a:pt x="723245" y="268444"/>
                </a:lnTo>
                <a:close/>
                <a:moveTo>
                  <a:pt x="760084" y="261429"/>
                </a:moveTo>
                <a:cubicBezTo>
                  <a:pt x="760084" y="266885"/>
                  <a:pt x="756031" y="270315"/>
                  <a:pt x="751042" y="270315"/>
                </a:cubicBezTo>
                <a:cubicBezTo>
                  <a:pt x="746054" y="270315"/>
                  <a:pt x="742156" y="266885"/>
                  <a:pt x="742156" y="261429"/>
                </a:cubicBezTo>
                <a:cubicBezTo>
                  <a:pt x="742156" y="255973"/>
                  <a:pt x="746054" y="252387"/>
                  <a:pt x="751042" y="252387"/>
                </a:cubicBezTo>
                <a:cubicBezTo>
                  <a:pt x="756031" y="252387"/>
                  <a:pt x="760084" y="255973"/>
                  <a:pt x="760084" y="261429"/>
                </a:cubicBezTo>
                <a:close/>
              </a:path>
            </a:pathLst>
          </a:custGeom>
          <a:solidFill>
            <a:schemeClr val="bg1"/>
          </a:soli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26275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2B22-B1AE-45C5-6A9A-9540DA51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1CFA8FEE-2589-39B1-3B3E-3C41EA0489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6239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FA8FEE-2589-39B1-3B3E-3C41EA048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9">
            <a:extLst>
              <a:ext uri="{FF2B5EF4-FFF2-40B4-BE49-F238E27FC236}">
                <a16:creationId xmlns:a16="http://schemas.microsoft.com/office/drawing/2014/main" id="{F2853389-CF14-EF8B-C908-0142CE68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57155"/>
          </a:xfrm>
        </p:spPr>
        <p:txBody>
          <a:bodyPr vert="horz"/>
          <a:lstStyle/>
          <a:p>
            <a:r>
              <a:rPr lang="de-DE"/>
              <a:t>Clear </a:t>
            </a:r>
            <a:r>
              <a:rPr lang="de-DE" err="1"/>
              <a:t>Definitions</a:t>
            </a:r>
            <a:r>
              <a:rPr lang="de-DE"/>
              <a:t>. Clear Data. </a:t>
            </a:r>
            <a:br>
              <a:rPr lang="de-DE"/>
            </a:br>
            <a:r>
              <a:rPr lang="en-US" i="0" u="none" strike="noStrike">
                <a:effectLst/>
              </a:rPr>
              <a:t>The Legal Term Modelled in the Data Field</a:t>
            </a:r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ABC411A-C1DA-1D24-A718-72BD7639CE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7"/>
          <a:stretch>
            <a:fillRect/>
          </a:stretch>
        </p:blipFill>
        <p:spPr>
          <a:xfrm>
            <a:off x="925512" y="1145514"/>
            <a:ext cx="7292975" cy="3535362"/>
          </a:xfrm>
          <a:prstGeom prst="rect">
            <a:avLst/>
          </a:prstGeom>
        </p:spPr>
      </p:pic>
      <p:sp>
        <p:nvSpPr>
          <p:cNvPr id="3" name="Legende: Linie 2">
            <a:extLst>
              <a:ext uri="{FF2B5EF4-FFF2-40B4-BE49-F238E27FC236}">
                <a16:creationId xmlns:a16="http://schemas.microsoft.com/office/drawing/2014/main" id="{CE0C8123-0390-83AC-FA97-1C67940EB13E}"/>
              </a:ext>
            </a:extLst>
          </p:cNvPr>
          <p:cNvSpPr/>
          <p:nvPr/>
        </p:nvSpPr>
        <p:spPr>
          <a:xfrm>
            <a:off x="49750" y="1875904"/>
            <a:ext cx="847960" cy="261934"/>
          </a:xfrm>
          <a:prstGeom prst="borderCallout1">
            <a:avLst>
              <a:gd name="adj1" fmla="val 46562"/>
              <a:gd name="adj2" fmla="val 89372"/>
              <a:gd name="adj3" fmla="val 114580"/>
              <a:gd name="adj4" fmla="val 183062"/>
            </a:avLst>
          </a:prstGeom>
          <a:solidFill>
            <a:srgbClr val="D8BEEC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„</a:t>
            </a:r>
            <a:r>
              <a:rPr lang="de-DE" sz="1200" dirty="0" err="1">
                <a:solidFill>
                  <a:schemeClr val="tx1"/>
                </a:solidFill>
              </a:rPr>
              <a:t>revenue</a:t>
            </a:r>
            <a:r>
              <a:rPr lang="de-DE" sz="1200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EEEC03BD-A1BD-4911-FC64-2BFEBE8B5919}"/>
              </a:ext>
            </a:extLst>
          </p:cNvPr>
          <p:cNvSpPr/>
          <p:nvPr/>
        </p:nvSpPr>
        <p:spPr>
          <a:xfrm>
            <a:off x="49748" y="1150143"/>
            <a:ext cx="847959" cy="534569"/>
          </a:xfrm>
          <a:prstGeom prst="borderCallout1">
            <a:avLst>
              <a:gd name="adj1" fmla="val 41516"/>
              <a:gd name="adj2" fmla="val 7082"/>
              <a:gd name="adj3" fmla="val 105269"/>
              <a:gd name="adj4" fmla="val 157224"/>
            </a:avLst>
          </a:prstGeom>
          <a:solidFill>
            <a:srgbClr val="D8BEEC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„title </a:t>
            </a:r>
            <a:r>
              <a:rPr lang="de-DE" sz="1200" err="1">
                <a:solidFill>
                  <a:schemeClr val="tx1"/>
                </a:solidFill>
              </a:rPr>
              <a:t>of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the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new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bill</a:t>
            </a:r>
            <a:r>
              <a:rPr lang="de-DE" sz="120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5" name="Legende: Linie 4">
            <a:extLst>
              <a:ext uri="{FF2B5EF4-FFF2-40B4-BE49-F238E27FC236}">
                <a16:creationId xmlns:a16="http://schemas.microsoft.com/office/drawing/2014/main" id="{41DE1907-07C5-F711-4F51-8844B68CA106}"/>
              </a:ext>
            </a:extLst>
          </p:cNvPr>
          <p:cNvSpPr/>
          <p:nvPr/>
        </p:nvSpPr>
        <p:spPr>
          <a:xfrm>
            <a:off x="49749" y="2852898"/>
            <a:ext cx="847961" cy="534072"/>
          </a:xfrm>
          <a:prstGeom prst="borderCallout1">
            <a:avLst>
              <a:gd name="adj1" fmla="val 41516"/>
              <a:gd name="adj2" fmla="val 83865"/>
              <a:gd name="adj3" fmla="val -94168"/>
              <a:gd name="adj4" fmla="val 325444"/>
            </a:avLst>
          </a:prstGeom>
          <a:solidFill>
            <a:srgbClr val="D8BEEC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„</a:t>
            </a:r>
            <a:r>
              <a:rPr lang="de-DE" sz="1200" err="1">
                <a:solidFill>
                  <a:schemeClr val="tx1"/>
                </a:solidFill>
              </a:rPr>
              <a:t>commercial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register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number</a:t>
            </a:r>
            <a:r>
              <a:rPr lang="de-DE" sz="1200">
                <a:solidFill>
                  <a:schemeClr val="tx1"/>
                </a:solidFill>
              </a:rPr>
              <a:t> “</a:t>
            </a:r>
          </a:p>
        </p:txBody>
      </p:sp>
      <p:sp>
        <p:nvSpPr>
          <p:cNvPr id="6" name="Legende: Linie 5">
            <a:extLst>
              <a:ext uri="{FF2B5EF4-FFF2-40B4-BE49-F238E27FC236}">
                <a16:creationId xmlns:a16="http://schemas.microsoft.com/office/drawing/2014/main" id="{DF2435B1-09EA-6C60-23DE-68BF2B600560}"/>
              </a:ext>
            </a:extLst>
          </p:cNvPr>
          <p:cNvSpPr/>
          <p:nvPr/>
        </p:nvSpPr>
        <p:spPr>
          <a:xfrm>
            <a:off x="3431973" y="1089119"/>
            <a:ext cx="837171" cy="447908"/>
          </a:xfrm>
          <a:prstGeom prst="borderCallout1">
            <a:avLst>
              <a:gd name="adj1" fmla="val 41516"/>
              <a:gd name="adj2" fmla="val 7082"/>
              <a:gd name="adj3" fmla="val 64929"/>
              <a:gd name="adj4" fmla="val -52657"/>
            </a:avLst>
          </a:prstGeom>
          <a:solidFill>
            <a:srgbClr val="D8BEEC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„</a:t>
            </a:r>
            <a:r>
              <a:rPr lang="de-DE" sz="1200" err="1">
                <a:solidFill>
                  <a:schemeClr val="tx1"/>
                </a:solidFill>
              </a:rPr>
              <a:t>new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bill</a:t>
            </a:r>
            <a:r>
              <a:rPr lang="de-DE" sz="120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5530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B1D3E-D599-005C-061E-ECC8AF49C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B17A056-99F8-0925-A518-496EAD6D58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857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17A056-99F8-0925-A518-496EAD6D5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9">
            <a:extLst>
              <a:ext uri="{FF2B5EF4-FFF2-40B4-BE49-F238E27FC236}">
                <a16:creationId xmlns:a16="http://schemas.microsoft.com/office/drawing/2014/main" id="{8DAC74E1-B525-C471-4A70-FC091634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“</a:t>
            </a:r>
            <a:r>
              <a:rPr lang="en-US" err="1"/>
              <a:t>eLexa</a:t>
            </a:r>
            <a:r>
              <a:rPr lang="en-US"/>
              <a:t>” Helps Legists Consider </a:t>
            </a:r>
            <a:br>
              <a:rPr lang="en-US"/>
            </a:br>
            <a:r>
              <a:rPr lang="en-US" i="0" u="none" strike="noStrike">
                <a:effectLst/>
              </a:rPr>
              <a:t>Data Structures when Drafting Bills</a:t>
            </a:r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8A705B3-D6D7-C705-84D8-A5EB08CB9D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7"/>
          <a:stretch>
            <a:fillRect/>
          </a:stretch>
        </p:blipFill>
        <p:spPr>
          <a:xfrm>
            <a:off x="1639888" y="1003188"/>
            <a:ext cx="6875462" cy="360997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" name="Legende: Linie 2">
            <a:extLst>
              <a:ext uri="{FF2B5EF4-FFF2-40B4-BE49-F238E27FC236}">
                <a16:creationId xmlns:a16="http://schemas.microsoft.com/office/drawing/2014/main" id="{3FCB4CD3-AF6A-B8D2-58D0-6559B4A132B1}"/>
              </a:ext>
            </a:extLst>
          </p:cNvPr>
          <p:cNvSpPr/>
          <p:nvPr/>
        </p:nvSpPr>
        <p:spPr>
          <a:xfrm>
            <a:off x="127787" y="1527291"/>
            <a:ext cx="1157545" cy="574448"/>
          </a:xfrm>
          <a:prstGeom prst="borderCallout1">
            <a:avLst>
              <a:gd name="adj1" fmla="val 41516"/>
              <a:gd name="adj2" fmla="val 7082"/>
              <a:gd name="adj3" fmla="val 39860"/>
              <a:gd name="adj4" fmla="val 141553"/>
            </a:avLst>
          </a:prstGeom>
          <a:solidFill>
            <a:srgbClr val="D8BEEC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„</a:t>
            </a:r>
            <a:r>
              <a:rPr lang="de-DE" sz="1200" dirty="0" err="1">
                <a:solidFill>
                  <a:schemeClr val="tx1"/>
                </a:solidFill>
              </a:rPr>
              <a:t>commercial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register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number</a:t>
            </a:r>
            <a:r>
              <a:rPr lang="de-DE" sz="1200" dirty="0">
                <a:solidFill>
                  <a:schemeClr val="tx1"/>
                </a:solidFill>
              </a:rPr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282811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0BF3D-12F9-B9A5-3C4B-C3B2E0454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C03F6E1-8192-C5E0-104F-57BFF564C5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7031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03F6E1-8192-C5E0-104F-57BFF564C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Navigational compass on a blue background">
            <a:extLst>
              <a:ext uri="{FF2B5EF4-FFF2-40B4-BE49-F238E27FC236}">
                <a16:creationId xmlns:a16="http://schemas.microsoft.com/office/drawing/2014/main" id="{FA250798-3C7F-6D4A-4684-1A72525FDF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4" t="20060" r="8504"/>
          <a:stretch/>
        </p:blipFill>
        <p:spPr>
          <a:xfrm>
            <a:off x="0" y="1031788"/>
            <a:ext cx="3907266" cy="41117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DF498C-673D-0C7E-9465-3ACA9E55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1178114"/>
          </a:xfrm>
        </p:spPr>
        <p:txBody>
          <a:bodyPr vert="horz"/>
          <a:lstStyle/>
          <a:p>
            <a:pPr>
              <a:defRPr/>
            </a:pPr>
            <a:r>
              <a:rPr lang="de-DE" dirty="0" err="1"/>
              <a:t>Interoperability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The Power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Seamless</a:t>
            </a:r>
            <a:r>
              <a:rPr lang="de-DE" dirty="0"/>
              <a:t> Communication</a:t>
            </a:r>
            <a:br>
              <a:rPr lang="de-DE" sz="3200" spc="-38" dirty="0">
                <a:latin typeface="Arial"/>
              </a:rPr>
            </a:b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A85814-9825-8BB1-ACFD-87E784EC55B4}"/>
              </a:ext>
            </a:extLst>
          </p:cNvPr>
          <p:cNvSpPr txBox="1"/>
          <p:nvPr/>
        </p:nvSpPr>
        <p:spPr>
          <a:xfrm>
            <a:off x="4434841" y="1452753"/>
            <a:ext cx="4487738" cy="3214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/>
              <a:t>Efficient digital processes </a:t>
            </a:r>
            <a:r>
              <a:rPr lang="en-US" sz="2100" b="1">
                <a:solidFill>
                  <a:schemeClr val="tx2"/>
                </a:solidFill>
              </a:rPr>
              <a:t>depend on digital-ready legislation</a:t>
            </a:r>
            <a:r>
              <a:rPr lang="en-US" sz="2100">
                <a:solidFill>
                  <a:schemeClr val="tx2"/>
                </a:solidFill>
              </a:rPr>
              <a:t>.</a:t>
            </a:r>
          </a:p>
          <a:p>
            <a:endParaRPr lang="en-US" sz="2100"/>
          </a:p>
          <a:p>
            <a:r>
              <a:rPr lang="en-US" sz="2100" b="1">
                <a:solidFill>
                  <a:schemeClr val="tx2"/>
                </a:solidFill>
              </a:rPr>
              <a:t>Laws and data must be harmonized together for seamless interoperability.</a:t>
            </a:r>
          </a:p>
          <a:p>
            <a:endParaRPr lang="en-US" sz="2100"/>
          </a:p>
          <a:p>
            <a:r>
              <a:rPr lang="en-US" sz="2100"/>
              <a:t>We must carefully define </a:t>
            </a:r>
            <a:r>
              <a:rPr lang="en-US" sz="2100" b="1">
                <a:solidFill>
                  <a:schemeClr val="tx2"/>
                </a:solidFill>
              </a:rPr>
              <a:t>data fields, metadata descriptions, and data standards</a:t>
            </a:r>
            <a:r>
              <a:rPr lang="en-US" sz="2100"/>
              <a:t>.</a:t>
            </a:r>
          </a:p>
          <a:p>
            <a:pPr marL="0" lvl="2" defTabSz="685800">
              <a:lnSpc>
                <a:spcPct val="108000"/>
              </a:lnSpc>
              <a:defRPr/>
            </a:pPr>
            <a:endParaRPr lang="de-DE" sz="1350" kern="600">
              <a:solidFill>
                <a:srgbClr val="000000"/>
              </a:solidFill>
              <a:latin typeface="BundesSerif Office"/>
            </a:endParaRPr>
          </a:p>
        </p:txBody>
      </p:sp>
    </p:spTree>
    <p:extLst>
      <p:ext uri="{BB962C8B-B14F-4D97-AF65-F5344CB8AC3E}">
        <p14:creationId xmlns:p14="http://schemas.microsoft.com/office/powerpoint/2010/main" val="334345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2D54869-42E1-A26B-B71D-2D926E9633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7897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D54869-42E1-A26B-B71D-2D926E963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0E0E61-8B64-1450-4A8A-1AA2CC3B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i="0" u="none" strike="noStrike">
                <a:effectLst/>
              </a:rPr>
              <a:t>„</a:t>
            </a:r>
            <a:r>
              <a:rPr lang="en-US" i="0" u="none" strike="noStrike">
                <a:effectLst/>
              </a:rPr>
              <a:t>Paths are made by walking.</a:t>
            </a:r>
            <a:r>
              <a:rPr lang="de-DE" i="0" u="none" strike="noStrike">
                <a:effectLst/>
              </a:rPr>
              <a:t>“</a:t>
            </a:r>
            <a:r>
              <a:rPr lang="de-DE" b="0" i="0" u="none" strike="noStrike">
                <a:effectLst/>
              </a:rPr>
              <a:t>– Franz Kafka</a:t>
            </a:r>
            <a:endParaRPr lang="de-D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F1AA60-1B97-AE63-3561-9981392D7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B0FFF2-C146-9F89-0213-147C2768C7A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3">
            <a:extLst>
              <a:ext uri="{FF2B5EF4-FFF2-40B4-BE49-F238E27FC236}">
                <a16:creationId xmlns:a16="http://schemas.microsoft.com/office/drawing/2014/main" id="{E790FD45-90DD-2A76-B630-07E7B2FCE37D}"/>
              </a:ext>
            </a:extLst>
          </p:cNvPr>
          <p:cNvSpPr txBox="1"/>
          <p:nvPr/>
        </p:nvSpPr>
        <p:spPr>
          <a:xfrm>
            <a:off x="4855534" y="4814149"/>
            <a:ext cx="6096000" cy="2350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1560"/>
              </a:spcBef>
              <a:buFont typeface="BundesSerif Office" panose="02050002050300000203" pitchFamily="18" charset="0"/>
              <a:buNone/>
              <a:defRPr sz="1200" b="1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210"/>
              </a:spcBef>
              <a:spcAft>
                <a:spcPts val="500"/>
              </a:spcAft>
              <a:buFont typeface="BundesSerif Office" panose="02050002050300000203" pitchFamily="18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err="1">
                <a:effectLst/>
              </a:rPr>
              <a:t>Photo</a:t>
            </a:r>
            <a:r>
              <a:rPr lang="de-DE" sz="900">
                <a:effectLst/>
              </a:rPr>
              <a:t> </a:t>
            </a:r>
            <a:r>
              <a:rPr lang="de-DE" sz="900" err="1">
                <a:effectLst/>
              </a:rPr>
              <a:t>by</a:t>
            </a:r>
            <a:r>
              <a:rPr lang="de-DE" sz="900">
                <a:effectLst/>
              </a:rPr>
              <a:t> </a:t>
            </a:r>
            <a:r>
              <a:rPr lang="de-DE" sz="900" err="1">
                <a:effectLst/>
              </a:rPr>
              <a:t>Pixabay</a:t>
            </a:r>
            <a:r>
              <a:rPr lang="de-DE" sz="900">
                <a:effectLst/>
              </a:rPr>
              <a:t>: https://www.pexels.com/photo/asphalt-road-under-cloudy-sky-56832/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00827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8564E44-5FFB-CE93-3AED-F0AFEA1F50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7878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564E44-5FFB-CE93-3AED-F0AFEA1F5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638" y="337406"/>
            <a:ext cx="3106442" cy="686257"/>
          </a:xfrm>
        </p:spPr>
        <p:txBody>
          <a:bodyPr/>
          <a:lstStyle/>
          <a:p>
            <a:r>
              <a:rPr lang="de-DE" dirty="0"/>
              <a:t>Contact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708" y="1023662"/>
            <a:ext cx="6933316" cy="2359617"/>
          </a:xfrm>
        </p:spPr>
        <p:txBody>
          <a:bodyPr/>
          <a:lstStyle/>
          <a:p>
            <a:pPr algn="ctr" rtl="0" fontAlgn="base">
              <a:lnSpc>
                <a:spcPts val="1950"/>
              </a:lnSpc>
            </a:pPr>
            <a:endParaRPr lang="de-DE" sz="1800" b="0" i="0" u="none" strike="noStrike" dirty="0">
              <a:solidFill>
                <a:srgbClr val="000000"/>
              </a:solidFill>
              <a:effectLst/>
              <a:latin typeface="BundesSerif Office"/>
            </a:endParaRPr>
          </a:p>
          <a:p>
            <a:pPr algn="ctr" rtl="0" fontAlgn="base">
              <a:lnSpc>
                <a:spcPts val="1950"/>
              </a:lnSpc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Kathleen Jennrich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BundesSerif Office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950"/>
              </a:lnSpc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Federal Ministry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BundesSerif Office"/>
              </a:rPr>
              <a:t>of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 Finance, Berlin, Germany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BundesSerif Office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950"/>
              </a:lnSpc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Unit IV A 5 | Digital Ready Legislation,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BundesSerif Office"/>
              </a:rPr>
              <a:t>Interoperability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, Once-Only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BundesSerif Office"/>
              </a:rPr>
              <a:t>​</a:t>
            </a: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950"/>
              </a:lnSpc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once-only@bmf.bund.de; sio@bmf.bund.de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BundesSerif Office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950"/>
              </a:lnSpc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+49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BundesSerif Office"/>
              </a:rPr>
              <a:t>30 18 682 3399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BundesSerif Office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A04030F-69D1-D261-C3FB-21A81EC842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4524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04030F-69D1-D261-C3FB-21A81EC842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CAF9341-79E7-B94C-8353-FB3B0847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57" y="934598"/>
            <a:ext cx="3060755" cy="2117884"/>
          </a:xfrm>
        </p:spPr>
        <p:txBody>
          <a:bodyPr vert="horz"/>
          <a:lstStyle/>
          <a:p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Pain au </a:t>
            </a:r>
            <a:r>
              <a:rPr lang="de-DE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chocolat</a:t>
            </a: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b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Chocolatine</a:t>
            </a: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br>
              <a:rPr lang="de-D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de-D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de-DE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Speaking</a:t>
            </a:r>
            <a:r>
              <a:rPr lang="de-D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Same </a:t>
            </a:r>
            <a:r>
              <a:rPr lang="de-D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de-D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Language:</a:t>
            </a:r>
            <a:r>
              <a:rPr lang="de-D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de-DE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</a:t>
            </a: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Terminology</a:t>
            </a:r>
            <a:r>
              <a:rPr lang="de-D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Matters</a:t>
            </a:r>
            <a:r>
              <a:rPr lang="de-D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de-DE" sz="280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98441B-41F2-C561-02CC-5B7BF0E00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4" name="Picture 6" descr="Kaart chocolatine pain au chocolat cc Mathie Avitz">
            <a:extLst>
              <a:ext uri="{FF2B5EF4-FFF2-40B4-BE49-F238E27FC236}">
                <a16:creationId xmlns:a16="http://schemas.microsoft.com/office/drawing/2014/main" id="{FE939F7C-E615-85C9-8BA1-28C25E2F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51" y="212700"/>
            <a:ext cx="4530667" cy="4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D3BC40-5F19-F203-A06B-54DE0FF7BD09}"/>
              </a:ext>
            </a:extLst>
          </p:cNvPr>
          <p:cNvSpPr txBox="1"/>
          <p:nvPr/>
        </p:nvSpPr>
        <p:spPr>
          <a:xfrm>
            <a:off x="4451748" y="4815384"/>
            <a:ext cx="45758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0" i="1" u="none" strike="noStrike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 </a:t>
            </a:r>
            <a:r>
              <a:rPr lang="fr-FR" sz="900" b="0" i="0" u="none" strike="noStrike">
                <a:solidFill>
                  <a:srgbClr val="000000"/>
                </a:solidFill>
                <a:effectLst/>
                <a:latin typeface="BundesSerif Office"/>
              </a:rPr>
              <a:t>„Atlas du français de nos régions“ by Mathieu </a:t>
            </a:r>
            <a:r>
              <a:rPr lang="fr-FR" sz="900" b="0" i="0" u="none" strike="noStrike" err="1">
                <a:solidFill>
                  <a:srgbClr val="000000"/>
                </a:solidFill>
                <a:effectLst/>
                <a:latin typeface="BundesSerif Office"/>
              </a:rPr>
              <a:t>Avanzi</a:t>
            </a:r>
            <a:r>
              <a:rPr lang="fr-FR" sz="900" b="0" i="0" u="none" strike="noStrike">
                <a:solidFill>
                  <a:srgbClr val="000000"/>
                </a:solidFill>
                <a:effectLst/>
                <a:latin typeface="BundesSerif Office"/>
              </a:rPr>
              <a:t> (Copyright)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3BD5-EB8B-F81E-FF42-F6EF7EC1A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237B0EB-1898-9F13-96B8-A232602FBC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8776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37B0EB-1898-9F13-96B8-A232602FB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C684710-4DCB-0B6A-8182-37A6CB35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1156228"/>
          </a:xfrm>
        </p:spPr>
        <p:txBody>
          <a:bodyPr vert="horz"/>
          <a:lstStyle/>
          <a:p>
            <a:r>
              <a:rPr lang="en-US" sz="3200">
                <a:ea typeface="+mn-ea"/>
                <a:cs typeface="+mn-cs"/>
              </a:rPr>
              <a:t>Buying a Property:</a:t>
            </a:r>
            <a:br>
              <a:rPr lang="en-US" sz="3200">
                <a:ea typeface="+mn-ea"/>
                <a:cs typeface="+mn-cs"/>
              </a:rPr>
            </a:br>
            <a:r>
              <a:rPr lang="en-US" i="0" u="none" strike="noStrike" spc="-150">
                <a:effectLst/>
              </a:rPr>
              <a:t>A Citizen’s Journey Through Bureaucracy </a:t>
            </a:r>
            <a:r>
              <a:rPr lang="en-US" b="0" i="0" spc="-150">
                <a:effectLst/>
              </a:rPr>
              <a:t>​</a:t>
            </a:r>
            <a:r>
              <a:rPr lang="en-US" spc="-150">
                <a:ea typeface="+mn-ea"/>
                <a:cs typeface="+mn-cs"/>
              </a:rPr>
              <a:t> </a:t>
            </a:r>
            <a:br>
              <a:rPr lang="en-US" spc="-150">
                <a:ea typeface="+mn-ea"/>
                <a:cs typeface="+mn-cs"/>
              </a:rPr>
            </a:br>
            <a:endParaRPr lang="de-DE" spc="-15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4B6DCE-FE09-5FEE-A92C-250D8AC8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5179-6EE1-45CE-95FF-7C9F23AE8FAE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4FFA8A-D591-5C13-1849-F45DE6B7D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171" y="1033542"/>
            <a:ext cx="5961657" cy="410995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012A9E6-82FC-0545-9CB8-0AC0CAA94F63}"/>
              </a:ext>
            </a:extLst>
          </p:cNvPr>
          <p:cNvSpPr txBox="1"/>
          <p:nvPr/>
        </p:nvSpPr>
        <p:spPr>
          <a:xfrm>
            <a:off x="1646959" y="4974432"/>
            <a:ext cx="49045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600"/>
              <a:t>Source: https://www.amtlich-einfach.de/SharedDocs/Lebenslagen/Buerger/Wohneigentum_2019/html.html?view=render</a:t>
            </a:r>
          </a:p>
        </p:txBody>
      </p:sp>
    </p:spTree>
    <p:extLst>
      <p:ext uri="{BB962C8B-B14F-4D97-AF65-F5344CB8AC3E}">
        <p14:creationId xmlns:p14="http://schemas.microsoft.com/office/powerpoint/2010/main" val="35753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91482-0F54-C0AA-B064-7557097E7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E74BB56-BB68-110A-D759-A91BD64C20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721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74BB56-BB68-110A-D759-A91BD64C2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" name="PlaceHolder 1">
            <a:extLst>
              <a:ext uri="{FF2B5EF4-FFF2-40B4-BE49-F238E27FC236}">
                <a16:creationId xmlns:a16="http://schemas.microsoft.com/office/drawing/2014/main" id="{A18818B5-B18E-260F-D830-1A6E6ED595C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vert="horz" lIns="27000" tIns="0" rIns="27000" bIns="0" anchor="t">
            <a:noAutofit/>
          </a:bodyPr>
          <a:lstStyle/>
          <a:p>
            <a:pPr defTabSz="685800">
              <a:lnSpc>
                <a:spcPct val="100000"/>
              </a:lnSpc>
            </a:pPr>
            <a:r>
              <a:rPr lang="en-US" spc="-39"/>
              <a:t>Our</a:t>
            </a:r>
            <a:r>
              <a:rPr lang="de-DE" spc="-39"/>
              <a:t> Vision</a:t>
            </a:r>
            <a:endParaRPr lang="de-DE" spc="-1"/>
          </a:p>
        </p:txBody>
      </p:sp>
      <p:sp>
        <p:nvSpPr>
          <p:cNvPr id="389" name="Textfeld 10">
            <a:extLst>
              <a:ext uri="{FF2B5EF4-FFF2-40B4-BE49-F238E27FC236}">
                <a16:creationId xmlns:a16="http://schemas.microsoft.com/office/drawing/2014/main" id="{45EB2C1A-28DF-A1CA-0C7F-92299C7652B9}"/>
              </a:ext>
            </a:extLst>
          </p:cNvPr>
          <p:cNvSpPr/>
          <p:nvPr/>
        </p:nvSpPr>
        <p:spPr>
          <a:xfrm>
            <a:off x="2811235" y="1546122"/>
            <a:ext cx="6036961" cy="2625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marL="864000" indent="-257175" defTabSz="685800">
              <a:lnSpc>
                <a:spcPct val="108000"/>
              </a:lnSpc>
              <a:spcBef>
                <a:spcPts val="450"/>
              </a:spcBef>
              <a:spcAft>
                <a:spcPts val="450"/>
              </a:spcAft>
              <a:buClr>
                <a:srgbClr val="F15A24"/>
              </a:buClr>
              <a:buFont typeface="Arial"/>
              <a:buChar char="•"/>
            </a:pPr>
            <a:r>
              <a:rPr lang="en-US" b="1" spc="-1">
                <a:latin typeface="BundesSerif Office"/>
              </a:rPr>
              <a:t>Digital ready legislation </a:t>
            </a:r>
            <a:r>
              <a:rPr lang="en-US" spc="-1">
                <a:latin typeface="BundesSerif Office"/>
              </a:rPr>
              <a:t>that enables data reuse and exchange between digital public services through interoperable legal terms</a:t>
            </a:r>
            <a:r>
              <a:rPr lang="de-DE" spc="-1">
                <a:latin typeface="BundesSerif Office"/>
              </a:rPr>
              <a:t> </a:t>
            </a:r>
            <a:endParaRPr lang="en-US" sz="1350"/>
          </a:p>
          <a:p>
            <a:pPr marL="864000" indent="-257175" defTabSz="685800">
              <a:lnSpc>
                <a:spcPct val="108000"/>
              </a:lnSpc>
              <a:spcBef>
                <a:spcPts val="450"/>
              </a:spcBef>
              <a:spcAft>
                <a:spcPts val="450"/>
              </a:spcAft>
              <a:buClr>
                <a:srgbClr val="F15A24"/>
              </a:buClr>
              <a:buFont typeface="Arial"/>
              <a:buChar char="•"/>
            </a:pPr>
            <a:r>
              <a:rPr lang="en-US" b="1" spc="-1">
                <a:latin typeface="BundesSerif Office"/>
              </a:rPr>
              <a:t>Establishing the conditions for the Once-Only Principle </a:t>
            </a:r>
            <a:r>
              <a:rPr lang="en-US" spc="-1">
                <a:latin typeface="BundesSerif Office"/>
              </a:rPr>
              <a:t>to function as originally intended</a:t>
            </a:r>
            <a:endParaRPr lang="en-US" b="1" spc="-1">
              <a:latin typeface="BundesSerif Office"/>
            </a:endParaRPr>
          </a:p>
          <a:p>
            <a:pPr marL="864000" indent="-257175" defTabSz="685800">
              <a:lnSpc>
                <a:spcPct val="108000"/>
              </a:lnSpc>
              <a:spcBef>
                <a:spcPts val="450"/>
              </a:spcBef>
              <a:spcAft>
                <a:spcPts val="450"/>
              </a:spcAft>
              <a:buClr>
                <a:srgbClr val="F15A24"/>
              </a:buClr>
              <a:buFont typeface="Arial"/>
              <a:buChar char="•"/>
            </a:pPr>
            <a:r>
              <a:rPr lang="en-US" b="1" spc="-1">
                <a:latin typeface="BundesSerif Office"/>
              </a:rPr>
              <a:t>Implementing Digital Readiness and Interoperability Checks </a:t>
            </a:r>
            <a:r>
              <a:rPr lang="en-US" spc="-1">
                <a:latin typeface="BundesSerif Office"/>
              </a:rPr>
              <a:t>to ensure seamless integration</a:t>
            </a:r>
            <a:endParaRPr lang="en-US" spc="-1">
              <a:latin typeface="Calibri"/>
              <a:ea typeface="Calibri"/>
              <a:cs typeface="Calibri"/>
            </a:endParaRPr>
          </a:p>
          <a:p>
            <a:pPr defTabSz="685800">
              <a:lnSpc>
                <a:spcPct val="108000"/>
              </a:lnSpc>
            </a:pPr>
            <a:endParaRPr lang="de-DE" sz="9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6" descr="Doodle Star Icons - Free SVG &amp; PNG Doodle Star Images - Noun Project">
            <a:extLst>
              <a:ext uri="{FF2B5EF4-FFF2-40B4-BE49-F238E27FC236}">
                <a16:creationId xmlns:a16="http://schemas.microsoft.com/office/drawing/2014/main" id="{B79CD7BB-1D21-E78A-B21A-A6136DAF7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08">
            <a:off x="894653" y="1665739"/>
            <a:ext cx="2237015" cy="22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6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DC6AE-10B0-5E93-2B23-6D1480D2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C862E40-AD6B-87F8-BFD7-05571BD0EB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963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62E40-AD6B-87F8-BFD7-05571BD0E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9A72C43-431C-9C85-97BB-110EEE62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A Challenge </a:t>
            </a:r>
            <a:r>
              <a:rPr lang="de-DE" err="1"/>
              <a:t>for</a:t>
            </a:r>
            <a:r>
              <a:rPr lang="de-DE"/>
              <a:t> Legislation: </a:t>
            </a:r>
            <a:r>
              <a:rPr lang="en-US" i="0" u="none" strike="noStrike">
                <a:effectLst/>
              </a:rPr>
              <a:t>Dependencies and Connections between Different Laws</a:t>
            </a:r>
            <a:r>
              <a:rPr lang="en-US" i="0">
                <a:effectLst/>
              </a:rPr>
              <a:t>​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368A901-5C49-14F7-1FAD-F9246D83EBB6}"/>
              </a:ext>
            </a:extLst>
          </p:cNvPr>
          <p:cNvSpPr txBox="1">
            <a:spLocks/>
          </p:cNvSpPr>
          <p:nvPr/>
        </p:nvSpPr>
        <p:spPr>
          <a:xfrm>
            <a:off x="498416" y="1478503"/>
            <a:ext cx="3351163" cy="3290799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1560"/>
              </a:spcBef>
              <a:buFont typeface="BundesSerif Office" panose="02050002050300000203" pitchFamily="18" charset="0"/>
              <a:buNone/>
              <a:defRPr sz="1200" b="1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210"/>
              </a:spcBef>
              <a:spcAft>
                <a:spcPts val="500"/>
              </a:spcAft>
              <a:buFont typeface="BundesSerif Office" panose="02050002050300000203" pitchFamily="18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de-DE" sz="2100" b="1">
                <a:latin typeface="BundesSerif Office"/>
              </a:rPr>
              <a:t>1,773</a:t>
            </a:r>
            <a:r>
              <a:rPr lang="de-DE" sz="2100">
                <a:latin typeface="BundesSerif Office"/>
              </a:rPr>
              <a:t> </a:t>
            </a:r>
            <a:r>
              <a:rPr lang="de-DE" sz="2100" b="1" err="1">
                <a:latin typeface="BundesSerif Office"/>
              </a:rPr>
              <a:t>laws</a:t>
            </a:r>
            <a:endParaRPr lang="de-DE" sz="2100" b="1">
              <a:latin typeface="BundesSerif Office"/>
            </a:endParaRPr>
          </a:p>
          <a:p>
            <a:pPr algn="ctr" defTabSz="685783">
              <a:defRPr/>
            </a:pPr>
            <a:r>
              <a:rPr lang="de-DE" sz="1800" err="1">
                <a:latin typeface="BundesSerif Office"/>
              </a:rPr>
              <a:t>with</a:t>
            </a:r>
            <a:r>
              <a:rPr lang="de-DE" sz="1800">
                <a:latin typeface="BundesSerif Office"/>
              </a:rPr>
              <a:t> 50,738 </a:t>
            </a:r>
            <a:r>
              <a:rPr lang="de-DE" sz="1800" err="1">
                <a:latin typeface="BundesSerif Office"/>
              </a:rPr>
              <a:t>paragraphs</a:t>
            </a:r>
            <a:endParaRPr lang="de-DE" sz="1800">
              <a:latin typeface="BundesSerif Office"/>
            </a:endParaRPr>
          </a:p>
          <a:p>
            <a:pPr algn="ctr" defTabSz="685783">
              <a:defRPr/>
            </a:pPr>
            <a:endParaRPr lang="de-DE" sz="900">
              <a:latin typeface="BundesSerif Office"/>
            </a:endParaRPr>
          </a:p>
          <a:p>
            <a:pPr algn="ctr" defTabSz="685783">
              <a:defRPr/>
            </a:pPr>
            <a:r>
              <a:rPr lang="de-DE" sz="2100" b="1">
                <a:latin typeface="BundesSerif Office"/>
              </a:rPr>
              <a:t>2,795</a:t>
            </a:r>
            <a:r>
              <a:rPr lang="de-DE" sz="2100">
                <a:latin typeface="BundesSerif Office"/>
              </a:rPr>
              <a:t> </a:t>
            </a:r>
            <a:r>
              <a:rPr lang="de-DE" sz="2100" b="1" err="1">
                <a:latin typeface="BundesSerif Office"/>
              </a:rPr>
              <a:t>ordinances</a:t>
            </a:r>
            <a:endParaRPr lang="de-DE" sz="2100">
              <a:latin typeface="BundesSerif Office"/>
            </a:endParaRPr>
          </a:p>
          <a:p>
            <a:pPr algn="ctr" defTabSz="685783">
              <a:defRPr/>
            </a:pPr>
            <a:r>
              <a:rPr lang="de-DE" sz="1800" err="1">
                <a:latin typeface="BundesSerif Office"/>
              </a:rPr>
              <a:t>with</a:t>
            </a:r>
            <a:r>
              <a:rPr lang="de-DE" sz="1800">
                <a:latin typeface="BundesSerif Office"/>
              </a:rPr>
              <a:t> 42,590 </a:t>
            </a:r>
            <a:r>
              <a:rPr lang="de-DE" sz="1800" err="1">
                <a:latin typeface="BundesSerif Office"/>
              </a:rPr>
              <a:t>paragraphs</a:t>
            </a:r>
            <a:endParaRPr lang="de-DE" sz="1800">
              <a:latin typeface="BundesSerif Office"/>
            </a:endParaRPr>
          </a:p>
          <a:p>
            <a:pPr algn="ctr" defTabSz="685783">
              <a:defRPr/>
            </a:pPr>
            <a:endParaRPr lang="de-DE" sz="1800">
              <a:latin typeface="BundesSerif Office"/>
            </a:endParaRPr>
          </a:p>
          <a:p>
            <a:pPr algn="ctr" defTabSz="685783">
              <a:defRPr/>
            </a:pPr>
            <a:r>
              <a:rPr lang="de-DE" sz="2100" b="1">
                <a:latin typeface="BundesSerif Office"/>
              </a:rPr>
              <a:t>540,060 </a:t>
            </a:r>
            <a:r>
              <a:rPr lang="de-DE" sz="2100" b="1" err="1">
                <a:latin typeface="BundesSerif Office"/>
              </a:rPr>
              <a:t>documents</a:t>
            </a:r>
            <a:endParaRPr lang="de-DE" sz="2100" b="1">
              <a:latin typeface="BundesSerif Office"/>
            </a:endParaRPr>
          </a:p>
          <a:p>
            <a:pPr algn="ctr" defTabSz="685783">
              <a:defRPr/>
            </a:pPr>
            <a:r>
              <a:rPr lang="de-DE" sz="1800"/>
              <a:t>in </a:t>
            </a:r>
            <a:r>
              <a:rPr lang="de-DE" sz="1800" err="1"/>
              <a:t>the</a:t>
            </a:r>
            <a:r>
              <a:rPr lang="de-DE" sz="1800"/>
              <a:t> Federal Law Database </a:t>
            </a:r>
            <a:r>
              <a:rPr lang="de-DE" sz="1800" err="1"/>
              <a:t>of</a:t>
            </a:r>
            <a:r>
              <a:rPr lang="de-DE" sz="1800"/>
              <a:t> </a:t>
            </a:r>
            <a:r>
              <a:rPr lang="de-DE" sz="1800" err="1"/>
              <a:t>the</a:t>
            </a:r>
            <a:r>
              <a:rPr lang="de-DE" sz="1800"/>
              <a:t> </a:t>
            </a:r>
          </a:p>
          <a:p>
            <a:pPr algn="ctr" defTabSz="685783">
              <a:defRPr/>
            </a:pPr>
            <a:r>
              <a:rPr lang="de-DE" sz="1800"/>
              <a:t>Federal Office </a:t>
            </a:r>
            <a:r>
              <a:rPr lang="de-DE" sz="1800" err="1"/>
              <a:t>of</a:t>
            </a:r>
            <a:r>
              <a:rPr lang="de-DE" sz="1800"/>
              <a:t> Justice (</a:t>
            </a:r>
            <a:r>
              <a:rPr lang="de-DE" sz="1800" err="1"/>
              <a:t>BfJ</a:t>
            </a:r>
            <a:r>
              <a:rPr lang="de-DE" sz="1800"/>
              <a:t>)</a:t>
            </a:r>
          </a:p>
          <a:p>
            <a:pPr algn="ctr" defTabSz="685783">
              <a:defRPr/>
            </a:pPr>
            <a:endParaRPr lang="de-DE" sz="825"/>
          </a:p>
          <a:p>
            <a:pPr algn="ctr" defTabSz="685783">
              <a:defRPr/>
            </a:pPr>
            <a:r>
              <a:rPr lang="de-DE" sz="1050">
                <a:solidFill>
                  <a:srgbClr val="000000"/>
                </a:solidFill>
                <a:latin typeface="BundesSerif Office"/>
              </a:rPr>
              <a:t>Federal Government, 2022</a:t>
            </a:r>
            <a:endParaRPr lang="de-DE" sz="105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3B94471-3C4F-ED1B-2D1D-F8026D004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1206" y="1322943"/>
            <a:ext cx="2675741" cy="2675741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DCA5B81-B2CB-6901-DBF9-9CB36C9AC896}"/>
              </a:ext>
            </a:extLst>
          </p:cNvPr>
          <p:cNvSpPr txBox="1">
            <a:spLocks/>
          </p:cNvSpPr>
          <p:nvPr/>
        </p:nvSpPr>
        <p:spPr>
          <a:xfrm>
            <a:off x="6595195" y="3647812"/>
            <a:ext cx="2195686" cy="1010869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1560"/>
              </a:spcBef>
              <a:buFont typeface="BundesSerif Office" panose="02050002050300000203" pitchFamily="18" charset="0"/>
              <a:buNone/>
              <a:defRPr sz="1200" b="1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210"/>
              </a:spcBef>
              <a:spcAft>
                <a:spcPts val="500"/>
              </a:spcAft>
              <a:buFont typeface="BundesSerif Office" panose="02050002050300000203" pitchFamily="18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de-DE" sz="2100" b="1" i="1">
                <a:latin typeface="BundesSerif Office"/>
              </a:rPr>
              <a:t>Directory </a:t>
            </a:r>
            <a:r>
              <a:rPr lang="de-DE" sz="2100" b="1" i="1" err="1">
                <a:latin typeface="BundesSerif Office"/>
              </a:rPr>
              <a:t>of</a:t>
            </a:r>
            <a:r>
              <a:rPr lang="de-DE" sz="2100" b="1" i="1">
                <a:latin typeface="BundesSerif Office"/>
              </a:rPr>
              <a:t> </a:t>
            </a:r>
          </a:p>
          <a:p>
            <a:pPr algn="ctr" defTabSz="685783">
              <a:defRPr/>
            </a:pPr>
            <a:r>
              <a:rPr lang="de-DE" sz="2100" b="1" i="1">
                <a:latin typeface="BundesSerif Office"/>
              </a:rPr>
              <a:t>legal </a:t>
            </a:r>
            <a:r>
              <a:rPr lang="de-DE" sz="2100" b="1" i="1" err="1">
                <a:latin typeface="BundesSerif Office"/>
              </a:rPr>
              <a:t>terms</a:t>
            </a:r>
            <a:r>
              <a:rPr lang="de-DE" sz="2100" b="1" i="1">
                <a:latin typeface="BundesSerif Office"/>
              </a:rPr>
              <a:t> and </a:t>
            </a:r>
          </a:p>
          <a:p>
            <a:pPr algn="ctr" defTabSz="685783">
              <a:defRPr/>
            </a:pPr>
            <a:r>
              <a:rPr lang="de-DE" sz="2100" b="1" i="1" err="1">
                <a:latin typeface="BundesSerif Office"/>
              </a:rPr>
              <a:t>existing</a:t>
            </a:r>
            <a:r>
              <a:rPr lang="de-DE" sz="2100" b="1" i="1">
                <a:latin typeface="BundesSerif Office"/>
              </a:rPr>
              <a:t> </a:t>
            </a:r>
            <a:r>
              <a:rPr lang="de-DE" sz="2100" b="1" i="1" err="1">
                <a:latin typeface="BundesSerif Office"/>
              </a:rPr>
              <a:t>data</a:t>
            </a:r>
            <a:r>
              <a:rPr lang="de-DE" sz="2100" b="1" i="1">
                <a:latin typeface="BundesSerif Office"/>
              </a:rPr>
              <a:t> </a:t>
            </a:r>
            <a:r>
              <a:rPr lang="de-DE" sz="2100" b="1" i="1" err="1">
                <a:latin typeface="BundesSerif Office"/>
              </a:rPr>
              <a:t>sets</a:t>
            </a:r>
            <a:endParaRPr lang="de-DE" sz="1050" b="1" i="1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D19A90C9-00A3-2AC1-A669-35858E22C9B4}"/>
              </a:ext>
            </a:extLst>
          </p:cNvPr>
          <p:cNvSpPr txBox="1">
            <a:spLocks/>
          </p:cNvSpPr>
          <p:nvPr/>
        </p:nvSpPr>
        <p:spPr>
          <a:xfrm>
            <a:off x="1543116" y="980152"/>
            <a:ext cx="1261761" cy="105066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1560"/>
              </a:spcBef>
              <a:buFont typeface="BundesSerif Office" panose="02050002050300000203" pitchFamily="18" charset="0"/>
              <a:buNone/>
              <a:defRPr sz="1200" b="1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210"/>
              </a:spcBef>
              <a:spcAft>
                <a:spcPts val="500"/>
              </a:spcAft>
              <a:buFont typeface="BundesSerif Office" panose="02050002050300000203" pitchFamily="18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de-DE" sz="5400">
                <a:solidFill>
                  <a:srgbClr val="F15A24"/>
                </a:solidFill>
                <a:latin typeface="BundesSerif Office"/>
              </a:rPr>
              <a:t>§§</a:t>
            </a:r>
            <a:endParaRPr lang="de-DE" sz="3300">
              <a:solidFill>
                <a:srgbClr val="F15A24"/>
              </a:solidFill>
            </a:endParaRP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88BBEF07-2A9E-5B3C-038D-41AE8E82B3C8}"/>
              </a:ext>
            </a:extLst>
          </p:cNvPr>
          <p:cNvSpPr txBox="1">
            <a:spLocks/>
          </p:cNvSpPr>
          <p:nvPr/>
        </p:nvSpPr>
        <p:spPr>
          <a:xfrm>
            <a:off x="4154453" y="1144694"/>
            <a:ext cx="1851879" cy="2412864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1560"/>
              </a:spcBef>
              <a:buFont typeface="BundesSerif Office" panose="02050002050300000203" pitchFamily="18" charset="0"/>
              <a:buNone/>
              <a:defRPr sz="1200" b="1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•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Char char="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210"/>
              </a:spcBef>
              <a:spcAft>
                <a:spcPts val="500"/>
              </a:spcAft>
              <a:buFont typeface="BundesSerif Office" panose="02050002050300000203" pitchFamily="18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buFont typeface="BundesSerif Office" panose="02050002050300000203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de-DE" sz="14925">
                <a:latin typeface="BundesSerif Office"/>
              </a:rPr>
              <a:t>?</a:t>
            </a:r>
            <a:endParaRPr lang="de-DE" sz="660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6FAB3314-F9F6-3414-88C4-2C5818258EE0}"/>
              </a:ext>
            </a:extLst>
          </p:cNvPr>
          <p:cNvSpPr/>
          <p:nvPr/>
        </p:nvSpPr>
        <p:spPr>
          <a:xfrm>
            <a:off x="3799242" y="3017191"/>
            <a:ext cx="2743200" cy="1529861"/>
          </a:xfrm>
          <a:custGeom>
            <a:avLst/>
            <a:gdLst>
              <a:gd name="connsiteX0" fmla="*/ 0 w 2743200"/>
              <a:gd name="connsiteY0" fmla="*/ 817684 h 1529861"/>
              <a:gd name="connsiteX1" fmla="*/ 52753 w 2743200"/>
              <a:gd name="connsiteY1" fmla="*/ 703384 h 1529861"/>
              <a:gd name="connsiteX2" fmla="*/ 131884 w 2743200"/>
              <a:gd name="connsiteY2" fmla="*/ 633045 h 1529861"/>
              <a:gd name="connsiteX3" fmla="*/ 167053 w 2743200"/>
              <a:gd name="connsiteY3" fmla="*/ 597876 h 1529861"/>
              <a:gd name="connsiteX4" fmla="*/ 237392 w 2743200"/>
              <a:gd name="connsiteY4" fmla="*/ 589084 h 1529861"/>
              <a:gd name="connsiteX5" fmla="*/ 413238 w 2743200"/>
              <a:gd name="connsiteY5" fmla="*/ 606668 h 1529861"/>
              <a:gd name="connsiteX6" fmla="*/ 465992 w 2743200"/>
              <a:gd name="connsiteY6" fmla="*/ 633045 h 1529861"/>
              <a:gd name="connsiteX7" fmla="*/ 527538 w 2743200"/>
              <a:gd name="connsiteY7" fmla="*/ 659423 h 1529861"/>
              <a:gd name="connsiteX8" fmla="*/ 553914 w 2743200"/>
              <a:gd name="connsiteY8" fmla="*/ 703384 h 1529861"/>
              <a:gd name="connsiteX9" fmla="*/ 589084 w 2743200"/>
              <a:gd name="connsiteY9" fmla="*/ 738553 h 1529861"/>
              <a:gd name="connsiteX10" fmla="*/ 606669 w 2743200"/>
              <a:gd name="connsiteY10" fmla="*/ 844061 h 1529861"/>
              <a:gd name="connsiteX11" fmla="*/ 597876 w 2743200"/>
              <a:gd name="connsiteY11" fmla="*/ 905607 h 1529861"/>
              <a:gd name="connsiteX12" fmla="*/ 527538 w 2743200"/>
              <a:gd name="connsiteY12" fmla="*/ 1028699 h 1529861"/>
              <a:gd name="connsiteX13" fmla="*/ 413238 w 2743200"/>
              <a:gd name="connsiteY13" fmla="*/ 1090245 h 1529861"/>
              <a:gd name="connsiteX14" fmla="*/ 404445 w 2743200"/>
              <a:gd name="connsiteY14" fmla="*/ 940776 h 1529861"/>
              <a:gd name="connsiteX15" fmla="*/ 597876 w 2743200"/>
              <a:gd name="connsiteY15" fmla="*/ 791307 h 1529861"/>
              <a:gd name="connsiteX16" fmla="*/ 641838 w 2743200"/>
              <a:gd name="connsiteY16" fmla="*/ 764930 h 1529861"/>
              <a:gd name="connsiteX17" fmla="*/ 720969 w 2743200"/>
              <a:gd name="connsiteY17" fmla="*/ 738553 h 1529861"/>
              <a:gd name="connsiteX18" fmla="*/ 826476 w 2743200"/>
              <a:gd name="connsiteY18" fmla="*/ 782515 h 1529861"/>
              <a:gd name="connsiteX19" fmla="*/ 958361 w 2743200"/>
              <a:gd name="connsiteY19" fmla="*/ 896815 h 1529861"/>
              <a:gd name="connsiteX20" fmla="*/ 984738 w 2743200"/>
              <a:gd name="connsiteY20" fmla="*/ 949568 h 1529861"/>
              <a:gd name="connsiteX21" fmla="*/ 1055076 w 2743200"/>
              <a:gd name="connsiteY21" fmla="*/ 1099037 h 1529861"/>
              <a:gd name="connsiteX22" fmla="*/ 1081453 w 2743200"/>
              <a:gd name="connsiteY22" fmla="*/ 1222130 h 1529861"/>
              <a:gd name="connsiteX23" fmla="*/ 1178169 w 2743200"/>
              <a:gd name="connsiteY23" fmla="*/ 1459523 h 1529861"/>
              <a:gd name="connsiteX24" fmla="*/ 1230922 w 2743200"/>
              <a:gd name="connsiteY24" fmla="*/ 1494692 h 1529861"/>
              <a:gd name="connsiteX25" fmla="*/ 1424353 w 2743200"/>
              <a:gd name="connsiteY25" fmla="*/ 1529861 h 1529861"/>
              <a:gd name="connsiteX26" fmla="*/ 1494692 w 2743200"/>
              <a:gd name="connsiteY26" fmla="*/ 1521068 h 1529861"/>
              <a:gd name="connsiteX27" fmla="*/ 1670538 w 2743200"/>
              <a:gd name="connsiteY27" fmla="*/ 1397976 h 1529861"/>
              <a:gd name="connsiteX28" fmla="*/ 1705707 w 2743200"/>
              <a:gd name="connsiteY28" fmla="*/ 1345223 h 1529861"/>
              <a:gd name="connsiteX29" fmla="*/ 1688122 w 2743200"/>
              <a:gd name="connsiteY29" fmla="*/ 1134207 h 1529861"/>
              <a:gd name="connsiteX30" fmla="*/ 1617784 w 2743200"/>
              <a:gd name="connsiteY30" fmla="*/ 984737 h 1529861"/>
              <a:gd name="connsiteX31" fmla="*/ 1459522 w 2743200"/>
              <a:gd name="connsiteY31" fmla="*/ 756137 h 1529861"/>
              <a:gd name="connsiteX32" fmla="*/ 1397976 w 2743200"/>
              <a:gd name="connsiteY32" fmla="*/ 729761 h 1529861"/>
              <a:gd name="connsiteX33" fmla="*/ 1230922 w 2743200"/>
              <a:gd name="connsiteY33" fmla="*/ 773723 h 1529861"/>
              <a:gd name="connsiteX34" fmla="*/ 1213338 w 2743200"/>
              <a:gd name="connsiteY34" fmla="*/ 826476 h 1529861"/>
              <a:gd name="connsiteX35" fmla="*/ 1274884 w 2743200"/>
              <a:gd name="connsiteY35" fmla="*/ 984737 h 1529861"/>
              <a:gd name="connsiteX36" fmla="*/ 1354014 w 2743200"/>
              <a:gd name="connsiteY36" fmla="*/ 1037492 h 1529861"/>
              <a:gd name="connsiteX37" fmla="*/ 1441938 w 2743200"/>
              <a:gd name="connsiteY37" fmla="*/ 1081453 h 1529861"/>
              <a:gd name="connsiteX38" fmla="*/ 1714500 w 2743200"/>
              <a:gd name="connsiteY38" fmla="*/ 1125415 h 1529861"/>
              <a:gd name="connsiteX39" fmla="*/ 1872761 w 2743200"/>
              <a:gd name="connsiteY39" fmla="*/ 1107830 h 1529861"/>
              <a:gd name="connsiteX40" fmla="*/ 1890345 w 2743200"/>
              <a:gd name="connsiteY40" fmla="*/ 861645 h 1529861"/>
              <a:gd name="connsiteX41" fmla="*/ 1951892 w 2743200"/>
              <a:gd name="connsiteY41" fmla="*/ 624253 h 1529861"/>
              <a:gd name="connsiteX42" fmla="*/ 1987061 w 2743200"/>
              <a:gd name="connsiteY42" fmla="*/ 518745 h 1529861"/>
              <a:gd name="connsiteX43" fmla="*/ 2048607 w 2743200"/>
              <a:gd name="connsiteY43" fmla="*/ 439615 h 1529861"/>
              <a:gd name="connsiteX44" fmla="*/ 2250830 w 2743200"/>
              <a:gd name="connsiteY44" fmla="*/ 281353 h 1529861"/>
              <a:gd name="connsiteX45" fmla="*/ 2329961 w 2743200"/>
              <a:gd name="connsiteY45" fmla="*/ 246184 h 1529861"/>
              <a:gd name="connsiteX46" fmla="*/ 2417884 w 2743200"/>
              <a:gd name="connsiteY46" fmla="*/ 272561 h 1529861"/>
              <a:gd name="connsiteX47" fmla="*/ 2470638 w 2743200"/>
              <a:gd name="connsiteY47" fmla="*/ 342899 h 1529861"/>
              <a:gd name="connsiteX48" fmla="*/ 2444261 w 2743200"/>
              <a:gd name="connsiteY48" fmla="*/ 448407 h 1529861"/>
              <a:gd name="connsiteX49" fmla="*/ 2373922 w 2743200"/>
              <a:gd name="connsiteY49" fmla="*/ 465992 h 1529861"/>
              <a:gd name="connsiteX50" fmla="*/ 2321169 w 2743200"/>
              <a:gd name="connsiteY50" fmla="*/ 448407 h 1529861"/>
              <a:gd name="connsiteX51" fmla="*/ 2268414 w 2743200"/>
              <a:gd name="connsiteY51" fmla="*/ 360484 h 1529861"/>
              <a:gd name="connsiteX52" fmla="*/ 2277207 w 2743200"/>
              <a:gd name="connsiteY52" fmla="*/ 184637 h 1529861"/>
              <a:gd name="connsiteX53" fmla="*/ 2338753 w 2743200"/>
              <a:gd name="connsiteY53" fmla="*/ 87923 h 1529861"/>
              <a:gd name="connsiteX54" fmla="*/ 2426676 w 2743200"/>
              <a:gd name="connsiteY54" fmla="*/ 26376 h 1529861"/>
              <a:gd name="connsiteX55" fmla="*/ 2532184 w 2743200"/>
              <a:gd name="connsiteY55" fmla="*/ 0 h 1529861"/>
              <a:gd name="connsiteX56" fmla="*/ 2743200 w 2743200"/>
              <a:gd name="connsiteY56" fmla="*/ 8792 h 15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43200" h="1529861" extrusionOk="0">
                <a:moveTo>
                  <a:pt x="0" y="817684"/>
                </a:moveTo>
                <a:cubicBezTo>
                  <a:pt x="14825" y="784355"/>
                  <a:pt x="35000" y="733396"/>
                  <a:pt x="52753" y="703384"/>
                </a:cubicBezTo>
                <a:cubicBezTo>
                  <a:pt x="64986" y="682449"/>
                  <a:pt x="109848" y="651078"/>
                  <a:pt x="131884" y="633045"/>
                </a:cubicBezTo>
                <a:cubicBezTo>
                  <a:pt x="144511" y="619754"/>
                  <a:pt x="148094" y="601240"/>
                  <a:pt x="167053" y="597876"/>
                </a:cubicBezTo>
                <a:cubicBezTo>
                  <a:pt x="189369" y="583521"/>
                  <a:pt x="216955" y="598421"/>
                  <a:pt x="237392" y="589084"/>
                </a:cubicBezTo>
                <a:cubicBezTo>
                  <a:pt x="303683" y="590350"/>
                  <a:pt x="354609" y="581143"/>
                  <a:pt x="413238" y="606668"/>
                </a:cubicBezTo>
                <a:cubicBezTo>
                  <a:pt x="432959" y="612321"/>
                  <a:pt x="450605" y="619805"/>
                  <a:pt x="465992" y="633045"/>
                </a:cubicBezTo>
                <a:cubicBezTo>
                  <a:pt x="485090" y="644191"/>
                  <a:pt x="508188" y="651125"/>
                  <a:pt x="527538" y="659423"/>
                </a:cubicBezTo>
                <a:cubicBezTo>
                  <a:pt x="533567" y="674240"/>
                  <a:pt x="542701" y="693368"/>
                  <a:pt x="553914" y="703384"/>
                </a:cubicBezTo>
                <a:cubicBezTo>
                  <a:pt x="563361" y="716915"/>
                  <a:pt x="582981" y="722073"/>
                  <a:pt x="589084" y="738553"/>
                </a:cubicBezTo>
                <a:cubicBezTo>
                  <a:pt x="601603" y="771937"/>
                  <a:pt x="606668" y="844061"/>
                  <a:pt x="606669" y="844061"/>
                </a:cubicBezTo>
                <a:cubicBezTo>
                  <a:pt x="602265" y="863778"/>
                  <a:pt x="600899" y="886467"/>
                  <a:pt x="597876" y="905607"/>
                </a:cubicBezTo>
                <a:cubicBezTo>
                  <a:pt x="591719" y="927971"/>
                  <a:pt x="538286" y="1015407"/>
                  <a:pt x="527538" y="1028699"/>
                </a:cubicBezTo>
                <a:cubicBezTo>
                  <a:pt x="500129" y="1068856"/>
                  <a:pt x="451407" y="1075763"/>
                  <a:pt x="413238" y="1090245"/>
                </a:cubicBezTo>
                <a:cubicBezTo>
                  <a:pt x="298471" y="1083872"/>
                  <a:pt x="283810" y="1095698"/>
                  <a:pt x="404445" y="940776"/>
                </a:cubicBezTo>
                <a:cubicBezTo>
                  <a:pt x="513284" y="790308"/>
                  <a:pt x="484691" y="842103"/>
                  <a:pt x="597876" y="791307"/>
                </a:cubicBezTo>
                <a:cubicBezTo>
                  <a:pt x="612735" y="783252"/>
                  <a:pt x="626568" y="774433"/>
                  <a:pt x="641838" y="764930"/>
                </a:cubicBezTo>
                <a:cubicBezTo>
                  <a:pt x="671938" y="749581"/>
                  <a:pt x="687898" y="747940"/>
                  <a:pt x="720969" y="738553"/>
                </a:cubicBezTo>
                <a:cubicBezTo>
                  <a:pt x="770561" y="749210"/>
                  <a:pt x="778160" y="746482"/>
                  <a:pt x="826476" y="782515"/>
                </a:cubicBezTo>
                <a:cubicBezTo>
                  <a:pt x="872508" y="818085"/>
                  <a:pt x="958362" y="896815"/>
                  <a:pt x="958361" y="896815"/>
                </a:cubicBezTo>
                <a:cubicBezTo>
                  <a:pt x="968377" y="914956"/>
                  <a:pt x="974374" y="932251"/>
                  <a:pt x="984738" y="949568"/>
                </a:cubicBezTo>
                <a:cubicBezTo>
                  <a:pt x="1020329" y="1014942"/>
                  <a:pt x="1032014" y="1020220"/>
                  <a:pt x="1055076" y="1099037"/>
                </a:cubicBezTo>
                <a:cubicBezTo>
                  <a:pt x="1068080" y="1148875"/>
                  <a:pt x="1070784" y="1189500"/>
                  <a:pt x="1081453" y="1222130"/>
                </a:cubicBezTo>
                <a:cubicBezTo>
                  <a:pt x="1094331" y="1326767"/>
                  <a:pt x="1108457" y="1375872"/>
                  <a:pt x="1178169" y="1459523"/>
                </a:cubicBezTo>
                <a:cubicBezTo>
                  <a:pt x="1190925" y="1476973"/>
                  <a:pt x="1213687" y="1481930"/>
                  <a:pt x="1230922" y="1494692"/>
                </a:cubicBezTo>
                <a:cubicBezTo>
                  <a:pt x="1308399" y="1527162"/>
                  <a:pt x="1356455" y="1514368"/>
                  <a:pt x="1424353" y="1529861"/>
                </a:cubicBezTo>
                <a:cubicBezTo>
                  <a:pt x="1449531" y="1522007"/>
                  <a:pt x="1475674" y="1532780"/>
                  <a:pt x="1494692" y="1521068"/>
                </a:cubicBezTo>
                <a:cubicBezTo>
                  <a:pt x="1576502" y="1493335"/>
                  <a:pt x="1614539" y="1463373"/>
                  <a:pt x="1670538" y="1397976"/>
                </a:cubicBezTo>
                <a:cubicBezTo>
                  <a:pt x="1686366" y="1379655"/>
                  <a:pt x="1692992" y="1361855"/>
                  <a:pt x="1705707" y="1345223"/>
                </a:cubicBezTo>
                <a:cubicBezTo>
                  <a:pt x="1693965" y="1278176"/>
                  <a:pt x="1716097" y="1205133"/>
                  <a:pt x="1688122" y="1134207"/>
                </a:cubicBezTo>
                <a:cubicBezTo>
                  <a:pt x="1676039" y="1070237"/>
                  <a:pt x="1638402" y="1032475"/>
                  <a:pt x="1617784" y="984737"/>
                </a:cubicBezTo>
                <a:cubicBezTo>
                  <a:pt x="1588256" y="883282"/>
                  <a:pt x="1545018" y="823507"/>
                  <a:pt x="1459522" y="756137"/>
                </a:cubicBezTo>
                <a:cubicBezTo>
                  <a:pt x="1441479" y="742342"/>
                  <a:pt x="1413300" y="735481"/>
                  <a:pt x="1397976" y="729761"/>
                </a:cubicBezTo>
                <a:cubicBezTo>
                  <a:pt x="1346258" y="745259"/>
                  <a:pt x="1279724" y="756007"/>
                  <a:pt x="1230922" y="773723"/>
                </a:cubicBezTo>
                <a:cubicBezTo>
                  <a:pt x="1212650" y="783633"/>
                  <a:pt x="1209488" y="810997"/>
                  <a:pt x="1213338" y="826476"/>
                </a:cubicBezTo>
                <a:cubicBezTo>
                  <a:pt x="1215512" y="889077"/>
                  <a:pt x="1242330" y="939993"/>
                  <a:pt x="1274884" y="984737"/>
                </a:cubicBezTo>
                <a:cubicBezTo>
                  <a:pt x="1301769" y="1010166"/>
                  <a:pt x="1323054" y="1019445"/>
                  <a:pt x="1354014" y="1037492"/>
                </a:cubicBezTo>
                <a:cubicBezTo>
                  <a:pt x="1379657" y="1055924"/>
                  <a:pt x="1419192" y="1066255"/>
                  <a:pt x="1441938" y="1081453"/>
                </a:cubicBezTo>
                <a:cubicBezTo>
                  <a:pt x="1507927" y="1108785"/>
                  <a:pt x="1694971" y="1122709"/>
                  <a:pt x="1714500" y="1125415"/>
                </a:cubicBezTo>
                <a:cubicBezTo>
                  <a:pt x="1773151" y="1112555"/>
                  <a:pt x="1838912" y="1157657"/>
                  <a:pt x="1872761" y="1107830"/>
                </a:cubicBezTo>
                <a:cubicBezTo>
                  <a:pt x="1918786" y="1016918"/>
                  <a:pt x="1870795" y="947127"/>
                  <a:pt x="1890345" y="861645"/>
                </a:cubicBezTo>
                <a:cubicBezTo>
                  <a:pt x="1896733" y="800667"/>
                  <a:pt x="1946155" y="700616"/>
                  <a:pt x="1951892" y="624253"/>
                </a:cubicBezTo>
                <a:cubicBezTo>
                  <a:pt x="1961795" y="590774"/>
                  <a:pt x="1970218" y="552885"/>
                  <a:pt x="1987061" y="518745"/>
                </a:cubicBezTo>
                <a:cubicBezTo>
                  <a:pt x="2010988" y="486203"/>
                  <a:pt x="2017011" y="466698"/>
                  <a:pt x="2048607" y="439615"/>
                </a:cubicBezTo>
                <a:cubicBezTo>
                  <a:pt x="2104986" y="370459"/>
                  <a:pt x="2186471" y="310347"/>
                  <a:pt x="2250830" y="281353"/>
                </a:cubicBezTo>
                <a:cubicBezTo>
                  <a:pt x="2270792" y="262449"/>
                  <a:pt x="2298744" y="264120"/>
                  <a:pt x="2329961" y="246184"/>
                </a:cubicBezTo>
                <a:cubicBezTo>
                  <a:pt x="2357187" y="253685"/>
                  <a:pt x="2393983" y="260488"/>
                  <a:pt x="2417884" y="272561"/>
                </a:cubicBezTo>
                <a:cubicBezTo>
                  <a:pt x="2425984" y="277197"/>
                  <a:pt x="2459666" y="323649"/>
                  <a:pt x="2470638" y="342899"/>
                </a:cubicBezTo>
                <a:cubicBezTo>
                  <a:pt x="2468832" y="345926"/>
                  <a:pt x="2469951" y="435370"/>
                  <a:pt x="2444261" y="448407"/>
                </a:cubicBezTo>
                <a:cubicBezTo>
                  <a:pt x="2423618" y="457763"/>
                  <a:pt x="2401720" y="465403"/>
                  <a:pt x="2373922" y="465992"/>
                </a:cubicBezTo>
                <a:cubicBezTo>
                  <a:pt x="2355337" y="458801"/>
                  <a:pt x="2337994" y="458083"/>
                  <a:pt x="2321169" y="448407"/>
                </a:cubicBezTo>
                <a:cubicBezTo>
                  <a:pt x="2281983" y="419062"/>
                  <a:pt x="2283402" y="408117"/>
                  <a:pt x="2268414" y="360484"/>
                </a:cubicBezTo>
                <a:cubicBezTo>
                  <a:pt x="2271261" y="306393"/>
                  <a:pt x="2269460" y="259714"/>
                  <a:pt x="2277207" y="184637"/>
                </a:cubicBezTo>
                <a:cubicBezTo>
                  <a:pt x="2279269" y="132545"/>
                  <a:pt x="2315146" y="109412"/>
                  <a:pt x="2338753" y="87923"/>
                </a:cubicBezTo>
                <a:cubicBezTo>
                  <a:pt x="2365172" y="65212"/>
                  <a:pt x="2383755" y="43086"/>
                  <a:pt x="2426676" y="26376"/>
                </a:cubicBezTo>
                <a:cubicBezTo>
                  <a:pt x="2449924" y="9865"/>
                  <a:pt x="2493773" y="6895"/>
                  <a:pt x="2532184" y="0"/>
                </a:cubicBezTo>
                <a:cubicBezTo>
                  <a:pt x="2607819" y="2324"/>
                  <a:pt x="2674206" y="-5025"/>
                  <a:pt x="2743200" y="8792"/>
                </a:cubicBezTo>
              </a:path>
            </a:pathLst>
          </a:custGeom>
          <a:noFill/>
          <a:ln w="38100">
            <a:solidFill>
              <a:srgbClr val="F15A24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2514062647">
                  <a:custGeom>
                    <a:avLst/>
                    <a:gdLst>
                      <a:gd name="connsiteX0" fmla="*/ 0 w 3657600"/>
                      <a:gd name="connsiteY0" fmla="*/ 1090246 h 2039815"/>
                      <a:gd name="connsiteX1" fmla="*/ 70338 w 3657600"/>
                      <a:gd name="connsiteY1" fmla="*/ 937846 h 2039815"/>
                      <a:gd name="connsiteX2" fmla="*/ 175846 w 3657600"/>
                      <a:gd name="connsiteY2" fmla="*/ 844061 h 2039815"/>
                      <a:gd name="connsiteX3" fmla="*/ 222738 w 3657600"/>
                      <a:gd name="connsiteY3" fmla="*/ 797169 h 2039815"/>
                      <a:gd name="connsiteX4" fmla="*/ 316523 w 3657600"/>
                      <a:gd name="connsiteY4" fmla="*/ 785446 h 2039815"/>
                      <a:gd name="connsiteX5" fmla="*/ 550984 w 3657600"/>
                      <a:gd name="connsiteY5" fmla="*/ 808892 h 2039815"/>
                      <a:gd name="connsiteX6" fmla="*/ 621323 w 3657600"/>
                      <a:gd name="connsiteY6" fmla="*/ 844061 h 2039815"/>
                      <a:gd name="connsiteX7" fmla="*/ 703384 w 3657600"/>
                      <a:gd name="connsiteY7" fmla="*/ 879231 h 2039815"/>
                      <a:gd name="connsiteX8" fmla="*/ 738553 w 3657600"/>
                      <a:gd name="connsiteY8" fmla="*/ 937846 h 2039815"/>
                      <a:gd name="connsiteX9" fmla="*/ 785446 w 3657600"/>
                      <a:gd name="connsiteY9" fmla="*/ 984738 h 2039815"/>
                      <a:gd name="connsiteX10" fmla="*/ 808892 w 3657600"/>
                      <a:gd name="connsiteY10" fmla="*/ 1125415 h 2039815"/>
                      <a:gd name="connsiteX11" fmla="*/ 797169 w 3657600"/>
                      <a:gd name="connsiteY11" fmla="*/ 1207477 h 2039815"/>
                      <a:gd name="connsiteX12" fmla="*/ 703384 w 3657600"/>
                      <a:gd name="connsiteY12" fmla="*/ 1371600 h 2039815"/>
                      <a:gd name="connsiteX13" fmla="*/ 550984 w 3657600"/>
                      <a:gd name="connsiteY13" fmla="*/ 1453661 h 2039815"/>
                      <a:gd name="connsiteX14" fmla="*/ 539261 w 3657600"/>
                      <a:gd name="connsiteY14" fmla="*/ 1254369 h 2039815"/>
                      <a:gd name="connsiteX15" fmla="*/ 797169 w 3657600"/>
                      <a:gd name="connsiteY15" fmla="*/ 1055077 h 2039815"/>
                      <a:gd name="connsiteX16" fmla="*/ 855784 w 3657600"/>
                      <a:gd name="connsiteY16" fmla="*/ 1019907 h 2039815"/>
                      <a:gd name="connsiteX17" fmla="*/ 961292 w 3657600"/>
                      <a:gd name="connsiteY17" fmla="*/ 984738 h 2039815"/>
                      <a:gd name="connsiteX18" fmla="*/ 1101969 w 3657600"/>
                      <a:gd name="connsiteY18" fmla="*/ 1043354 h 2039815"/>
                      <a:gd name="connsiteX19" fmla="*/ 1277815 w 3657600"/>
                      <a:gd name="connsiteY19" fmla="*/ 1195754 h 2039815"/>
                      <a:gd name="connsiteX20" fmla="*/ 1312984 w 3657600"/>
                      <a:gd name="connsiteY20" fmla="*/ 1266092 h 2039815"/>
                      <a:gd name="connsiteX21" fmla="*/ 1406769 w 3657600"/>
                      <a:gd name="connsiteY21" fmla="*/ 1465384 h 2039815"/>
                      <a:gd name="connsiteX22" fmla="*/ 1441938 w 3657600"/>
                      <a:gd name="connsiteY22" fmla="*/ 1629507 h 2039815"/>
                      <a:gd name="connsiteX23" fmla="*/ 1570892 w 3657600"/>
                      <a:gd name="connsiteY23" fmla="*/ 1946031 h 2039815"/>
                      <a:gd name="connsiteX24" fmla="*/ 1641230 w 3657600"/>
                      <a:gd name="connsiteY24" fmla="*/ 1992923 h 2039815"/>
                      <a:gd name="connsiteX25" fmla="*/ 1899138 w 3657600"/>
                      <a:gd name="connsiteY25" fmla="*/ 2039815 h 2039815"/>
                      <a:gd name="connsiteX26" fmla="*/ 1992923 w 3657600"/>
                      <a:gd name="connsiteY26" fmla="*/ 2028092 h 2039815"/>
                      <a:gd name="connsiteX27" fmla="*/ 2227384 w 3657600"/>
                      <a:gd name="connsiteY27" fmla="*/ 1863969 h 2039815"/>
                      <a:gd name="connsiteX28" fmla="*/ 2274277 w 3657600"/>
                      <a:gd name="connsiteY28" fmla="*/ 1793631 h 2039815"/>
                      <a:gd name="connsiteX29" fmla="*/ 2250830 w 3657600"/>
                      <a:gd name="connsiteY29" fmla="*/ 1512277 h 2039815"/>
                      <a:gd name="connsiteX30" fmla="*/ 2157046 w 3657600"/>
                      <a:gd name="connsiteY30" fmla="*/ 1312984 h 2039815"/>
                      <a:gd name="connsiteX31" fmla="*/ 1946030 w 3657600"/>
                      <a:gd name="connsiteY31" fmla="*/ 1008184 h 2039815"/>
                      <a:gd name="connsiteX32" fmla="*/ 1863969 w 3657600"/>
                      <a:gd name="connsiteY32" fmla="*/ 973015 h 2039815"/>
                      <a:gd name="connsiteX33" fmla="*/ 1641230 w 3657600"/>
                      <a:gd name="connsiteY33" fmla="*/ 1031631 h 2039815"/>
                      <a:gd name="connsiteX34" fmla="*/ 1617784 w 3657600"/>
                      <a:gd name="connsiteY34" fmla="*/ 1101969 h 2039815"/>
                      <a:gd name="connsiteX35" fmla="*/ 1699846 w 3657600"/>
                      <a:gd name="connsiteY35" fmla="*/ 1312984 h 2039815"/>
                      <a:gd name="connsiteX36" fmla="*/ 1805353 w 3657600"/>
                      <a:gd name="connsiteY36" fmla="*/ 1383323 h 2039815"/>
                      <a:gd name="connsiteX37" fmla="*/ 1922584 w 3657600"/>
                      <a:gd name="connsiteY37" fmla="*/ 1441938 h 2039815"/>
                      <a:gd name="connsiteX38" fmla="*/ 2286000 w 3657600"/>
                      <a:gd name="connsiteY38" fmla="*/ 1500554 h 2039815"/>
                      <a:gd name="connsiteX39" fmla="*/ 2497015 w 3657600"/>
                      <a:gd name="connsiteY39" fmla="*/ 1477107 h 2039815"/>
                      <a:gd name="connsiteX40" fmla="*/ 2520461 w 3657600"/>
                      <a:gd name="connsiteY40" fmla="*/ 1148861 h 2039815"/>
                      <a:gd name="connsiteX41" fmla="*/ 2602523 w 3657600"/>
                      <a:gd name="connsiteY41" fmla="*/ 832338 h 2039815"/>
                      <a:gd name="connsiteX42" fmla="*/ 2649415 w 3657600"/>
                      <a:gd name="connsiteY42" fmla="*/ 691661 h 2039815"/>
                      <a:gd name="connsiteX43" fmla="*/ 2731477 w 3657600"/>
                      <a:gd name="connsiteY43" fmla="*/ 586154 h 2039815"/>
                      <a:gd name="connsiteX44" fmla="*/ 3001107 w 3657600"/>
                      <a:gd name="connsiteY44" fmla="*/ 375138 h 2039815"/>
                      <a:gd name="connsiteX45" fmla="*/ 3106615 w 3657600"/>
                      <a:gd name="connsiteY45" fmla="*/ 328246 h 2039815"/>
                      <a:gd name="connsiteX46" fmla="*/ 3223846 w 3657600"/>
                      <a:gd name="connsiteY46" fmla="*/ 363415 h 2039815"/>
                      <a:gd name="connsiteX47" fmla="*/ 3294184 w 3657600"/>
                      <a:gd name="connsiteY47" fmla="*/ 457200 h 2039815"/>
                      <a:gd name="connsiteX48" fmla="*/ 3259015 w 3657600"/>
                      <a:gd name="connsiteY48" fmla="*/ 597877 h 2039815"/>
                      <a:gd name="connsiteX49" fmla="*/ 3165230 w 3657600"/>
                      <a:gd name="connsiteY49" fmla="*/ 621323 h 2039815"/>
                      <a:gd name="connsiteX50" fmla="*/ 3094892 w 3657600"/>
                      <a:gd name="connsiteY50" fmla="*/ 597877 h 2039815"/>
                      <a:gd name="connsiteX51" fmla="*/ 3024553 w 3657600"/>
                      <a:gd name="connsiteY51" fmla="*/ 480646 h 2039815"/>
                      <a:gd name="connsiteX52" fmla="*/ 3036277 w 3657600"/>
                      <a:gd name="connsiteY52" fmla="*/ 246184 h 2039815"/>
                      <a:gd name="connsiteX53" fmla="*/ 3118338 w 3657600"/>
                      <a:gd name="connsiteY53" fmla="*/ 117231 h 2039815"/>
                      <a:gd name="connsiteX54" fmla="*/ 3235569 w 3657600"/>
                      <a:gd name="connsiteY54" fmla="*/ 35169 h 2039815"/>
                      <a:gd name="connsiteX55" fmla="*/ 3376246 w 3657600"/>
                      <a:gd name="connsiteY55" fmla="*/ 0 h 2039815"/>
                      <a:gd name="connsiteX56" fmla="*/ 3657600 w 3657600"/>
                      <a:gd name="connsiteY56" fmla="*/ 11723 h 2039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3657600" h="2039815">
                        <a:moveTo>
                          <a:pt x="0" y="1090246"/>
                        </a:moveTo>
                        <a:cubicBezTo>
                          <a:pt x="19477" y="1041554"/>
                          <a:pt x="42187" y="980072"/>
                          <a:pt x="70338" y="937846"/>
                        </a:cubicBezTo>
                        <a:cubicBezTo>
                          <a:pt x="91830" y="905607"/>
                          <a:pt x="148748" y="868149"/>
                          <a:pt x="175846" y="844061"/>
                        </a:cubicBezTo>
                        <a:cubicBezTo>
                          <a:pt x="192368" y="829375"/>
                          <a:pt x="202333" y="805671"/>
                          <a:pt x="222738" y="797169"/>
                        </a:cubicBezTo>
                        <a:cubicBezTo>
                          <a:pt x="251820" y="785052"/>
                          <a:pt x="285261" y="789354"/>
                          <a:pt x="316523" y="785446"/>
                        </a:cubicBezTo>
                        <a:cubicBezTo>
                          <a:pt x="394677" y="793261"/>
                          <a:pt x="473854" y="794059"/>
                          <a:pt x="550984" y="808892"/>
                        </a:cubicBezTo>
                        <a:cubicBezTo>
                          <a:pt x="576726" y="813842"/>
                          <a:pt x="597522" y="833076"/>
                          <a:pt x="621323" y="844061"/>
                        </a:cubicBezTo>
                        <a:cubicBezTo>
                          <a:pt x="648344" y="856532"/>
                          <a:pt x="676030" y="867508"/>
                          <a:pt x="703384" y="879231"/>
                        </a:cubicBezTo>
                        <a:cubicBezTo>
                          <a:pt x="715107" y="898769"/>
                          <a:pt x="724564" y="919860"/>
                          <a:pt x="738553" y="937846"/>
                        </a:cubicBezTo>
                        <a:cubicBezTo>
                          <a:pt x="752124" y="955295"/>
                          <a:pt x="777684" y="964040"/>
                          <a:pt x="785446" y="984738"/>
                        </a:cubicBezTo>
                        <a:cubicBezTo>
                          <a:pt x="802138" y="1029250"/>
                          <a:pt x="808892" y="1125415"/>
                          <a:pt x="808892" y="1125415"/>
                        </a:cubicBezTo>
                        <a:cubicBezTo>
                          <a:pt x="804984" y="1152769"/>
                          <a:pt x="805295" y="1181067"/>
                          <a:pt x="797169" y="1207477"/>
                        </a:cubicBezTo>
                        <a:cubicBezTo>
                          <a:pt x="787960" y="1237408"/>
                          <a:pt x="716199" y="1358785"/>
                          <a:pt x="703384" y="1371600"/>
                        </a:cubicBezTo>
                        <a:cubicBezTo>
                          <a:pt x="661522" y="1413462"/>
                          <a:pt x="604003" y="1432454"/>
                          <a:pt x="550984" y="1453661"/>
                        </a:cubicBezTo>
                        <a:cubicBezTo>
                          <a:pt x="399944" y="1436879"/>
                          <a:pt x="382355" y="1468332"/>
                          <a:pt x="539261" y="1254369"/>
                        </a:cubicBezTo>
                        <a:cubicBezTo>
                          <a:pt x="688272" y="1051171"/>
                          <a:pt x="647651" y="1124086"/>
                          <a:pt x="797169" y="1055077"/>
                        </a:cubicBezTo>
                        <a:cubicBezTo>
                          <a:pt x="817857" y="1045528"/>
                          <a:pt x="835404" y="1030097"/>
                          <a:pt x="855784" y="1019907"/>
                        </a:cubicBezTo>
                        <a:cubicBezTo>
                          <a:pt x="899926" y="997836"/>
                          <a:pt x="916519" y="995931"/>
                          <a:pt x="961292" y="984738"/>
                        </a:cubicBezTo>
                        <a:cubicBezTo>
                          <a:pt x="1028714" y="998222"/>
                          <a:pt x="1037529" y="993560"/>
                          <a:pt x="1101969" y="1043354"/>
                        </a:cubicBezTo>
                        <a:cubicBezTo>
                          <a:pt x="1163345" y="1090781"/>
                          <a:pt x="1277815" y="1195754"/>
                          <a:pt x="1277815" y="1195754"/>
                        </a:cubicBezTo>
                        <a:cubicBezTo>
                          <a:pt x="1289538" y="1219200"/>
                          <a:pt x="1300556" y="1243012"/>
                          <a:pt x="1312984" y="1266092"/>
                        </a:cubicBezTo>
                        <a:cubicBezTo>
                          <a:pt x="1359461" y="1352407"/>
                          <a:pt x="1376626" y="1362036"/>
                          <a:pt x="1406769" y="1465384"/>
                        </a:cubicBezTo>
                        <a:cubicBezTo>
                          <a:pt x="1422435" y="1519096"/>
                          <a:pt x="1428881" y="1575102"/>
                          <a:pt x="1441938" y="1629507"/>
                        </a:cubicBezTo>
                        <a:cubicBezTo>
                          <a:pt x="1470594" y="1748906"/>
                          <a:pt x="1496257" y="1839410"/>
                          <a:pt x="1570892" y="1946031"/>
                        </a:cubicBezTo>
                        <a:cubicBezTo>
                          <a:pt x="1587051" y="1969116"/>
                          <a:pt x="1614967" y="1982710"/>
                          <a:pt x="1641230" y="1992923"/>
                        </a:cubicBezTo>
                        <a:cubicBezTo>
                          <a:pt x="1734056" y="2029022"/>
                          <a:pt x="1803645" y="2030266"/>
                          <a:pt x="1899138" y="2039815"/>
                        </a:cubicBezTo>
                        <a:cubicBezTo>
                          <a:pt x="1930400" y="2035907"/>
                          <a:pt x="1963482" y="2039308"/>
                          <a:pt x="1992923" y="2028092"/>
                        </a:cubicBezTo>
                        <a:cubicBezTo>
                          <a:pt x="2101115" y="1986876"/>
                          <a:pt x="2157003" y="1947146"/>
                          <a:pt x="2227384" y="1863969"/>
                        </a:cubicBezTo>
                        <a:cubicBezTo>
                          <a:pt x="2245586" y="1842458"/>
                          <a:pt x="2258646" y="1817077"/>
                          <a:pt x="2274277" y="1793631"/>
                        </a:cubicBezTo>
                        <a:cubicBezTo>
                          <a:pt x="2266461" y="1699846"/>
                          <a:pt x="2273130" y="1603707"/>
                          <a:pt x="2250830" y="1512277"/>
                        </a:cubicBezTo>
                        <a:cubicBezTo>
                          <a:pt x="2233433" y="1440949"/>
                          <a:pt x="2189880" y="1378652"/>
                          <a:pt x="2157046" y="1312984"/>
                        </a:cubicBezTo>
                        <a:cubicBezTo>
                          <a:pt x="2092306" y="1183504"/>
                          <a:pt x="2058642" y="1100923"/>
                          <a:pt x="1946030" y="1008184"/>
                        </a:cubicBezTo>
                        <a:cubicBezTo>
                          <a:pt x="1923057" y="989265"/>
                          <a:pt x="1891323" y="984738"/>
                          <a:pt x="1863969" y="973015"/>
                        </a:cubicBezTo>
                        <a:cubicBezTo>
                          <a:pt x="1789723" y="992554"/>
                          <a:pt x="1709239" y="996007"/>
                          <a:pt x="1641230" y="1031631"/>
                        </a:cubicBezTo>
                        <a:cubicBezTo>
                          <a:pt x="1619337" y="1043099"/>
                          <a:pt x="1612743" y="1077774"/>
                          <a:pt x="1617784" y="1101969"/>
                        </a:cubicBezTo>
                        <a:cubicBezTo>
                          <a:pt x="1633177" y="1175853"/>
                          <a:pt x="1657983" y="1250189"/>
                          <a:pt x="1699846" y="1312984"/>
                        </a:cubicBezTo>
                        <a:cubicBezTo>
                          <a:pt x="1723292" y="1348153"/>
                          <a:pt x="1768773" y="1362145"/>
                          <a:pt x="1805353" y="1383323"/>
                        </a:cubicBezTo>
                        <a:cubicBezTo>
                          <a:pt x="1843163" y="1405213"/>
                          <a:pt x="1881865" y="1426103"/>
                          <a:pt x="1922584" y="1441938"/>
                        </a:cubicBezTo>
                        <a:cubicBezTo>
                          <a:pt x="2006648" y="1474629"/>
                          <a:pt x="2259094" y="1497044"/>
                          <a:pt x="2286000" y="1500554"/>
                        </a:cubicBezTo>
                        <a:cubicBezTo>
                          <a:pt x="2356338" y="1492738"/>
                          <a:pt x="2457758" y="1535992"/>
                          <a:pt x="2497015" y="1477107"/>
                        </a:cubicBezTo>
                        <a:cubicBezTo>
                          <a:pt x="2557862" y="1385836"/>
                          <a:pt x="2502747" y="1257115"/>
                          <a:pt x="2520461" y="1148861"/>
                        </a:cubicBezTo>
                        <a:cubicBezTo>
                          <a:pt x="2538063" y="1041296"/>
                          <a:pt x="2572935" y="937241"/>
                          <a:pt x="2602523" y="832338"/>
                        </a:cubicBezTo>
                        <a:cubicBezTo>
                          <a:pt x="2615941" y="784765"/>
                          <a:pt x="2626480" y="735447"/>
                          <a:pt x="2649415" y="691661"/>
                        </a:cubicBezTo>
                        <a:cubicBezTo>
                          <a:pt x="2670089" y="652193"/>
                          <a:pt x="2702138" y="619685"/>
                          <a:pt x="2731477" y="586154"/>
                        </a:cubicBezTo>
                        <a:cubicBezTo>
                          <a:pt x="2800494" y="507277"/>
                          <a:pt x="2912472" y="414531"/>
                          <a:pt x="3001107" y="375138"/>
                        </a:cubicBezTo>
                        <a:lnTo>
                          <a:pt x="3106615" y="328246"/>
                        </a:lnTo>
                        <a:cubicBezTo>
                          <a:pt x="3145692" y="339969"/>
                          <a:pt x="3188424" y="343174"/>
                          <a:pt x="3223846" y="363415"/>
                        </a:cubicBezTo>
                        <a:cubicBezTo>
                          <a:pt x="3238839" y="371983"/>
                          <a:pt x="3279776" y="435588"/>
                          <a:pt x="3294184" y="457200"/>
                        </a:cubicBezTo>
                        <a:cubicBezTo>
                          <a:pt x="3293632" y="462164"/>
                          <a:pt x="3297021" y="578874"/>
                          <a:pt x="3259015" y="597877"/>
                        </a:cubicBezTo>
                        <a:cubicBezTo>
                          <a:pt x="3230193" y="612288"/>
                          <a:pt x="3196492" y="613508"/>
                          <a:pt x="3165230" y="621323"/>
                        </a:cubicBezTo>
                        <a:cubicBezTo>
                          <a:pt x="3141784" y="613508"/>
                          <a:pt x="3116084" y="610593"/>
                          <a:pt x="3094892" y="597877"/>
                        </a:cubicBezTo>
                        <a:cubicBezTo>
                          <a:pt x="3041253" y="565693"/>
                          <a:pt x="3042995" y="535971"/>
                          <a:pt x="3024553" y="480646"/>
                        </a:cubicBezTo>
                        <a:cubicBezTo>
                          <a:pt x="3028461" y="402492"/>
                          <a:pt x="3024809" y="323591"/>
                          <a:pt x="3036277" y="246184"/>
                        </a:cubicBezTo>
                        <a:cubicBezTo>
                          <a:pt x="3044376" y="191515"/>
                          <a:pt x="3076977" y="149729"/>
                          <a:pt x="3118338" y="117231"/>
                        </a:cubicBezTo>
                        <a:cubicBezTo>
                          <a:pt x="3155845" y="87761"/>
                          <a:pt x="3192145" y="54907"/>
                          <a:pt x="3235569" y="35169"/>
                        </a:cubicBezTo>
                        <a:cubicBezTo>
                          <a:pt x="3279572" y="15168"/>
                          <a:pt x="3329354" y="11723"/>
                          <a:pt x="3376246" y="0"/>
                        </a:cubicBezTo>
                        <a:cubicBezTo>
                          <a:pt x="3470023" y="4077"/>
                          <a:pt x="3563734" y="11723"/>
                          <a:pt x="3657600" y="11723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04177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04738-EF41-0529-8A55-CC15ED09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7FC34A3-0DD5-F817-023A-E065E7B5EE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106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FC34A3-0DD5-F817-023A-E065E7B5E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4C42C506-F4D9-1490-4F4E-C8393CAE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1222003"/>
          </a:xfrm>
        </p:spPr>
        <p:txBody>
          <a:bodyPr vert="horz"/>
          <a:lstStyle/>
          <a:p>
            <a:r>
              <a:rPr lang="en-US"/>
              <a:t>Identical Legal Terms, Different Definitions: The Root of an Inconsistent Data Landscape</a:t>
            </a:r>
            <a:br>
              <a:rPr lang="en-US" sz="4000"/>
            </a:br>
            <a:endParaRPr lang="en-US"/>
          </a:p>
        </p:txBody>
      </p:sp>
      <p:sp>
        <p:nvSpPr>
          <p:cNvPr id="3" name="Rectangle: Rounded Corners 152">
            <a:extLst>
              <a:ext uri="{FF2B5EF4-FFF2-40B4-BE49-F238E27FC236}">
                <a16:creationId xmlns:a16="http://schemas.microsoft.com/office/drawing/2014/main" id="{C4A9F854-2018-8FA6-BE80-E4B88DBEF229}"/>
              </a:ext>
            </a:extLst>
          </p:cNvPr>
          <p:cNvSpPr/>
          <p:nvPr/>
        </p:nvSpPr>
        <p:spPr>
          <a:xfrm>
            <a:off x="1860420" y="4253656"/>
            <a:ext cx="5869558" cy="632067"/>
          </a:xfrm>
          <a:prstGeom prst="roundRect">
            <a:avLst>
              <a:gd name="adj" fmla="val 0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0" rIns="5143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01806" defTabSz="514337">
              <a:defRPr/>
            </a:pPr>
            <a:endParaRPr lang="de-DE" sz="1350" b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435C3-29C1-1AF8-5C9A-1031085AB1C7}"/>
              </a:ext>
            </a:extLst>
          </p:cNvPr>
          <p:cNvGrpSpPr/>
          <p:nvPr/>
        </p:nvGrpSpPr>
        <p:grpSpPr>
          <a:xfrm>
            <a:off x="1838248" y="1552394"/>
            <a:ext cx="5481358" cy="2980934"/>
            <a:chOff x="3609896" y="2311951"/>
            <a:chExt cx="4712167" cy="2571164"/>
          </a:xfrm>
        </p:grpSpPr>
        <p:sp>
          <p:nvSpPr>
            <p:cNvPr id="12" name="Rechteck: abgerundete Ecken 5">
              <a:extLst>
                <a:ext uri="{FF2B5EF4-FFF2-40B4-BE49-F238E27FC236}">
                  <a16:creationId xmlns:a16="http://schemas.microsoft.com/office/drawing/2014/main" id="{C2977F39-5549-93AB-DFFF-9565EC06620D}"/>
                </a:ext>
              </a:extLst>
            </p:cNvPr>
            <p:cNvSpPr/>
            <p:nvPr/>
          </p:nvSpPr>
          <p:spPr>
            <a:xfrm>
              <a:off x="3609896" y="2319776"/>
              <a:ext cx="1601018" cy="581316"/>
            </a:xfrm>
            <a:prstGeom prst="roundRect">
              <a:avLst>
                <a:gd name="adj" fmla="val 0"/>
              </a:avLst>
            </a:prstGeom>
            <a:solidFill>
              <a:srgbClr val="F39300">
                <a:alpha val="75000"/>
              </a:srgbClr>
            </a:solidFill>
            <a:ln w="18976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326769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350" b="1">
                  <a:solidFill>
                    <a:schemeClr val="bg1"/>
                  </a:solidFill>
                </a:rPr>
                <a:t>Authority</a:t>
              </a:r>
            </a:p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350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187F33CC-7DE7-82F6-CB69-432DA7D66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0134" y="2435631"/>
              <a:ext cx="331249" cy="293693"/>
            </a:xfrm>
            <a:custGeom>
              <a:avLst/>
              <a:gdLst>
                <a:gd name="connsiteX0" fmla="*/ 503765 w 507998"/>
                <a:gd name="connsiteY0" fmla="*/ 406399 h 409220"/>
                <a:gd name="connsiteX1" fmla="*/ 465665 w 507998"/>
                <a:gd name="connsiteY1" fmla="*/ 406399 h 409220"/>
                <a:gd name="connsiteX2" fmla="*/ 465665 w 507998"/>
                <a:gd name="connsiteY2" fmla="*/ 142522 h 409220"/>
                <a:gd name="connsiteX3" fmla="*/ 458609 w 507998"/>
                <a:gd name="connsiteY3" fmla="*/ 135466 h 409220"/>
                <a:gd name="connsiteX4" fmla="*/ 420509 w 507998"/>
                <a:gd name="connsiteY4" fmla="*/ 135466 h 409220"/>
                <a:gd name="connsiteX5" fmla="*/ 420509 w 507998"/>
                <a:gd name="connsiteY5" fmla="*/ 97366 h 409220"/>
                <a:gd name="connsiteX6" fmla="*/ 413454 w 507998"/>
                <a:gd name="connsiteY6" fmla="*/ 90311 h 409220"/>
                <a:gd name="connsiteX7" fmla="*/ 262466 w 507998"/>
                <a:gd name="connsiteY7" fmla="*/ 90311 h 409220"/>
                <a:gd name="connsiteX8" fmla="*/ 262466 w 507998"/>
                <a:gd name="connsiteY8" fmla="*/ 59266 h 409220"/>
                <a:gd name="connsiteX9" fmla="*/ 323143 w 507998"/>
                <a:gd name="connsiteY9" fmla="*/ 59266 h 409220"/>
                <a:gd name="connsiteX10" fmla="*/ 330199 w 507998"/>
                <a:gd name="connsiteY10" fmla="*/ 52211 h 409220"/>
                <a:gd name="connsiteX11" fmla="*/ 330199 w 507998"/>
                <a:gd name="connsiteY11" fmla="*/ 7056 h 409220"/>
                <a:gd name="connsiteX12" fmla="*/ 323143 w 507998"/>
                <a:gd name="connsiteY12" fmla="*/ 0 h 409220"/>
                <a:gd name="connsiteX13" fmla="*/ 255410 w 507998"/>
                <a:gd name="connsiteY13" fmla="*/ 0 h 409220"/>
                <a:gd name="connsiteX14" fmla="*/ 248355 w 507998"/>
                <a:gd name="connsiteY14" fmla="*/ 7056 h 409220"/>
                <a:gd name="connsiteX15" fmla="*/ 248355 w 507998"/>
                <a:gd name="connsiteY15" fmla="*/ 90311 h 409220"/>
                <a:gd name="connsiteX16" fmla="*/ 97366 w 507998"/>
                <a:gd name="connsiteY16" fmla="*/ 90311 h 409220"/>
                <a:gd name="connsiteX17" fmla="*/ 90311 w 507998"/>
                <a:gd name="connsiteY17" fmla="*/ 97366 h 409220"/>
                <a:gd name="connsiteX18" fmla="*/ 90311 w 507998"/>
                <a:gd name="connsiteY18" fmla="*/ 135466 h 409220"/>
                <a:gd name="connsiteX19" fmla="*/ 52211 w 507998"/>
                <a:gd name="connsiteY19" fmla="*/ 135466 h 409220"/>
                <a:gd name="connsiteX20" fmla="*/ 45155 w 507998"/>
                <a:gd name="connsiteY20" fmla="*/ 142522 h 409220"/>
                <a:gd name="connsiteX21" fmla="*/ 45155 w 507998"/>
                <a:gd name="connsiteY21" fmla="*/ 406399 h 409220"/>
                <a:gd name="connsiteX22" fmla="*/ 7056 w 507998"/>
                <a:gd name="connsiteY22" fmla="*/ 406399 h 409220"/>
                <a:gd name="connsiteX23" fmla="*/ 0 w 507998"/>
                <a:gd name="connsiteY23" fmla="*/ 413454 h 409220"/>
                <a:gd name="connsiteX24" fmla="*/ 7056 w 507998"/>
                <a:gd name="connsiteY24" fmla="*/ 420510 h 409220"/>
                <a:gd name="connsiteX25" fmla="*/ 503765 w 507998"/>
                <a:gd name="connsiteY25" fmla="*/ 420510 h 409220"/>
                <a:gd name="connsiteX26" fmla="*/ 510820 w 507998"/>
                <a:gd name="connsiteY26" fmla="*/ 413454 h 409220"/>
                <a:gd name="connsiteX27" fmla="*/ 503765 w 507998"/>
                <a:gd name="connsiteY27" fmla="*/ 406399 h 409220"/>
                <a:gd name="connsiteX28" fmla="*/ 262466 w 507998"/>
                <a:gd name="connsiteY28" fmla="*/ 45155 h 409220"/>
                <a:gd name="connsiteX29" fmla="*/ 262466 w 507998"/>
                <a:gd name="connsiteY29" fmla="*/ 14111 h 409220"/>
                <a:gd name="connsiteX30" fmla="*/ 316088 w 507998"/>
                <a:gd name="connsiteY30" fmla="*/ 14111 h 409220"/>
                <a:gd name="connsiteX31" fmla="*/ 316088 w 507998"/>
                <a:gd name="connsiteY31" fmla="*/ 45155 h 409220"/>
                <a:gd name="connsiteX32" fmla="*/ 104422 w 507998"/>
                <a:gd name="connsiteY32" fmla="*/ 104422 h 409220"/>
                <a:gd name="connsiteX33" fmla="*/ 406398 w 507998"/>
                <a:gd name="connsiteY33" fmla="*/ 104422 h 409220"/>
                <a:gd name="connsiteX34" fmla="*/ 406398 w 507998"/>
                <a:gd name="connsiteY34" fmla="*/ 135466 h 409220"/>
                <a:gd name="connsiteX35" fmla="*/ 104422 w 507998"/>
                <a:gd name="connsiteY35" fmla="*/ 135466 h 409220"/>
                <a:gd name="connsiteX36" fmla="*/ 104422 w 507998"/>
                <a:gd name="connsiteY36" fmla="*/ 406399 h 409220"/>
                <a:gd name="connsiteX37" fmla="*/ 104422 w 507998"/>
                <a:gd name="connsiteY37" fmla="*/ 194733 h 409220"/>
                <a:gd name="connsiteX38" fmla="*/ 135466 w 507998"/>
                <a:gd name="connsiteY38" fmla="*/ 194733 h 409220"/>
                <a:gd name="connsiteX39" fmla="*/ 135466 w 507998"/>
                <a:gd name="connsiteY39" fmla="*/ 406399 h 409220"/>
                <a:gd name="connsiteX40" fmla="*/ 239888 w 507998"/>
                <a:gd name="connsiteY40" fmla="*/ 406399 h 409220"/>
                <a:gd name="connsiteX41" fmla="*/ 239888 w 507998"/>
                <a:gd name="connsiteY41" fmla="*/ 194733 h 409220"/>
                <a:gd name="connsiteX42" fmla="*/ 270932 w 507998"/>
                <a:gd name="connsiteY42" fmla="*/ 194733 h 409220"/>
                <a:gd name="connsiteX43" fmla="*/ 270932 w 507998"/>
                <a:gd name="connsiteY43" fmla="*/ 406399 h 409220"/>
                <a:gd name="connsiteX44" fmla="*/ 375354 w 507998"/>
                <a:gd name="connsiteY44" fmla="*/ 406399 h 409220"/>
                <a:gd name="connsiteX45" fmla="*/ 375354 w 507998"/>
                <a:gd name="connsiteY45" fmla="*/ 194733 h 409220"/>
                <a:gd name="connsiteX46" fmla="*/ 406398 w 507998"/>
                <a:gd name="connsiteY46" fmla="*/ 194733 h 409220"/>
                <a:gd name="connsiteX47" fmla="*/ 406398 w 507998"/>
                <a:gd name="connsiteY47" fmla="*/ 406399 h 409220"/>
                <a:gd name="connsiteX48" fmla="*/ 420509 w 507998"/>
                <a:gd name="connsiteY48" fmla="*/ 406399 h 409220"/>
                <a:gd name="connsiteX49" fmla="*/ 420509 w 507998"/>
                <a:gd name="connsiteY49" fmla="*/ 187677 h 409220"/>
                <a:gd name="connsiteX50" fmla="*/ 413454 w 507998"/>
                <a:gd name="connsiteY50" fmla="*/ 180622 h 409220"/>
                <a:gd name="connsiteX51" fmla="*/ 368299 w 507998"/>
                <a:gd name="connsiteY51" fmla="*/ 180622 h 409220"/>
                <a:gd name="connsiteX52" fmla="*/ 361243 w 507998"/>
                <a:gd name="connsiteY52" fmla="*/ 187677 h 409220"/>
                <a:gd name="connsiteX53" fmla="*/ 361243 w 507998"/>
                <a:gd name="connsiteY53" fmla="*/ 406399 h 409220"/>
                <a:gd name="connsiteX54" fmla="*/ 285043 w 507998"/>
                <a:gd name="connsiteY54" fmla="*/ 406399 h 409220"/>
                <a:gd name="connsiteX55" fmla="*/ 285043 w 507998"/>
                <a:gd name="connsiteY55" fmla="*/ 187677 h 409220"/>
                <a:gd name="connsiteX56" fmla="*/ 277988 w 507998"/>
                <a:gd name="connsiteY56" fmla="*/ 180622 h 409220"/>
                <a:gd name="connsiteX57" fmla="*/ 232832 w 507998"/>
                <a:gd name="connsiteY57" fmla="*/ 180622 h 409220"/>
                <a:gd name="connsiteX58" fmla="*/ 225777 w 507998"/>
                <a:gd name="connsiteY58" fmla="*/ 187677 h 409220"/>
                <a:gd name="connsiteX59" fmla="*/ 225777 w 507998"/>
                <a:gd name="connsiteY59" fmla="*/ 406399 h 409220"/>
                <a:gd name="connsiteX60" fmla="*/ 149577 w 507998"/>
                <a:gd name="connsiteY60" fmla="*/ 406399 h 409220"/>
                <a:gd name="connsiteX61" fmla="*/ 149577 w 507998"/>
                <a:gd name="connsiteY61" fmla="*/ 187677 h 409220"/>
                <a:gd name="connsiteX62" fmla="*/ 142522 w 507998"/>
                <a:gd name="connsiteY62" fmla="*/ 180622 h 409220"/>
                <a:gd name="connsiteX63" fmla="*/ 97366 w 507998"/>
                <a:gd name="connsiteY63" fmla="*/ 180622 h 409220"/>
                <a:gd name="connsiteX64" fmla="*/ 90311 w 507998"/>
                <a:gd name="connsiteY64" fmla="*/ 187677 h 409220"/>
                <a:gd name="connsiteX65" fmla="*/ 90311 w 507998"/>
                <a:gd name="connsiteY65" fmla="*/ 406399 h 409220"/>
                <a:gd name="connsiteX66" fmla="*/ 59266 w 507998"/>
                <a:gd name="connsiteY66" fmla="*/ 406399 h 409220"/>
                <a:gd name="connsiteX67" fmla="*/ 59266 w 507998"/>
                <a:gd name="connsiteY67" fmla="*/ 149577 h 409220"/>
                <a:gd name="connsiteX68" fmla="*/ 451554 w 507998"/>
                <a:gd name="connsiteY68" fmla="*/ 149577 h 409220"/>
                <a:gd name="connsiteX69" fmla="*/ 451554 w 507998"/>
                <a:gd name="connsiteY69" fmla="*/ 406399 h 40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07998" h="409220">
                  <a:moveTo>
                    <a:pt x="503765" y="406399"/>
                  </a:moveTo>
                  <a:lnTo>
                    <a:pt x="465665" y="406399"/>
                  </a:lnTo>
                  <a:lnTo>
                    <a:pt x="465665" y="142522"/>
                  </a:lnTo>
                  <a:cubicBezTo>
                    <a:pt x="465665" y="138625"/>
                    <a:pt x="462505" y="135466"/>
                    <a:pt x="458609" y="135466"/>
                  </a:cubicBezTo>
                  <a:lnTo>
                    <a:pt x="420509" y="135466"/>
                  </a:lnTo>
                  <a:lnTo>
                    <a:pt x="420509" y="97366"/>
                  </a:lnTo>
                  <a:cubicBezTo>
                    <a:pt x="420509" y="93470"/>
                    <a:pt x="417350" y="90311"/>
                    <a:pt x="413454" y="90311"/>
                  </a:cubicBezTo>
                  <a:lnTo>
                    <a:pt x="262466" y="90311"/>
                  </a:lnTo>
                  <a:lnTo>
                    <a:pt x="262466" y="59266"/>
                  </a:lnTo>
                  <a:lnTo>
                    <a:pt x="323143" y="59266"/>
                  </a:lnTo>
                  <a:cubicBezTo>
                    <a:pt x="327039" y="59266"/>
                    <a:pt x="330199" y="56108"/>
                    <a:pt x="330199" y="52211"/>
                  </a:cubicBezTo>
                  <a:lnTo>
                    <a:pt x="330199" y="7056"/>
                  </a:lnTo>
                  <a:cubicBezTo>
                    <a:pt x="330199" y="3159"/>
                    <a:pt x="327039" y="0"/>
                    <a:pt x="323143" y="0"/>
                  </a:cubicBezTo>
                  <a:lnTo>
                    <a:pt x="255410" y="0"/>
                  </a:lnTo>
                  <a:cubicBezTo>
                    <a:pt x="251514" y="0"/>
                    <a:pt x="248355" y="3159"/>
                    <a:pt x="248355" y="7056"/>
                  </a:cubicBezTo>
                  <a:lnTo>
                    <a:pt x="248355" y="90311"/>
                  </a:lnTo>
                  <a:lnTo>
                    <a:pt x="97366" y="90311"/>
                  </a:lnTo>
                  <a:cubicBezTo>
                    <a:pt x="93470" y="90311"/>
                    <a:pt x="90311" y="93470"/>
                    <a:pt x="90311" y="97366"/>
                  </a:cubicBezTo>
                  <a:lnTo>
                    <a:pt x="90311" y="135466"/>
                  </a:lnTo>
                  <a:lnTo>
                    <a:pt x="52211" y="135466"/>
                  </a:lnTo>
                  <a:cubicBezTo>
                    <a:pt x="48314" y="135466"/>
                    <a:pt x="45155" y="138625"/>
                    <a:pt x="45155" y="142522"/>
                  </a:cubicBezTo>
                  <a:lnTo>
                    <a:pt x="45155" y="406399"/>
                  </a:lnTo>
                  <a:lnTo>
                    <a:pt x="7056" y="406399"/>
                  </a:lnTo>
                  <a:cubicBezTo>
                    <a:pt x="3159" y="406399"/>
                    <a:pt x="0" y="409558"/>
                    <a:pt x="0" y="413454"/>
                  </a:cubicBezTo>
                  <a:cubicBezTo>
                    <a:pt x="0" y="417350"/>
                    <a:pt x="3159" y="420510"/>
                    <a:pt x="7056" y="420510"/>
                  </a:cubicBezTo>
                  <a:lnTo>
                    <a:pt x="503765" y="420510"/>
                  </a:lnTo>
                  <a:cubicBezTo>
                    <a:pt x="507661" y="420510"/>
                    <a:pt x="510820" y="417350"/>
                    <a:pt x="510820" y="413454"/>
                  </a:cubicBezTo>
                  <a:cubicBezTo>
                    <a:pt x="510820" y="409558"/>
                    <a:pt x="507661" y="406399"/>
                    <a:pt x="503765" y="406399"/>
                  </a:cubicBezTo>
                  <a:close/>
                  <a:moveTo>
                    <a:pt x="262466" y="45155"/>
                  </a:moveTo>
                  <a:lnTo>
                    <a:pt x="262466" y="14111"/>
                  </a:lnTo>
                  <a:lnTo>
                    <a:pt x="316088" y="14111"/>
                  </a:lnTo>
                  <a:lnTo>
                    <a:pt x="316088" y="45155"/>
                  </a:lnTo>
                  <a:close/>
                  <a:moveTo>
                    <a:pt x="104422" y="104422"/>
                  </a:moveTo>
                  <a:lnTo>
                    <a:pt x="406398" y="104422"/>
                  </a:lnTo>
                  <a:lnTo>
                    <a:pt x="406398" y="135466"/>
                  </a:lnTo>
                  <a:lnTo>
                    <a:pt x="104422" y="135466"/>
                  </a:lnTo>
                  <a:close/>
                  <a:moveTo>
                    <a:pt x="104422" y="406399"/>
                  </a:moveTo>
                  <a:lnTo>
                    <a:pt x="104422" y="194733"/>
                  </a:lnTo>
                  <a:lnTo>
                    <a:pt x="135466" y="194733"/>
                  </a:lnTo>
                  <a:lnTo>
                    <a:pt x="135466" y="406399"/>
                  </a:lnTo>
                  <a:close/>
                  <a:moveTo>
                    <a:pt x="239888" y="406399"/>
                  </a:moveTo>
                  <a:lnTo>
                    <a:pt x="239888" y="194733"/>
                  </a:lnTo>
                  <a:lnTo>
                    <a:pt x="270932" y="194733"/>
                  </a:lnTo>
                  <a:lnTo>
                    <a:pt x="270932" y="406399"/>
                  </a:lnTo>
                  <a:close/>
                  <a:moveTo>
                    <a:pt x="375354" y="406399"/>
                  </a:moveTo>
                  <a:lnTo>
                    <a:pt x="375354" y="194733"/>
                  </a:lnTo>
                  <a:lnTo>
                    <a:pt x="406398" y="194733"/>
                  </a:lnTo>
                  <a:lnTo>
                    <a:pt x="406398" y="406399"/>
                  </a:lnTo>
                  <a:close/>
                  <a:moveTo>
                    <a:pt x="420509" y="406399"/>
                  </a:moveTo>
                  <a:lnTo>
                    <a:pt x="420509" y="187677"/>
                  </a:lnTo>
                  <a:cubicBezTo>
                    <a:pt x="420509" y="183781"/>
                    <a:pt x="417350" y="180622"/>
                    <a:pt x="413454" y="180622"/>
                  </a:cubicBezTo>
                  <a:lnTo>
                    <a:pt x="368299" y="180622"/>
                  </a:lnTo>
                  <a:cubicBezTo>
                    <a:pt x="364403" y="180622"/>
                    <a:pt x="361243" y="183781"/>
                    <a:pt x="361243" y="187677"/>
                  </a:cubicBezTo>
                  <a:lnTo>
                    <a:pt x="361243" y="406399"/>
                  </a:lnTo>
                  <a:lnTo>
                    <a:pt x="285043" y="406399"/>
                  </a:lnTo>
                  <a:lnTo>
                    <a:pt x="285043" y="187677"/>
                  </a:lnTo>
                  <a:cubicBezTo>
                    <a:pt x="285043" y="183781"/>
                    <a:pt x="281884" y="180622"/>
                    <a:pt x="277988" y="180622"/>
                  </a:cubicBezTo>
                  <a:lnTo>
                    <a:pt x="232832" y="180622"/>
                  </a:lnTo>
                  <a:cubicBezTo>
                    <a:pt x="228936" y="180622"/>
                    <a:pt x="225777" y="183781"/>
                    <a:pt x="225777" y="187677"/>
                  </a:cubicBezTo>
                  <a:lnTo>
                    <a:pt x="225777" y="406399"/>
                  </a:lnTo>
                  <a:lnTo>
                    <a:pt x="149577" y="406399"/>
                  </a:lnTo>
                  <a:lnTo>
                    <a:pt x="149577" y="187677"/>
                  </a:lnTo>
                  <a:cubicBezTo>
                    <a:pt x="149577" y="183781"/>
                    <a:pt x="146418" y="180622"/>
                    <a:pt x="142522" y="180622"/>
                  </a:cubicBezTo>
                  <a:lnTo>
                    <a:pt x="97366" y="180622"/>
                  </a:lnTo>
                  <a:cubicBezTo>
                    <a:pt x="93470" y="180622"/>
                    <a:pt x="90311" y="183781"/>
                    <a:pt x="90311" y="187677"/>
                  </a:cubicBezTo>
                  <a:lnTo>
                    <a:pt x="90311" y="406399"/>
                  </a:lnTo>
                  <a:lnTo>
                    <a:pt x="59266" y="406399"/>
                  </a:lnTo>
                  <a:lnTo>
                    <a:pt x="59266" y="149577"/>
                  </a:lnTo>
                  <a:lnTo>
                    <a:pt x="451554" y="149577"/>
                  </a:lnTo>
                  <a:lnTo>
                    <a:pt x="451554" y="406399"/>
                  </a:lnTo>
                  <a:close/>
                </a:path>
              </a:pathLst>
            </a:custGeom>
            <a:solidFill>
              <a:srgbClr val="FFFFFF"/>
            </a:solidFill>
            <a:ln w="14023" cap="flat">
              <a:noFill/>
              <a:prstDash val="solid"/>
              <a:miter/>
            </a:ln>
          </p:spPr>
          <p:txBody>
            <a:bodyPr lIns="45542" tIns="22771" rIns="45542" bIns="22771" rtlCol="0" anchor="ctr"/>
            <a:lstStyle/>
            <a:p>
              <a:pPr defTabSz="514337">
                <a:defRPr/>
              </a:pPr>
              <a:endParaRPr lang="de-DE" sz="788" kern="0">
                <a:solidFill>
                  <a:srgbClr val="000000"/>
                </a:solidFill>
              </a:endParaRPr>
            </a:p>
          </p:txBody>
        </p:sp>
        <p:sp>
          <p:nvSpPr>
            <p:cNvPr id="15" name="Rechteck: abgerundete Ecken 5">
              <a:extLst>
                <a:ext uri="{FF2B5EF4-FFF2-40B4-BE49-F238E27FC236}">
                  <a16:creationId xmlns:a16="http://schemas.microsoft.com/office/drawing/2014/main" id="{694518DB-85F8-4A87-7455-CE3EC39D6A3D}"/>
                </a:ext>
              </a:extLst>
            </p:cNvPr>
            <p:cNvSpPr/>
            <p:nvPr/>
          </p:nvSpPr>
          <p:spPr>
            <a:xfrm>
              <a:off x="6721045" y="2311951"/>
              <a:ext cx="1601018" cy="589141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  <a:alpha val="74902"/>
              </a:schemeClr>
            </a:solidFill>
            <a:ln w="18976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326769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350" b="1">
                  <a:solidFill>
                    <a:schemeClr val="bg1"/>
                  </a:solidFill>
                </a:rPr>
                <a:t>Authority</a:t>
              </a:r>
            </a:p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350" b="1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2C700D5B-4355-75A1-E90F-55AA70C0F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4303" y="2458383"/>
              <a:ext cx="331249" cy="293693"/>
            </a:xfrm>
            <a:custGeom>
              <a:avLst/>
              <a:gdLst>
                <a:gd name="connsiteX0" fmla="*/ 503765 w 507998"/>
                <a:gd name="connsiteY0" fmla="*/ 406399 h 409220"/>
                <a:gd name="connsiteX1" fmla="*/ 465665 w 507998"/>
                <a:gd name="connsiteY1" fmla="*/ 406399 h 409220"/>
                <a:gd name="connsiteX2" fmla="*/ 465665 w 507998"/>
                <a:gd name="connsiteY2" fmla="*/ 142522 h 409220"/>
                <a:gd name="connsiteX3" fmla="*/ 458609 w 507998"/>
                <a:gd name="connsiteY3" fmla="*/ 135466 h 409220"/>
                <a:gd name="connsiteX4" fmla="*/ 420509 w 507998"/>
                <a:gd name="connsiteY4" fmla="*/ 135466 h 409220"/>
                <a:gd name="connsiteX5" fmla="*/ 420509 w 507998"/>
                <a:gd name="connsiteY5" fmla="*/ 97366 h 409220"/>
                <a:gd name="connsiteX6" fmla="*/ 413454 w 507998"/>
                <a:gd name="connsiteY6" fmla="*/ 90311 h 409220"/>
                <a:gd name="connsiteX7" fmla="*/ 262466 w 507998"/>
                <a:gd name="connsiteY7" fmla="*/ 90311 h 409220"/>
                <a:gd name="connsiteX8" fmla="*/ 262466 w 507998"/>
                <a:gd name="connsiteY8" fmla="*/ 59266 h 409220"/>
                <a:gd name="connsiteX9" fmla="*/ 323143 w 507998"/>
                <a:gd name="connsiteY9" fmla="*/ 59266 h 409220"/>
                <a:gd name="connsiteX10" fmla="*/ 330199 w 507998"/>
                <a:gd name="connsiteY10" fmla="*/ 52211 h 409220"/>
                <a:gd name="connsiteX11" fmla="*/ 330199 w 507998"/>
                <a:gd name="connsiteY11" fmla="*/ 7056 h 409220"/>
                <a:gd name="connsiteX12" fmla="*/ 323143 w 507998"/>
                <a:gd name="connsiteY12" fmla="*/ 0 h 409220"/>
                <a:gd name="connsiteX13" fmla="*/ 255410 w 507998"/>
                <a:gd name="connsiteY13" fmla="*/ 0 h 409220"/>
                <a:gd name="connsiteX14" fmla="*/ 248355 w 507998"/>
                <a:gd name="connsiteY14" fmla="*/ 7056 h 409220"/>
                <a:gd name="connsiteX15" fmla="*/ 248355 w 507998"/>
                <a:gd name="connsiteY15" fmla="*/ 90311 h 409220"/>
                <a:gd name="connsiteX16" fmla="*/ 97366 w 507998"/>
                <a:gd name="connsiteY16" fmla="*/ 90311 h 409220"/>
                <a:gd name="connsiteX17" fmla="*/ 90311 w 507998"/>
                <a:gd name="connsiteY17" fmla="*/ 97366 h 409220"/>
                <a:gd name="connsiteX18" fmla="*/ 90311 w 507998"/>
                <a:gd name="connsiteY18" fmla="*/ 135466 h 409220"/>
                <a:gd name="connsiteX19" fmla="*/ 52211 w 507998"/>
                <a:gd name="connsiteY19" fmla="*/ 135466 h 409220"/>
                <a:gd name="connsiteX20" fmla="*/ 45155 w 507998"/>
                <a:gd name="connsiteY20" fmla="*/ 142522 h 409220"/>
                <a:gd name="connsiteX21" fmla="*/ 45155 w 507998"/>
                <a:gd name="connsiteY21" fmla="*/ 406399 h 409220"/>
                <a:gd name="connsiteX22" fmla="*/ 7056 w 507998"/>
                <a:gd name="connsiteY22" fmla="*/ 406399 h 409220"/>
                <a:gd name="connsiteX23" fmla="*/ 0 w 507998"/>
                <a:gd name="connsiteY23" fmla="*/ 413454 h 409220"/>
                <a:gd name="connsiteX24" fmla="*/ 7056 w 507998"/>
                <a:gd name="connsiteY24" fmla="*/ 420510 h 409220"/>
                <a:gd name="connsiteX25" fmla="*/ 503765 w 507998"/>
                <a:gd name="connsiteY25" fmla="*/ 420510 h 409220"/>
                <a:gd name="connsiteX26" fmla="*/ 510820 w 507998"/>
                <a:gd name="connsiteY26" fmla="*/ 413454 h 409220"/>
                <a:gd name="connsiteX27" fmla="*/ 503765 w 507998"/>
                <a:gd name="connsiteY27" fmla="*/ 406399 h 409220"/>
                <a:gd name="connsiteX28" fmla="*/ 262466 w 507998"/>
                <a:gd name="connsiteY28" fmla="*/ 45155 h 409220"/>
                <a:gd name="connsiteX29" fmla="*/ 262466 w 507998"/>
                <a:gd name="connsiteY29" fmla="*/ 14111 h 409220"/>
                <a:gd name="connsiteX30" fmla="*/ 316088 w 507998"/>
                <a:gd name="connsiteY30" fmla="*/ 14111 h 409220"/>
                <a:gd name="connsiteX31" fmla="*/ 316088 w 507998"/>
                <a:gd name="connsiteY31" fmla="*/ 45155 h 409220"/>
                <a:gd name="connsiteX32" fmla="*/ 104422 w 507998"/>
                <a:gd name="connsiteY32" fmla="*/ 104422 h 409220"/>
                <a:gd name="connsiteX33" fmla="*/ 406398 w 507998"/>
                <a:gd name="connsiteY33" fmla="*/ 104422 h 409220"/>
                <a:gd name="connsiteX34" fmla="*/ 406398 w 507998"/>
                <a:gd name="connsiteY34" fmla="*/ 135466 h 409220"/>
                <a:gd name="connsiteX35" fmla="*/ 104422 w 507998"/>
                <a:gd name="connsiteY35" fmla="*/ 135466 h 409220"/>
                <a:gd name="connsiteX36" fmla="*/ 104422 w 507998"/>
                <a:gd name="connsiteY36" fmla="*/ 406399 h 409220"/>
                <a:gd name="connsiteX37" fmla="*/ 104422 w 507998"/>
                <a:gd name="connsiteY37" fmla="*/ 194733 h 409220"/>
                <a:gd name="connsiteX38" fmla="*/ 135466 w 507998"/>
                <a:gd name="connsiteY38" fmla="*/ 194733 h 409220"/>
                <a:gd name="connsiteX39" fmla="*/ 135466 w 507998"/>
                <a:gd name="connsiteY39" fmla="*/ 406399 h 409220"/>
                <a:gd name="connsiteX40" fmla="*/ 239888 w 507998"/>
                <a:gd name="connsiteY40" fmla="*/ 406399 h 409220"/>
                <a:gd name="connsiteX41" fmla="*/ 239888 w 507998"/>
                <a:gd name="connsiteY41" fmla="*/ 194733 h 409220"/>
                <a:gd name="connsiteX42" fmla="*/ 270932 w 507998"/>
                <a:gd name="connsiteY42" fmla="*/ 194733 h 409220"/>
                <a:gd name="connsiteX43" fmla="*/ 270932 w 507998"/>
                <a:gd name="connsiteY43" fmla="*/ 406399 h 409220"/>
                <a:gd name="connsiteX44" fmla="*/ 375354 w 507998"/>
                <a:gd name="connsiteY44" fmla="*/ 406399 h 409220"/>
                <a:gd name="connsiteX45" fmla="*/ 375354 w 507998"/>
                <a:gd name="connsiteY45" fmla="*/ 194733 h 409220"/>
                <a:gd name="connsiteX46" fmla="*/ 406398 w 507998"/>
                <a:gd name="connsiteY46" fmla="*/ 194733 h 409220"/>
                <a:gd name="connsiteX47" fmla="*/ 406398 w 507998"/>
                <a:gd name="connsiteY47" fmla="*/ 406399 h 409220"/>
                <a:gd name="connsiteX48" fmla="*/ 420509 w 507998"/>
                <a:gd name="connsiteY48" fmla="*/ 406399 h 409220"/>
                <a:gd name="connsiteX49" fmla="*/ 420509 w 507998"/>
                <a:gd name="connsiteY49" fmla="*/ 187677 h 409220"/>
                <a:gd name="connsiteX50" fmla="*/ 413454 w 507998"/>
                <a:gd name="connsiteY50" fmla="*/ 180622 h 409220"/>
                <a:gd name="connsiteX51" fmla="*/ 368299 w 507998"/>
                <a:gd name="connsiteY51" fmla="*/ 180622 h 409220"/>
                <a:gd name="connsiteX52" fmla="*/ 361243 w 507998"/>
                <a:gd name="connsiteY52" fmla="*/ 187677 h 409220"/>
                <a:gd name="connsiteX53" fmla="*/ 361243 w 507998"/>
                <a:gd name="connsiteY53" fmla="*/ 406399 h 409220"/>
                <a:gd name="connsiteX54" fmla="*/ 285043 w 507998"/>
                <a:gd name="connsiteY54" fmla="*/ 406399 h 409220"/>
                <a:gd name="connsiteX55" fmla="*/ 285043 w 507998"/>
                <a:gd name="connsiteY55" fmla="*/ 187677 h 409220"/>
                <a:gd name="connsiteX56" fmla="*/ 277988 w 507998"/>
                <a:gd name="connsiteY56" fmla="*/ 180622 h 409220"/>
                <a:gd name="connsiteX57" fmla="*/ 232832 w 507998"/>
                <a:gd name="connsiteY57" fmla="*/ 180622 h 409220"/>
                <a:gd name="connsiteX58" fmla="*/ 225777 w 507998"/>
                <a:gd name="connsiteY58" fmla="*/ 187677 h 409220"/>
                <a:gd name="connsiteX59" fmla="*/ 225777 w 507998"/>
                <a:gd name="connsiteY59" fmla="*/ 406399 h 409220"/>
                <a:gd name="connsiteX60" fmla="*/ 149577 w 507998"/>
                <a:gd name="connsiteY60" fmla="*/ 406399 h 409220"/>
                <a:gd name="connsiteX61" fmla="*/ 149577 w 507998"/>
                <a:gd name="connsiteY61" fmla="*/ 187677 h 409220"/>
                <a:gd name="connsiteX62" fmla="*/ 142522 w 507998"/>
                <a:gd name="connsiteY62" fmla="*/ 180622 h 409220"/>
                <a:gd name="connsiteX63" fmla="*/ 97366 w 507998"/>
                <a:gd name="connsiteY63" fmla="*/ 180622 h 409220"/>
                <a:gd name="connsiteX64" fmla="*/ 90311 w 507998"/>
                <a:gd name="connsiteY64" fmla="*/ 187677 h 409220"/>
                <a:gd name="connsiteX65" fmla="*/ 90311 w 507998"/>
                <a:gd name="connsiteY65" fmla="*/ 406399 h 409220"/>
                <a:gd name="connsiteX66" fmla="*/ 59266 w 507998"/>
                <a:gd name="connsiteY66" fmla="*/ 406399 h 409220"/>
                <a:gd name="connsiteX67" fmla="*/ 59266 w 507998"/>
                <a:gd name="connsiteY67" fmla="*/ 149577 h 409220"/>
                <a:gd name="connsiteX68" fmla="*/ 451554 w 507998"/>
                <a:gd name="connsiteY68" fmla="*/ 149577 h 409220"/>
                <a:gd name="connsiteX69" fmla="*/ 451554 w 507998"/>
                <a:gd name="connsiteY69" fmla="*/ 406399 h 40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07998" h="409220">
                  <a:moveTo>
                    <a:pt x="503765" y="406399"/>
                  </a:moveTo>
                  <a:lnTo>
                    <a:pt x="465665" y="406399"/>
                  </a:lnTo>
                  <a:lnTo>
                    <a:pt x="465665" y="142522"/>
                  </a:lnTo>
                  <a:cubicBezTo>
                    <a:pt x="465665" y="138625"/>
                    <a:pt x="462505" y="135466"/>
                    <a:pt x="458609" y="135466"/>
                  </a:cubicBezTo>
                  <a:lnTo>
                    <a:pt x="420509" y="135466"/>
                  </a:lnTo>
                  <a:lnTo>
                    <a:pt x="420509" y="97366"/>
                  </a:lnTo>
                  <a:cubicBezTo>
                    <a:pt x="420509" y="93470"/>
                    <a:pt x="417350" y="90311"/>
                    <a:pt x="413454" y="90311"/>
                  </a:cubicBezTo>
                  <a:lnTo>
                    <a:pt x="262466" y="90311"/>
                  </a:lnTo>
                  <a:lnTo>
                    <a:pt x="262466" y="59266"/>
                  </a:lnTo>
                  <a:lnTo>
                    <a:pt x="323143" y="59266"/>
                  </a:lnTo>
                  <a:cubicBezTo>
                    <a:pt x="327039" y="59266"/>
                    <a:pt x="330199" y="56108"/>
                    <a:pt x="330199" y="52211"/>
                  </a:cubicBezTo>
                  <a:lnTo>
                    <a:pt x="330199" y="7056"/>
                  </a:lnTo>
                  <a:cubicBezTo>
                    <a:pt x="330199" y="3159"/>
                    <a:pt x="327039" y="0"/>
                    <a:pt x="323143" y="0"/>
                  </a:cubicBezTo>
                  <a:lnTo>
                    <a:pt x="255410" y="0"/>
                  </a:lnTo>
                  <a:cubicBezTo>
                    <a:pt x="251514" y="0"/>
                    <a:pt x="248355" y="3159"/>
                    <a:pt x="248355" y="7056"/>
                  </a:cubicBezTo>
                  <a:lnTo>
                    <a:pt x="248355" y="90311"/>
                  </a:lnTo>
                  <a:lnTo>
                    <a:pt x="97366" y="90311"/>
                  </a:lnTo>
                  <a:cubicBezTo>
                    <a:pt x="93470" y="90311"/>
                    <a:pt x="90311" y="93470"/>
                    <a:pt x="90311" y="97366"/>
                  </a:cubicBezTo>
                  <a:lnTo>
                    <a:pt x="90311" y="135466"/>
                  </a:lnTo>
                  <a:lnTo>
                    <a:pt x="52211" y="135466"/>
                  </a:lnTo>
                  <a:cubicBezTo>
                    <a:pt x="48314" y="135466"/>
                    <a:pt x="45155" y="138625"/>
                    <a:pt x="45155" y="142522"/>
                  </a:cubicBezTo>
                  <a:lnTo>
                    <a:pt x="45155" y="406399"/>
                  </a:lnTo>
                  <a:lnTo>
                    <a:pt x="7056" y="406399"/>
                  </a:lnTo>
                  <a:cubicBezTo>
                    <a:pt x="3159" y="406399"/>
                    <a:pt x="0" y="409558"/>
                    <a:pt x="0" y="413454"/>
                  </a:cubicBezTo>
                  <a:cubicBezTo>
                    <a:pt x="0" y="417350"/>
                    <a:pt x="3159" y="420510"/>
                    <a:pt x="7056" y="420510"/>
                  </a:cubicBezTo>
                  <a:lnTo>
                    <a:pt x="503765" y="420510"/>
                  </a:lnTo>
                  <a:cubicBezTo>
                    <a:pt x="507661" y="420510"/>
                    <a:pt x="510820" y="417350"/>
                    <a:pt x="510820" y="413454"/>
                  </a:cubicBezTo>
                  <a:cubicBezTo>
                    <a:pt x="510820" y="409558"/>
                    <a:pt x="507661" y="406399"/>
                    <a:pt x="503765" y="406399"/>
                  </a:cubicBezTo>
                  <a:close/>
                  <a:moveTo>
                    <a:pt x="262466" y="45155"/>
                  </a:moveTo>
                  <a:lnTo>
                    <a:pt x="262466" y="14111"/>
                  </a:lnTo>
                  <a:lnTo>
                    <a:pt x="316088" y="14111"/>
                  </a:lnTo>
                  <a:lnTo>
                    <a:pt x="316088" y="45155"/>
                  </a:lnTo>
                  <a:close/>
                  <a:moveTo>
                    <a:pt x="104422" y="104422"/>
                  </a:moveTo>
                  <a:lnTo>
                    <a:pt x="406398" y="104422"/>
                  </a:lnTo>
                  <a:lnTo>
                    <a:pt x="406398" y="135466"/>
                  </a:lnTo>
                  <a:lnTo>
                    <a:pt x="104422" y="135466"/>
                  </a:lnTo>
                  <a:close/>
                  <a:moveTo>
                    <a:pt x="104422" y="406399"/>
                  </a:moveTo>
                  <a:lnTo>
                    <a:pt x="104422" y="194733"/>
                  </a:lnTo>
                  <a:lnTo>
                    <a:pt x="135466" y="194733"/>
                  </a:lnTo>
                  <a:lnTo>
                    <a:pt x="135466" y="406399"/>
                  </a:lnTo>
                  <a:close/>
                  <a:moveTo>
                    <a:pt x="239888" y="406399"/>
                  </a:moveTo>
                  <a:lnTo>
                    <a:pt x="239888" y="194733"/>
                  </a:lnTo>
                  <a:lnTo>
                    <a:pt x="270932" y="194733"/>
                  </a:lnTo>
                  <a:lnTo>
                    <a:pt x="270932" y="406399"/>
                  </a:lnTo>
                  <a:close/>
                  <a:moveTo>
                    <a:pt x="375354" y="406399"/>
                  </a:moveTo>
                  <a:lnTo>
                    <a:pt x="375354" y="194733"/>
                  </a:lnTo>
                  <a:lnTo>
                    <a:pt x="406398" y="194733"/>
                  </a:lnTo>
                  <a:lnTo>
                    <a:pt x="406398" y="406399"/>
                  </a:lnTo>
                  <a:close/>
                  <a:moveTo>
                    <a:pt x="420509" y="406399"/>
                  </a:moveTo>
                  <a:lnTo>
                    <a:pt x="420509" y="187677"/>
                  </a:lnTo>
                  <a:cubicBezTo>
                    <a:pt x="420509" y="183781"/>
                    <a:pt x="417350" y="180622"/>
                    <a:pt x="413454" y="180622"/>
                  </a:cubicBezTo>
                  <a:lnTo>
                    <a:pt x="368299" y="180622"/>
                  </a:lnTo>
                  <a:cubicBezTo>
                    <a:pt x="364403" y="180622"/>
                    <a:pt x="361243" y="183781"/>
                    <a:pt x="361243" y="187677"/>
                  </a:cubicBezTo>
                  <a:lnTo>
                    <a:pt x="361243" y="406399"/>
                  </a:lnTo>
                  <a:lnTo>
                    <a:pt x="285043" y="406399"/>
                  </a:lnTo>
                  <a:lnTo>
                    <a:pt x="285043" y="187677"/>
                  </a:lnTo>
                  <a:cubicBezTo>
                    <a:pt x="285043" y="183781"/>
                    <a:pt x="281884" y="180622"/>
                    <a:pt x="277988" y="180622"/>
                  </a:cubicBezTo>
                  <a:lnTo>
                    <a:pt x="232832" y="180622"/>
                  </a:lnTo>
                  <a:cubicBezTo>
                    <a:pt x="228936" y="180622"/>
                    <a:pt x="225777" y="183781"/>
                    <a:pt x="225777" y="187677"/>
                  </a:cubicBezTo>
                  <a:lnTo>
                    <a:pt x="225777" y="406399"/>
                  </a:lnTo>
                  <a:lnTo>
                    <a:pt x="149577" y="406399"/>
                  </a:lnTo>
                  <a:lnTo>
                    <a:pt x="149577" y="187677"/>
                  </a:lnTo>
                  <a:cubicBezTo>
                    <a:pt x="149577" y="183781"/>
                    <a:pt x="146418" y="180622"/>
                    <a:pt x="142522" y="180622"/>
                  </a:cubicBezTo>
                  <a:lnTo>
                    <a:pt x="97366" y="180622"/>
                  </a:lnTo>
                  <a:cubicBezTo>
                    <a:pt x="93470" y="180622"/>
                    <a:pt x="90311" y="183781"/>
                    <a:pt x="90311" y="187677"/>
                  </a:cubicBezTo>
                  <a:lnTo>
                    <a:pt x="90311" y="406399"/>
                  </a:lnTo>
                  <a:lnTo>
                    <a:pt x="59266" y="406399"/>
                  </a:lnTo>
                  <a:lnTo>
                    <a:pt x="59266" y="149577"/>
                  </a:lnTo>
                  <a:lnTo>
                    <a:pt x="451554" y="149577"/>
                  </a:lnTo>
                  <a:lnTo>
                    <a:pt x="451554" y="406399"/>
                  </a:lnTo>
                  <a:close/>
                </a:path>
              </a:pathLst>
            </a:custGeom>
            <a:solidFill>
              <a:srgbClr val="FFFFFF"/>
            </a:solidFill>
            <a:ln w="14023" cap="flat">
              <a:noFill/>
              <a:prstDash val="solid"/>
              <a:miter/>
            </a:ln>
          </p:spPr>
          <p:txBody>
            <a:bodyPr lIns="45542" tIns="22771" rIns="45542" bIns="22771" rtlCol="0" anchor="ctr"/>
            <a:lstStyle/>
            <a:p>
              <a:pPr defTabSz="514337">
                <a:defRPr/>
              </a:pPr>
              <a:endParaRPr lang="de-DE" sz="788" kern="0">
                <a:solidFill>
                  <a:srgbClr val="000000"/>
                </a:solidFill>
              </a:endParaRP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31B85F4C-6C4A-964A-B118-8DABAAB00550}"/>
                </a:ext>
              </a:extLst>
            </p:cNvPr>
            <p:cNvSpPr/>
            <p:nvPr/>
          </p:nvSpPr>
          <p:spPr>
            <a:xfrm>
              <a:off x="3609896" y="2971253"/>
              <a:ext cx="1601018" cy="1911216"/>
            </a:xfrm>
            <a:prstGeom prst="roundRect">
              <a:avLst>
                <a:gd name="adj" fmla="val 0"/>
              </a:avLst>
            </a:prstGeom>
            <a:solidFill>
              <a:srgbClr val="F39300">
                <a:alpha val="74902"/>
              </a:srgbClr>
            </a:solidFill>
            <a:ln w="8435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78358" tIns="48410" rIns="12102" bIns="12102" numCol="1" spcCol="1270" anchor="t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420" indent="-92420" defTabSz="300030">
                <a:lnSpc>
                  <a:spcPct val="90000"/>
                </a:lnSpc>
                <a:spcAft>
                  <a:spcPct val="35000"/>
                </a:spcAft>
                <a:tabLst>
                  <a:tab pos="552734" algn="l"/>
                </a:tabLst>
                <a:defRPr/>
              </a:pPr>
              <a:endParaRPr lang="de-DE" sz="788">
                <a:solidFill>
                  <a:srgbClr val="FFFFFF"/>
                </a:solidFill>
              </a:endParaRPr>
            </a:p>
          </p:txBody>
        </p:sp>
        <p:sp>
          <p:nvSpPr>
            <p:cNvPr id="18" name="Rechteck: abgerundete Ecken 46">
              <a:extLst>
                <a:ext uri="{FF2B5EF4-FFF2-40B4-BE49-F238E27FC236}">
                  <a16:creationId xmlns:a16="http://schemas.microsoft.com/office/drawing/2014/main" id="{39CF6658-5728-EEE5-82AE-9CF16A914AC2}"/>
                </a:ext>
              </a:extLst>
            </p:cNvPr>
            <p:cNvSpPr/>
            <p:nvPr/>
          </p:nvSpPr>
          <p:spPr>
            <a:xfrm>
              <a:off x="3741730" y="3621174"/>
              <a:ext cx="1341119" cy="338534"/>
            </a:xfrm>
            <a:prstGeom prst="rect">
              <a:avLst/>
            </a:prstGeom>
            <a:solidFill>
              <a:schemeClr val="tx2">
                <a:lumMod val="75000"/>
                <a:alpha val="75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en-US" sz="1050">
                  <a:solidFill>
                    <a:srgbClr val="FFFFFF"/>
                  </a:solidFill>
                </a:rPr>
                <a:t>Data field </a:t>
              </a:r>
              <a:r>
                <a:rPr lang="en-US" sz="1050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9" name="Rechteck: abgerundete Ecken 47">
              <a:extLst>
                <a:ext uri="{FF2B5EF4-FFF2-40B4-BE49-F238E27FC236}">
                  <a16:creationId xmlns:a16="http://schemas.microsoft.com/office/drawing/2014/main" id="{4EC2CA6C-6AFF-A691-2F80-0AF5D2F9D419}"/>
                </a:ext>
              </a:extLst>
            </p:cNvPr>
            <p:cNvSpPr/>
            <p:nvPr/>
          </p:nvSpPr>
          <p:spPr>
            <a:xfrm>
              <a:off x="3741730" y="4021414"/>
              <a:ext cx="1341119" cy="33853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en-US" sz="1050">
                  <a:solidFill>
                    <a:srgbClr val="FFFFFF"/>
                  </a:solidFill>
                </a:rPr>
                <a:t>Data field </a:t>
              </a:r>
              <a:r>
                <a:rPr lang="en-US" sz="1050" b="1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20" name="Rechteck: abgerundete Ecken 48">
              <a:extLst>
                <a:ext uri="{FF2B5EF4-FFF2-40B4-BE49-F238E27FC236}">
                  <a16:creationId xmlns:a16="http://schemas.microsoft.com/office/drawing/2014/main" id="{AFBF14CB-1825-AE9B-62EF-81BEC6436D72}"/>
                </a:ext>
              </a:extLst>
            </p:cNvPr>
            <p:cNvSpPr/>
            <p:nvPr/>
          </p:nvSpPr>
          <p:spPr>
            <a:xfrm>
              <a:off x="3741730" y="4421653"/>
              <a:ext cx="1341119" cy="33853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en-US" sz="1050">
                  <a:solidFill>
                    <a:srgbClr val="FFFFFF"/>
                  </a:solidFill>
                </a:rPr>
                <a:t>Data field C</a:t>
              </a:r>
            </a:p>
          </p:txBody>
        </p:sp>
        <p:sp>
          <p:nvSpPr>
            <p:cNvPr id="21" name="Rechteck: abgerundete Ecken 44">
              <a:extLst>
                <a:ext uri="{FF2B5EF4-FFF2-40B4-BE49-F238E27FC236}">
                  <a16:creationId xmlns:a16="http://schemas.microsoft.com/office/drawing/2014/main" id="{FAAD85DC-B353-A4E8-5E7E-7C34F724F365}"/>
                </a:ext>
              </a:extLst>
            </p:cNvPr>
            <p:cNvSpPr/>
            <p:nvPr/>
          </p:nvSpPr>
          <p:spPr>
            <a:xfrm>
              <a:off x="6709136" y="2971899"/>
              <a:ext cx="1601018" cy="191121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  <a:alpha val="75000"/>
              </a:schemeClr>
            </a:solidFill>
            <a:ln w="8435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78358" tIns="48410" rIns="12102" bIns="12102" numCol="1" spcCol="1270" anchor="t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420" indent="-92420" algn="ctr" defTabSz="300030">
                <a:lnSpc>
                  <a:spcPct val="90000"/>
                </a:lnSpc>
                <a:spcAft>
                  <a:spcPct val="35000"/>
                </a:spcAft>
                <a:tabLst>
                  <a:tab pos="552734" algn="l"/>
                </a:tabLst>
                <a:defRPr/>
              </a:pPr>
              <a:endParaRPr lang="de-DE" sz="788">
                <a:solidFill>
                  <a:srgbClr val="000000"/>
                </a:solidFill>
              </a:endParaRPr>
            </a:p>
          </p:txBody>
        </p:sp>
        <p:sp>
          <p:nvSpPr>
            <p:cNvPr id="22" name="Rechteck: abgerundete Ecken 46">
              <a:extLst>
                <a:ext uri="{FF2B5EF4-FFF2-40B4-BE49-F238E27FC236}">
                  <a16:creationId xmlns:a16="http://schemas.microsoft.com/office/drawing/2014/main" id="{E6C5C095-FA1D-654E-3246-CAC78BCCC447}"/>
                </a:ext>
              </a:extLst>
            </p:cNvPr>
            <p:cNvSpPr/>
            <p:nvPr/>
          </p:nvSpPr>
          <p:spPr>
            <a:xfrm>
              <a:off x="6844595" y="3621877"/>
              <a:ext cx="1314358" cy="3385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en-US" sz="1050">
                  <a:solidFill>
                    <a:srgbClr val="FFFFFF"/>
                  </a:solidFill>
                </a:rPr>
                <a:t>Data field </a:t>
              </a:r>
              <a:r>
                <a:rPr lang="en-US" sz="1050" b="1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23" name="Rechteck: abgerundete Ecken 47">
              <a:extLst>
                <a:ext uri="{FF2B5EF4-FFF2-40B4-BE49-F238E27FC236}">
                  <a16:creationId xmlns:a16="http://schemas.microsoft.com/office/drawing/2014/main" id="{48908334-81C4-C22E-9761-C7A448E20A85}"/>
                </a:ext>
              </a:extLst>
            </p:cNvPr>
            <p:cNvSpPr/>
            <p:nvPr/>
          </p:nvSpPr>
          <p:spPr>
            <a:xfrm>
              <a:off x="6844595" y="4022089"/>
              <a:ext cx="1314358" cy="338534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0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en-US" sz="1050">
                  <a:solidFill>
                    <a:srgbClr val="FFFFFF"/>
                  </a:solidFill>
                </a:rPr>
                <a:t>Data field</a:t>
              </a:r>
              <a:r>
                <a:rPr lang="en-US" sz="1050">
                  <a:solidFill>
                    <a:schemeClr val="bg1"/>
                  </a:solidFill>
                </a:rPr>
                <a:t> </a:t>
              </a:r>
              <a:r>
                <a:rPr lang="en-US" sz="1050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4" name="Rechteck: abgerundete Ecken 48">
              <a:extLst>
                <a:ext uri="{FF2B5EF4-FFF2-40B4-BE49-F238E27FC236}">
                  <a16:creationId xmlns:a16="http://schemas.microsoft.com/office/drawing/2014/main" id="{A6CCCC14-0DD2-083D-7E67-DF21135A09E7}"/>
                </a:ext>
              </a:extLst>
            </p:cNvPr>
            <p:cNvSpPr/>
            <p:nvPr/>
          </p:nvSpPr>
          <p:spPr>
            <a:xfrm>
              <a:off x="6844595" y="4415770"/>
              <a:ext cx="1314358" cy="3385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en-US" sz="1050">
                  <a:solidFill>
                    <a:schemeClr val="tx1"/>
                  </a:solidFill>
                </a:rPr>
                <a:t>Data field </a:t>
              </a:r>
              <a:r>
                <a:rPr lang="en-US" sz="1050" b="1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C4EF5A-424F-5625-97F9-3F289DB80787}"/>
                </a:ext>
              </a:extLst>
            </p:cNvPr>
            <p:cNvSpPr txBox="1"/>
            <p:nvPr/>
          </p:nvSpPr>
          <p:spPr>
            <a:xfrm>
              <a:off x="6916630" y="3006817"/>
              <a:ext cx="1170287" cy="577239"/>
            </a:xfrm>
            <a:prstGeom prst="rect">
              <a:avLst/>
            </a:prstGeom>
            <a:noFill/>
          </p:spPr>
          <p:txBody>
            <a:bodyPr wrap="square" lIns="45542" tIns="22771" rIns="45542" bIns="22771" rtlCol="0">
              <a:spAutoFit/>
            </a:bodyPr>
            <a:lstStyle/>
            <a:p>
              <a:pPr algn="ctr" defTabSz="685784">
                <a:defRPr/>
              </a:pPr>
              <a:r>
                <a:rPr lang="de-DE" sz="1350" b="1" kern="0">
                  <a:solidFill>
                    <a:srgbClr val="FFFFFF"/>
                  </a:solidFill>
                </a:rPr>
                <a:t>§ 11 ff. </a:t>
              </a:r>
              <a:r>
                <a:rPr lang="en-US" sz="1350" b="1" kern="0">
                  <a:solidFill>
                    <a:srgbClr val="FFFFFF"/>
                  </a:solidFill>
                </a:rPr>
                <a:t>Social</a:t>
              </a:r>
              <a:r>
                <a:rPr lang="de-DE" sz="1350" b="1" kern="0">
                  <a:solidFill>
                    <a:srgbClr val="FFFFFF"/>
                  </a:solidFill>
                </a:rPr>
                <a:t> Code (SGB) II</a:t>
              </a:r>
              <a:br>
                <a:rPr lang="de-DE" sz="1350" b="1" kern="0">
                  <a:solidFill>
                    <a:srgbClr val="FFFFFF"/>
                  </a:solidFill>
                </a:rPr>
              </a:br>
              <a:r>
                <a:rPr lang="de-DE" sz="1350" kern="0">
                  <a:solidFill>
                    <a:srgbClr val="FFFFFF"/>
                  </a:solidFill>
                </a:rPr>
                <a:t>Income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211636B1-0324-76F4-BEB3-C648521A5711}"/>
                </a:ext>
              </a:extLst>
            </p:cNvPr>
            <p:cNvSpPr txBox="1"/>
            <p:nvPr/>
          </p:nvSpPr>
          <p:spPr>
            <a:xfrm>
              <a:off x="3695203" y="2995667"/>
              <a:ext cx="1386619" cy="577239"/>
            </a:xfrm>
            <a:prstGeom prst="rect">
              <a:avLst/>
            </a:prstGeom>
            <a:noFill/>
          </p:spPr>
          <p:txBody>
            <a:bodyPr wrap="square" lIns="45542" tIns="22771" rIns="45542" bIns="22771" rtlCol="0">
              <a:spAutoFit/>
            </a:bodyPr>
            <a:lstStyle/>
            <a:p>
              <a:pPr algn="ctr" defTabSz="685784">
                <a:defRPr/>
              </a:pPr>
              <a:r>
                <a:rPr lang="de-DE" sz="1350" b="1" kern="0">
                  <a:solidFill>
                    <a:srgbClr val="FFFFFF"/>
                  </a:solidFill>
                </a:rPr>
                <a:t>§ </a:t>
              </a:r>
              <a:r>
                <a:rPr lang="en-US" sz="1350" b="1" kern="0">
                  <a:solidFill>
                    <a:srgbClr val="FFFFFF"/>
                  </a:solidFill>
                </a:rPr>
                <a:t>2 ff. Income Tax Act</a:t>
              </a:r>
            </a:p>
            <a:p>
              <a:pPr algn="ctr" defTabSz="685784">
                <a:defRPr/>
              </a:pPr>
              <a:r>
                <a:rPr lang="en-US" sz="1350" kern="0">
                  <a:solidFill>
                    <a:srgbClr val="FFFFFF"/>
                  </a:solidFill>
                </a:rPr>
                <a:t>Income</a:t>
              </a: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E95EAAAB-1D35-6E79-F757-2CB8A948FF62}"/>
                </a:ext>
              </a:extLst>
            </p:cNvPr>
            <p:cNvSpPr/>
            <p:nvPr/>
          </p:nvSpPr>
          <p:spPr bwMode="auto">
            <a:xfrm>
              <a:off x="3695203" y="3592828"/>
              <a:ext cx="1425271" cy="767795"/>
            </a:xfrm>
            <a:prstGeom prst="roundRect">
              <a:avLst/>
            </a:prstGeom>
            <a:noFill/>
            <a:ln w="57150">
              <a:solidFill>
                <a:srgbClr val="D9C2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EA22F0E5-82C9-8CC4-07AB-4B9D3F348F5E}"/>
                </a:ext>
              </a:extLst>
            </p:cNvPr>
            <p:cNvSpPr/>
            <p:nvPr/>
          </p:nvSpPr>
          <p:spPr bwMode="auto">
            <a:xfrm>
              <a:off x="6788724" y="4014405"/>
              <a:ext cx="1437124" cy="769885"/>
            </a:xfrm>
            <a:prstGeom prst="roundRect">
              <a:avLst/>
            </a:prstGeom>
            <a:noFill/>
            <a:ln w="5715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1BFA69B2-4F5E-B3C3-1126-954DD154B132}"/>
                </a:ext>
              </a:extLst>
            </p:cNvPr>
            <p:cNvSpPr/>
            <p:nvPr/>
          </p:nvSpPr>
          <p:spPr bwMode="auto">
            <a:xfrm>
              <a:off x="6788724" y="3616847"/>
              <a:ext cx="1437124" cy="338534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223296B9-ADEA-53C0-7A2B-B03380AFFC04}"/>
                </a:ext>
              </a:extLst>
            </p:cNvPr>
            <p:cNvSpPr/>
            <p:nvPr/>
          </p:nvSpPr>
          <p:spPr bwMode="auto">
            <a:xfrm>
              <a:off x="3695203" y="4415770"/>
              <a:ext cx="1425271" cy="368520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386CA82F-2BB7-98DB-6DF6-FDE43CD6ED05}"/>
              </a:ext>
            </a:extLst>
          </p:cNvPr>
          <p:cNvSpPr txBox="1">
            <a:spLocks/>
          </p:cNvSpPr>
          <p:nvPr/>
        </p:nvSpPr>
        <p:spPr>
          <a:xfrm>
            <a:off x="206270" y="568294"/>
            <a:ext cx="54592" cy="34624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27000" tIns="0" rIns="2700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6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endParaRPr lang="en-US" sz="2250"/>
          </a:p>
        </p:txBody>
      </p:sp>
      <p:pic>
        <p:nvPicPr>
          <p:cNvPr id="6" name="Picture 6" descr="Not Equal To Symbol Doodle PNG &amp; SVG Design For T-Shirts">
            <a:extLst>
              <a:ext uri="{FF2B5EF4-FFF2-40B4-BE49-F238E27FC236}">
                <a16:creationId xmlns:a16="http://schemas.microsoft.com/office/drawing/2014/main" id="{78E4C536-4B3D-91D7-4B0F-BC360AD0A80D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229092" y="2556141"/>
            <a:ext cx="839970" cy="83997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4214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377C4-8145-6F5B-2068-ACEA7441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F8A52EF4-3EF4-DA96-EE5F-51429BB90A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5383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A52EF4-3EF4-DA96-EE5F-51429BB90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1858A18-B201-AA20-01AE-87B44EAA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1167130"/>
          </a:xfrm>
        </p:spPr>
        <p:txBody>
          <a:bodyPr vert="horz"/>
          <a:lstStyle/>
          <a:p>
            <a:r>
              <a:rPr lang="de-DE" sz="3100" err="1"/>
              <a:t>Fragmented</a:t>
            </a:r>
            <a:r>
              <a:rPr lang="de-DE" sz="3100"/>
              <a:t> Data Landscape in </a:t>
            </a:r>
            <a:r>
              <a:rPr lang="de-DE" sz="3100" err="1"/>
              <a:t>the</a:t>
            </a:r>
            <a:r>
              <a:rPr lang="de-DE" sz="3100"/>
              <a:t> Public </a:t>
            </a:r>
            <a:r>
              <a:rPr lang="de-DE" sz="3100" err="1"/>
              <a:t>Sector</a:t>
            </a:r>
            <a:br>
              <a:rPr lang="de-DE" sz="3200"/>
            </a:br>
            <a:endParaRPr lang="de-DE"/>
          </a:p>
        </p:txBody>
      </p:sp>
      <p:pic>
        <p:nvPicPr>
          <p:cNvPr id="1032" name="Picture 8" descr="Kiz1-Antrag Ba013094 | PDF">
            <a:extLst>
              <a:ext uri="{FF2B5EF4-FFF2-40B4-BE49-F238E27FC236}">
                <a16:creationId xmlns:a16="http://schemas.microsoft.com/office/drawing/2014/main" id="{6C1FD739-C21D-DEF1-E76B-619A73FD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89"/>
            <a:ext cx="2329993" cy="310665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fög Formblatt 1 » Download &amp; Ausfüllhilfe ✓ | meinBafög">
            <a:extLst>
              <a:ext uri="{FF2B5EF4-FFF2-40B4-BE49-F238E27FC236}">
                <a16:creationId xmlns:a16="http://schemas.microsoft.com/office/drawing/2014/main" id="{6749A7A8-C953-8CB8-39F5-3A08CD11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88" y="1445946"/>
            <a:ext cx="2099219" cy="297039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BD8331-6398-C906-411E-3F35B55BE4EE}"/>
              </a:ext>
            </a:extLst>
          </p:cNvPr>
          <p:cNvSpPr txBox="1"/>
          <p:nvPr/>
        </p:nvSpPr>
        <p:spPr>
          <a:xfrm>
            <a:off x="3018784" y="1270615"/>
            <a:ext cx="353123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" b="1"/>
              <a:t>Why do we enter the same data in different application forms?</a:t>
            </a:r>
            <a:endParaRPr lang="de-DE" sz="1200" b="1"/>
          </a:p>
        </p:txBody>
      </p:sp>
      <p:sp>
        <p:nvSpPr>
          <p:cNvPr id="30" name="Rectangle: Rounded Corners 152">
            <a:extLst>
              <a:ext uri="{FF2B5EF4-FFF2-40B4-BE49-F238E27FC236}">
                <a16:creationId xmlns:a16="http://schemas.microsoft.com/office/drawing/2014/main" id="{96F40507-6F02-3DEB-B035-CB5C82D90BB4}"/>
              </a:ext>
            </a:extLst>
          </p:cNvPr>
          <p:cNvSpPr/>
          <p:nvPr/>
        </p:nvSpPr>
        <p:spPr>
          <a:xfrm>
            <a:off x="2341554" y="3960845"/>
            <a:ext cx="5869558" cy="632067"/>
          </a:xfrm>
          <a:prstGeom prst="roundRect">
            <a:avLst>
              <a:gd name="adj" fmla="val 0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0" rIns="5143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01806" defTabSz="514337">
              <a:defRPr/>
            </a:pPr>
            <a:endParaRPr lang="de-DE" sz="1200" b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B067F-EFF9-CAFB-CA36-E15BA96D3EDD}"/>
              </a:ext>
            </a:extLst>
          </p:cNvPr>
          <p:cNvSpPr txBox="1"/>
          <p:nvPr/>
        </p:nvSpPr>
        <p:spPr>
          <a:xfrm>
            <a:off x="3007235" y="4237944"/>
            <a:ext cx="354278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1200" b="1"/>
              <a:t>The legal terminology is reflected in the data used in administrative procedures and online public service applications</a:t>
            </a:r>
            <a:endParaRPr lang="de-DE" sz="1200" b="1"/>
          </a:p>
        </p:txBody>
      </p:sp>
      <p:pic>
        <p:nvPicPr>
          <p:cNvPr id="4" name="Picture 6" descr="Question Mark Writing Doodle PNG &amp; SVG Design For T-Shirts">
            <a:extLst>
              <a:ext uri="{FF2B5EF4-FFF2-40B4-BE49-F238E27FC236}">
                <a16:creationId xmlns:a16="http://schemas.microsoft.com/office/drawing/2014/main" id="{EDE1DCFF-A06F-21BC-4217-8A15594220F1}"/>
              </a:ext>
            </a:extLst>
          </p:cNvPr>
          <p:cNvPicPr/>
          <p:nvPr/>
        </p:nvPicPr>
        <p:blipFill>
          <a:blip r:embed="rId9"/>
          <a:stretch/>
        </p:blipFill>
        <p:spPr>
          <a:xfrm rot="407400">
            <a:off x="2525917" y="1202319"/>
            <a:ext cx="503480" cy="4941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Picture 6" descr="Not Equal To Symbol Doodle PNG &amp; SVG Design For T-Shirts">
            <a:extLst>
              <a:ext uri="{FF2B5EF4-FFF2-40B4-BE49-F238E27FC236}">
                <a16:creationId xmlns:a16="http://schemas.microsoft.com/office/drawing/2014/main" id="{5F7D8247-9ED7-DD9D-F7B1-294D05960A31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4024523" y="2627737"/>
            <a:ext cx="839970" cy="8399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4" name="Picture 2" descr="Exclamation Mark Writing Doodle PNG &amp; SVG Design For T-Shirts">
            <a:extLst>
              <a:ext uri="{FF2B5EF4-FFF2-40B4-BE49-F238E27FC236}">
                <a16:creationId xmlns:a16="http://schemas.microsoft.com/office/drawing/2014/main" id="{5BAC9B34-F3C7-887B-960F-7A835DB4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7" y="4225110"/>
            <a:ext cx="528312" cy="52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6F7968A-AE8D-0CFB-4756-8200CEA65EB3}"/>
              </a:ext>
            </a:extLst>
          </p:cNvPr>
          <p:cNvGrpSpPr/>
          <p:nvPr/>
        </p:nvGrpSpPr>
        <p:grpSpPr>
          <a:xfrm>
            <a:off x="2494671" y="1958020"/>
            <a:ext cx="3993331" cy="2139940"/>
            <a:chOff x="3781019" y="2314156"/>
            <a:chExt cx="4529135" cy="2576570"/>
          </a:xfrm>
        </p:grpSpPr>
        <p:sp>
          <p:nvSpPr>
            <p:cNvPr id="3" name="Rechteck: abgerundete Ecken 5">
              <a:extLst>
                <a:ext uri="{FF2B5EF4-FFF2-40B4-BE49-F238E27FC236}">
                  <a16:creationId xmlns:a16="http://schemas.microsoft.com/office/drawing/2014/main" id="{6A605188-D14D-EAB8-4016-E427B7D187DC}"/>
                </a:ext>
              </a:extLst>
            </p:cNvPr>
            <p:cNvSpPr/>
            <p:nvPr/>
          </p:nvSpPr>
          <p:spPr>
            <a:xfrm>
              <a:off x="3781021" y="2328034"/>
              <a:ext cx="1601018" cy="581316"/>
            </a:xfrm>
            <a:prstGeom prst="roundRect">
              <a:avLst>
                <a:gd name="adj" fmla="val 0"/>
              </a:avLst>
            </a:prstGeom>
            <a:solidFill>
              <a:srgbClr val="FF9900">
                <a:alpha val="75000"/>
              </a:srgbClr>
            </a:solidFill>
            <a:ln w="18976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326769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25" b="1">
                  <a:solidFill>
                    <a:srgbClr val="FFFFFF"/>
                  </a:solidFill>
                </a:rPr>
                <a:t>Authority </a:t>
              </a:r>
            </a:p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25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DFDDDF07-E05E-A61A-9334-77CAC64CA9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1261" y="2443889"/>
              <a:ext cx="331249" cy="293693"/>
            </a:xfrm>
            <a:custGeom>
              <a:avLst/>
              <a:gdLst>
                <a:gd name="connsiteX0" fmla="*/ 503765 w 507998"/>
                <a:gd name="connsiteY0" fmla="*/ 406399 h 409220"/>
                <a:gd name="connsiteX1" fmla="*/ 465665 w 507998"/>
                <a:gd name="connsiteY1" fmla="*/ 406399 h 409220"/>
                <a:gd name="connsiteX2" fmla="*/ 465665 w 507998"/>
                <a:gd name="connsiteY2" fmla="*/ 142522 h 409220"/>
                <a:gd name="connsiteX3" fmla="*/ 458609 w 507998"/>
                <a:gd name="connsiteY3" fmla="*/ 135466 h 409220"/>
                <a:gd name="connsiteX4" fmla="*/ 420509 w 507998"/>
                <a:gd name="connsiteY4" fmla="*/ 135466 h 409220"/>
                <a:gd name="connsiteX5" fmla="*/ 420509 w 507998"/>
                <a:gd name="connsiteY5" fmla="*/ 97366 h 409220"/>
                <a:gd name="connsiteX6" fmla="*/ 413454 w 507998"/>
                <a:gd name="connsiteY6" fmla="*/ 90311 h 409220"/>
                <a:gd name="connsiteX7" fmla="*/ 262466 w 507998"/>
                <a:gd name="connsiteY7" fmla="*/ 90311 h 409220"/>
                <a:gd name="connsiteX8" fmla="*/ 262466 w 507998"/>
                <a:gd name="connsiteY8" fmla="*/ 59266 h 409220"/>
                <a:gd name="connsiteX9" fmla="*/ 323143 w 507998"/>
                <a:gd name="connsiteY9" fmla="*/ 59266 h 409220"/>
                <a:gd name="connsiteX10" fmla="*/ 330199 w 507998"/>
                <a:gd name="connsiteY10" fmla="*/ 52211 h 409220"/>
                <a:gd name="connsiteX11" fmla="*/ 330199 w 507998"/>
                <a:gd name="connsiteY11" fmla="*/ 7056 h 409220"/>
                <a:gd name="connsiteX12" fmla="*/ 323143 w 507998"/>
                <a:gd name="connsiteY12" fmla="*/ 0 h 409220"/>
                <a:gd name="connsiteX13" fmla="*/ 255410 w 507998"/>
                <a:gd name="connsiteY13" fmla="*/ 0 h 409220"/>
                <a:gd name="connsiteX14" fmla="*/ 248355 w 507998"/>
                <a:gd name="connsiteY14" fmla="*/ 7056 h 409220"/>
                <a:gd name="connsiteX15" fmla="*/ 248355 w 507998"/>
                <a:gd name="connsiteY15" fmla="*/ 90311 h 409220"/>
                <a:gd name="connsiteX16" fmla="*/ 97366 w 507998"/>
                <a:gd name="connsiteY16" fmla="*/ 90311 h 409220"/>
                <a:gd name="connsiteX17" fmla="*/ 90311 w 507998"/>
                <a:gd name="connsiteY17" fmla="*/ 97366 h 409220"/>
                <a:gd name="connsiteX18" fmla="*/ 90311 w 507998"/>
                <a:gd name="connsiteY18" fmla="*/ 135466 h 409220"/>
                <a:gd name="connsiteX19" fmla="*/ 52211 w 507998"/>
                <a:gd name="connsiteY19" fmla="*/ 135466 h 409220"/>
                <a:gd name="connsiteX20" fmla="*/ 45155 w 507998"/>
                <a:gd name="connsiteY20" fmla="*/ 142522 h 409220"/>
                <a:gd name="connsiteX21" fmla="*/ 45155 w 507998"/>
                <a:gd name="connsiteY21" fmla="*/ 406399 h 409220"/>
                <a:gd name="connsiteX22" fmla="*/ 7056 w 507998"/>
                <a:gd name="connsiteY22" fmla="*/ 406399 h 409220"/>
                <a:gd name="connsiteX23" fmla="*/ 0 w 507998"/>
                <a:gd name="connsiteY23" fmla="*/ 413454 h 409220"/>
                <a:gd name="connsiteX24" fmla="*/ 7056 w 507998"/>
                <a:gd name="connsiteY24" fmla="*/ 420510 h 409220"/>
                <a:gd name="connsiteX25" fmla="*/ 503765 w 507998"/>
                <a:gd name="connsiteY25" fmla="*/ 420510 h 409220"/>
                <a:gd name="connsiteX26" fmla="*/ 510820 w 507998"/>
                <a:gd name="connsiteY26" fmla="*/ 413454 h 409220"/>
                <a:gd name="connsiteX27" fmla="*/ 503765 w 507998"/>
                <a:gd name="connsiteY27" fmla="*/ 406399 h 409220"/>
                <a:gd name="connsiteX28" fmla="*/ 262466 w 507998"/>
                <a:gd name="connsiteY28" fmla="*/ 45155 h 409220"/>
                <a:gd name="connsiteX29" fmla="*/ 262466 w 507998"/>
                <a:gd name="connsiteY29" fmla="*/ 14111 h 409220"/>
                <a:gd name="connsiteX30" fmla="*/ 316088 w 507998"/>
                <a:gd name="connsiteY30" fmla="*/ 14111 h 409220"/>
                <a:gd name="connsiteX31" fmla="*/ 316088 w 507998"/>
                <a:gd name="connsiteY31" fmla="*/ 45155 h 409220"/>
                <a:gd name="connsiteX32" fmla="*/ 104422 w 507998"/>
                <a:gd name="connsiteY32" fmla="*/ 104422 h 409220"/>
                <a:gd name="connsiteX33" fmla="*/ 406398 w 507998"/>
                <a:gd name="connsiteY33" fmla="*/ 104422 h 409220"/>
                <a:gd name="connsiteX34" fmla="*/ 406398 w 507998"/>
                <a:gd name="connsiteY34" fmla="*/ 135466 h 409220"/>
                <a:gd name="connsiteX35" fmla="*/ 104422 w 507998"/>
                <a:gd name="connsiteY35" fmla="*/ 135466 h 409220"/>
                <a:gd name="connsiteX36" fmla="*/ 104422 w 507998"/>
                <a:gd name="connsiteY36" fmla="*/ 406399 h 409220"/>
                <a:gd name="connsiteX37" fmla="*/ 104422 w 507998"/>
                <a:gd name="connsiteY37" fmla="*/ 194733 h 409220"/>
                <a:gd name="connsiteX38" fmla="*/ 135466 w 507998"/>
                <a:gd name="connsiteY38" fmla="*/ 194733 h 409220"/>
                <a:gd name="connsiteX39" fmla="*/ 135466 w 507998"/>
                <a:gd name="connsiteY39" fmla="*/ 406399 h 409220"/>
                <a:gd name="connsiteX40" fmla="*/ 239888 w 507998"/>
                <a:gd name="connsiteY40" fmla="*/ 406399 h 409220"/>
                <a:gd name="connsiteX41" fmla="*/ 239888 w 507998"/>
                <a:gd name="connsiteY41" fmla="*/ 194733 h 409220"/>
                <a:gd name="connsiteX42" fmla="*/ 270932 w 507998"/>
                <a:gd name="connsiteY42" fmla="*/ 194733 h 409220"/>
                <a:gd name="connsiteX43" fmla="*/ 270932 w 507998"/>
                <a:gd name="connsiteY43" fmla="*/ 406399 h 409220"/>
                <a:gd name="connsiteX44" fmla="*/ 375354 w 507998"/>
                <a:gd name="connsiteY44" fmla="*/ 406399 h 409220"/>
                <a:gd name="connsiteX45" fmla="*/ 375354 w 507998"/>
                <a:gd name="connsiteY45" fmla="*/ 194733 h 409220"/>
                <a:gd name="connsiteX46" fmla="*/ 406398 w 507998"/>
                <a:gd name="connsiteY46" fmla="*/ 194733 h 409220"/>
                <a:gd name="connsiteX47" fmla="*/ 406398 w 507998"/>
                <a:gd name="connsiteY47" fmla="*/ 406399 h 409220"/>
                <a:gd name="connsiteX48" fmla="*/ 420509 w 507998"/>
                <a:gd name="connsiteY48" fmla="*/ 406399 h 409220"/>
                <a:gd name="connsiteX49" fmla="*/ 420509 w 507998"/>
                <a:gd name="connsiteY49" fmla="*/ 187677 h 409220"/>
                <a:gd name="connsiteX50" fmla="*/ 413454 w 507998"/>
                <a:gd name="connsiteY50" fmla="*/ 180622 h 409220"/>
                <a:gd name="connsiteX51" fmla="*/ 368299 w 507998"/>
                <a:gd name="connsiteY51" fmla="*/ 180622 h 409220"/>
                <a:gd name="connsiteX52" fmla="*/ 361243 w 507998"/>
                <a:gd name="connsiteY52" fmla="*/ 187677 h 409220"/>
                <a:gd name="connsiteX53" fmla="*/ 361243 w 507998"/>
                <a:gd name="connsiteY53" fmla="*/ 406399 h 409220"/>
                <a:gd name="connsiteX54" fmla="*/ 285043 w 507998"/>
                <a:gd name="connsiteY54" fmla="*/ 406399 h 409220"/>
                <a:gd name="connsiteX55" fmla="*/ 285043 w 507998"/>
                <a:gd name="connsiteY55" fmla="*/ 187677 h 409220"/>
                <a:gd name="connsiteX56" fmla="*/ 277988 w 507998"/>
                <a:gd name="connsiteY56" fmla="*/ 180622 h 409220"/>
                <a:gd name="connsiteX57" fmla="*/ 232832 w 507998"/>
                <a:gd name="connsiteY57" fmla="*/ 180622 h 409220"/>
                <a:gd name="connsiteX58" fmla="*/ 225777 w 507998"/>
                <a:gd name="connsiteY58" fmla="*/ 187677 h 409220"/>
                <a:gd name="connsiteX59" fmla="*/ 225777 w 507998"/>
                <a:gd name="connsiteY59" fmla="*/ 406399 h 409220"/>
                <a:gd name="connsiteX60" fmla="*/ 149577 w 507998"/>
                <a:gd name="connsiteY60" fmla="*/ 406399 h 409220"/>
                <a:gd name="connsiteX61" fmla="*/ 149577 w 507998"/>
                <a:gd name="connsiteY61" fmla="*/ 187677 h 409220"/>
                <a:gd name="connsiteX62" fmla="*/ 142522 w 507998"/>
                <a:gd name="connsiteY62" fmla="*/ 180622 h 409220"/>
                <a:gd name="connsiteX63" fmla="*/ 97366 w 507998"/>
                <a:gd name="connsiteY63" fmla="*/ 180622 h 409220"/>
                <a:gd name="connsiteX64" fmla="*/ 90311 w 507998"/>
                <a:gd name="connsiteY64" fmla="*/ 187677 h 409220"/>
                <a:gd name="connsiteX65" fmla="*/ 90311 w 507998"/>
                <a:gd name="connsiteY65" fmla="*/ 406399 h 409220"/>
                <a:gd name="connsiteX66" fmla="*/ 59266 w 507998"/>
                <a:gd name="connsiteY66" fmla="*/ 406399 h 409220"/>
                <a:gd name="connsiteX67" fmla="*/ 59266 w 507998"/>
                <a:gd name="connsiteY67" fmla="*/ 149577 h 409220"/>
                <a:gd name="connsiteX68" fmla="*/ 451554 w 507998"/>
                <a:gd name="connsiteY68" fmla="*/ 149577 h 409220"/>
                <a:gd name="connsiteX69" fmla="*/ 451554 w 507998"/>
                <a:gd name="connsiteY69" fmla="*/ 406399 h 40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07998" h="409220">
                  <a:moveTo>
                    <a:pt x="503765" y="406399"/>
                  </a:moveTo>
                  <a:lnTo>
                    <a:pt x="465665" y="406399"/>
                  </a:lnTo>
                  <a:lnTo>
                    <a:pt x="465665" y="142522"/>
                  </a:lnTo>
                  <a:cubicBezTo>
                    <a:pt x="465665" y="138625"/>
                    <a:pt x="462505" y="135466"/>
                    <a:pt x="458609" y="135466"/>
                  </a:cubicBezTo>
                  <a:lnTo>
                    <a:pt x="420509" y="135466"/>
                  </a:lnTo>
                  <a:lnTo>
                    <a:pt x="420509" y="97366"/>
                  </a:lnTo>
                  <a:cubicBezTo>
                    <a:pt x="420509" y="93470"/>
                    <a:pt x="417350" y="90311"/>
                    <a:pt x="413454" y="90311"/>
                  </a:cubicBezTo>
                  <a:lnTo>
                    <a:pt x="262466" y="90311"/>
                  </a:lnTo>
                  <a:lnTo>
                    <a:pt x="262466" y="59266"/>
                  </a:lnTo>
                  <a:lnTo>
                    <a:pt x="323143" y="59266"/>
                  </a:lnTo>
                  <a:cubicBezTo>
                    <a:pt x="327039" y="59266"/>
                    <a:pt x="330199" y="56108"/>
                    <a:pt x="330199" y="52211"/>
                  </a:cubicBezTo>
                  <a:lnTo>
                    <a:pt x="330199" y="7056"/>
                  </a:lnTo>
                  <a:cubicBezTo>
                    <a:pt x="330199" y="3159"/>
                    <a:pt x="327039" y="0"/>
                    <a:pt x="323143" y="0"/>
                  </a:cubicBezTo>
                  <a:lnTo>
                    <a:pt x="255410" y="0"/>
                  </a:lnTo>
                  <a:cubicBezTo>
                    <a:pt x="251514" y="0"/>
                    <a:pt x="248355" y="3159"/>
                    <a:pt x="248355" y="7056"/>
                  </a:cubicBezTo>
                  <a:lnTo>
                    <a:pt x="248355" y="90311"/>
                  </a:lnTo>
                  <a:lnTo>
                    <a:pt x="97366" y="90311"/>
                  </a:lnTo>
                  <a:cubicBezTo>
                    <a:pt x="93470" y="90311"/>
                    <a:pt x="90311" y="93470"/>
                    <a:pt x="90311" y="97366"/>
                  </a:cubicBezTo>
                  <a:lnTo>
                    <a:pt x="90311" y="135466"/>
                  </a:lnTo>
                  <a:lnTo>
                    <a:pt x="52211" y="135466"/>
                  </a:lnTo>
                  <a:cubicBezTo>
                    <a:pt x="48314" y="135466"/>
                    <a:pt x="45155" y="138625"/>
                    <a:pt x="45155" y="142522"/>
                  </a:cubicBezTo>
                  <a:lnTo>
                    <a:pt x="45155" y="406399"/>
                  </a:lnTo>
                  <a:lnTo>
                    <a:pt x="7056" y="406399"/>
                  </a:lnTo>
                  <a:cubicBezTo>
                    <a:pt x="3159" y="406399"/>
                    <a:pt x="0" y="409558"/>
                    <a:pt x="0" y="413454"/>
                  </a:cubicBezTo>
                  <a:cubicBezTo>
                    <a:pt x="0" y="417350"/>
                    <a:pt x="3159" y="420510"/>
                    <a:pt x="7056" y="420510"/>
                  </a:cubicBezTo>
                  <a:lnTo>
                    <a:pt x="503765" y="420510"/>
                  </a:lnTo>
                  <a:cubicBezTo>
                    <a:pt x="507661" y="420510"/>
                    <a:pt x="510820" y="417350"/>
                    <a:pt x="510820" y="413454"/>
                  </a:cubicBezTo>
                  <a:cubicBezTo>
                    <a:pt x="510820" y="409558"/>
                    <a:pt x="507661" y="406399"/>
                    <a:pt x="503765" y="406399"/>
                  </a:cubicBezTo>
                  <a:close/>
                  <a:moveTo>
                    <a:pt x="262466" y="45155"/>
                  </a:moveTo>
                  <a:lnTo>
                    <a:pt x="262466" y="14111"/>
                  </a:lnTo>
                  <a:lnTo>
                    <a:pt x="316088" y="14111"/>
                  </a:lnTo>
                  <a:lnTo>
                    <a:pt x="316088" y="45155"/>
                  </a:lnTo>
                  <a:close/>
                  <a:moveTo>
                    <a:pt x="104422" y="104422"/>
                  </a:moveTo>
                  <a:lnTo>
                    <a:pt x="406398" y="104422"/>
                  </a:lnTo>
                  <a:lnTo>
                    <a:pt x="406398" y="135466"/>
                  </a:lnTo>
                  <a:lnTo>
                    <a:pt x="104422" y="135466"/>
                  </a:lnTo>
                  <a:close/>
                  <a:moveTo>
                    <a:pt x="104422" y="406399"/>
                  </a:moveTo>
                  <a:lnTo>
                    <a:pt x="104422" y="194733"/>
                  </a:lnTo>
                  <a:lnTo>
                    <a:pt x="135466" y="194733"/>
                  </a:lnTo>
                  <a:lnTo>
                    <a:pt x="135466" y="406399"/>
                  </a:lnTo>
                  <a:close/>
                  <a:moveTo>
                    <a:pt x="239888" y="406399"/>
                  </a:moveTo>
                  <a:lnTo>
                    <a:pt x="239888" y="194733"/>
                  </a:lnTo>
                  <a:lnTo>
                    <a:pt x="270932" y="194733"/>
                  </a:lnTo>
                  <a:lnTo>
                    <a:pt x="270932" y="406399"/>
                  </a:lnTo>
                  <a:close/>
                  <a:moveTo>
                    <a:pt x="375354" y="406399"/>
                  </a:moveTo>
                  <a:lnTo>
                    <a:pt x="375354" y="194733"/>
                  </a:lnTo>
                  <a:lnTo>
                    <a:pt x="406398" y="194733"/>
                  </a:lnTo>
                  <a:lnTo>
                    <a:pt x="406398" y="406399"/>
                  </a:lnTo>
                  <a:close/>
                  <a:moveTo>
                    <a:pt x="420509" y="406399"/>
                  </a:moveTo>
                  <a:lnTo>
                    <a:pt x="420509" y="187677"/>
                  </a:lnTo>
                  <a:cubicBezTo>
                    <a:pt x="420509" y="183781"/>
                    <a:pt x="417350" y="180622"/>
                    <a:pt x="413454" y="180622"/>
                  </a:cubicBezTo>
                  <a:lnTo>
                    <a:pt x="368299" y="180622"/>
                  </a:lnTo>
                  <a:cubicBezTo>
                    <a:pt x="364403" y="180622"/>
                    <a:pt x="361243" y="183781"/>
                    <a:pt x="361243" y="187677"/>
                  </a:cubicBezTo>
                  <a:lnTo>
                    <a:pt x="361243" y="406399"/>
                  </a:lnTo>
                  <a:lnTo>
                    <a:pt x="285043" y="406399"/>
                  </a:lnTo>
                  <a:lnTo>
                    <a:pt x="285043" y="187677"/>
                  </a:lnTo>
                  <a:cubicBezTo>
                    <a:pt x="285043" y="183781"/>
                    <a:pt x="281884" y="180622"/>
                    <a:pt x="277988" y="180622"/>
                  </a:cubicBezTo>
                  <a:lnTo>
                    <a:pt x="232832" y="180622"/>
                  </a:lnTo>
                  <a:cubicBezTo>
                    <a:pt x="228936" y="180622"/>
                    <a:pt x="225777" y="183781"/>
                    <a:pt x="225777" y="187677"/>
                  </a:cubicBezTo>
                  <a:lnTo>
                    <a:pt x="225777" y="406399"/>
                  </a:lnTo>
                  <a:lnTo>
                    <a:pt x="149577" y="406399"/>
                  </a:lnTo>
                  <a:lnTo>
                    <a:pt x="149577" y="187677"/>
                  </a:lnTo>
                  <a:cubicBezTo>
                    <a:pt x="149577" y="183781"/>
                    <a:pt x="146418" y="180622"/>
                    <a:pt x="142522" y="180622"/>
                  </a:cubicBezTo>
                  <a:lnTo>
                    <a:pt x="97366" y="180622"/>
                  </a:lnTo>
                  <a:cubicBezTo>
                    <a:pt x="93470" y="180622"/>
                    <a:pt x="90311" y="183781"/>
                    <a:pt x="90311" y="187677"/>
                  </a:cubicBezTo>
                  <a:lnTo>
                    <a:pt x="90311" y="406399"/>
                  </a:lnTo>
                  <a:lnTo>
                    <a:pt x="59266" y="406399"/>
                  </a:lnTo>
                  <a:lnTo>
                    <a:pt x="59266" y="149577"/>
                  </a:lnTo>
                  <a:lnTo>
                    <a:pt x="451554" y="149577"/>
                  </a:lnTo>
                  <a:lnTo>
                    <a:pt x="451554" y="406399"/>
                  </a:lnTo>
                  <a:close/>
                </a:path>
              </a:pathLst>
            </a:custGeom>
            <a:solidFill>
              <a:srgbClr val="FFFFFF"/>
            </a:solidFill>
            <a:ln w="14023" cap="flat">
              <a:noFill/>
              <a:prstDash val="solid"/>
              <a:miter/>
            </a:ln>
          </p:spPr>
          <p:txBody>
            <a:bodyPr lIns="45542" tIns="22771" rIns="45542" bIns="22771" rtlCol="0" anchor="ctr"/>
            <a:lstStyle/>
            <a:p>
              <a:pPr defTabSz="514337">
                <a:defRPr/>
              </a:pPr>
              <a:endParaRPr lang="de-DE" sz="525" kern="0">
                <a:solidFill>
                  <a:srgbClr val="000000"/>
                </a:solidFill>
              </a:endParaRPr>
            </a:p>
          </p:txBody>
        </p:sp>
        <p:sp>
          <p:nvSpPr>
            <p:cNvPr id="7" name="Rechteck: abgerundete Ecken 5">
              <a:extLst>
                <a:ext uri="{FF2B5EF4-FFF2-40B4-BE49-F238E27FC236}">
                  <a16:creationId xmlns:a16="http://schemas.microsoft.com/office/drawing/2014/main" id="{A1223815-CED6-449B-E818-DF7C1039B127}"/>
                </a:ext>
              </a:extLst>
            </p:cNvPr>
            <p:cNvSpPr/>
            <p:nvPr/>
          </p:nvSpPr>
          <p:spPr>
            <a:xfrm>
              <a:off x="6709136" y="2314156"/>
              <a:ext cx="1601018" cy="589141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  <a:alpha val="75000"/>
              </a:schemeClr>
            </a:solidFill>
            <a:ln w="18976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326769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25" b="1">
                  <a:solidFill>
                    <a:srgbClr val="FFFFFF"/>
                  </a:solidFill>
                </a:rPr>
                <a:t>Authority </a:t>
              </a:r>
            </a:p>
            <a:p>
              <a:pPr algn="ctr" defTabSz="685784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825" b="1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C5AFE3F-9285-C889-702B-C5150DEC0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4303" y="2458383"/>
              <a:ext cx="331249" cy="293693"/>
            </a:xfrm>
            <a:custGeom>
              <a:avLst/>
              <a:gdLst>
                <a:gd name="connsiteX0" fmla="*/ 503765 w 507998"/>
                <a:gd name="connsiteY0" fmla="*/ 406399 h 409220"/>
                <a:gd name="connsiteX1" fmla="*/ 465665 w 507998"/>
                <a:gd name="connsiteY1" fmla="*/ 406399 h 409220"/>
                <a:gd name="connsiteX2" fmla="*/ 465665 w 507998"/>
                <a:gd name="connsiteY2" fmla="*/ 142522 h 409220"/>
                <a:gd name="connsiteX3" fmla="*/ 458609 w 507998"/>
                <a:gd name="connsiteY3" fmla="*/ 135466 h 409220"/>
                <a:gd name="connsiteX4" fmla="*/ 420509 w 507998"/>
                <a:gd name="connsiteY4" fmla="*/ 135466 h 409220"/>
                <a:gd name="connsiteX5" fmla="*/ 420509 w 507998"/>
                <a:gd name="connsiteY5" fmla="*/ 97366 h 409220"/>
                <a:gd name="connsiteX6" fmla="*/ 413454 w 507998"/>
                <a:gd name="connsiteY6" fmla="*/ 90311 h 409220"/>
                <a:gd name="connsiteX7" fmla="*/ 262466 w 507998"/>
                <a:gd name="connsiteY7" fmla="*/ 90311 h 409220"/>
                <a:gd name="connsiteX8" fmla="*/ 262466 w 507998"/>
                <a:gd name="connsiteY8" fmla="*/ 59266 h 409220"/>
                <a:gd name="connsiteX9" fmla="*/ 323143 w 507998"/>
                <a:gd name="connsiteY9" fmla="*/ 59266 h 409220"/>
                <a:gd name="connsiteX10" fmla="*/ 330199 w 507998"/>
                <a:gd name="connsiteY10" fmla="*/ 52211 h 409220"/>
                <a:gd name="connsiteX11" fmla="*/ 330199 w 507998"/>
                <a:gd name="connsiteY11" fmla="*/ 7056 h 409220"/>
                <a:gd name="connsiteX12" fmla="*/ 323143 w 507998"/>
                <a:gd name="connsiteY12" fmla="*/ 0 h 409220"/>
                <a:gd name="connsiteX13" fmla="*/ 255410 w 507998"/>
                <a:gd name="connsiteY13" fmla="*/ 0 h 409220"/>
                <a:gd name="connsiteX14" fmla="*/ 248355 w 507998"/>
                <a:gd name="connsiteY14" fmla="*/ 7056 h 409220"/>
                <a:gd name="connsiteX15" fmla="*/ 248355 w 507998"/>
                <a:gd name="connsiteY15" fmla="*/ 90311 h 409220"/>
                <a:gd name="connsiteX16" fmla="*/ 97366 w 507998"/>
                <a:gd name="connsiteY16" fmla="*/ 90311 h 409220"/>
                <a:gd name="connsiteX17" fmla="*/ 90311 w 507998"/>
                <a:gd name="connsiteY17" fmla="*/ 97366 h 409220"/>
                <a:gd name="connsiteX18" fmla="*/ 90311 w 507998"/>
                <a:gd name="connsiteY18" fmla="*/ 135466 h 409220"/>
                <a:gd name="connsiteX19" fmla="*/ 52211 w 507998"/>
                <a:gd name="connsiteY19" fmla="*/ 135466 h 409220"/>
                <a:gd name="connsiteX20" fmla="*/ 45155 w 507998"/>
                <a:gd name="connsiteY20" fmla="*/ 142522 h 409220"/>
                <a:gd name="connsiteX21" fmla="*/ 45155 w 507998"/>
                <a:gd name="connsiteY21" fmla="*/ 406399 h 409220"/>
                <a:gd name="connsiteX22" fmla="*/ 7056 w 507998"/>
                <a:gd name="connsiteY22" fmla="*/ 406399 h 409220"/>
                <a:gd name="connsiteX23" fmla="*/ 0 w 507998"/>
                <a:gd name="connsiteY23" fmla="*/ 413454 h 409220"/>
                <a:gd name="connsiteX24" fmla="*/ 7056 w 507998"/>
                <a:gd name="connsiteY24" fmla="*/ 420510 h 409220"/>
                <a:gd name="connsiteX25" fmla="*/ 503765 w 507998"/>
                <a:gd name="connsiteY25" fmla="*/ 420510 h 409220"/>
                <a:gd name="connsiteX26" fmla="*/ 510820 w 507998"/>
                <a:gd name="connsiteY26" fmla="*/ 413454 h 409220"/>
                <a:gd name="connsiteX27" fmla="*/ 503765 w 507998"/>
                <a:gd name="connsiteY27" fmla="*/ 406399 h 409220"/>
                <a:gd name="connsiteX28" fmla="*/ 262466 w 507998"/>
                <a:gd name="connsiteY28" fmla="*/ 45155 h 409220"/>
                <a:gd name="connsiteX29" fmla="*/ 262466 w 507998"/>
                <a:gd name="connsiteY29" fmla="*/ 14111 h 409220"/>
                <a:gd name="connsiteX30" fmla="*/ 316088 w 507998"/>
                <a:gd name="connsiteY30" fmla="*/ 14111 h 409220"/>
                <a:gd name="connsiteX31" fmla="*/ 316088 w 507998"/>
                <a:gd name="connsiteY31" fmla="*/ 45155 h 409220"/>
                <a:gd name="connsiteX32" fmla="*/ 104422 w 507998"/>
                <a:gd name="connsiteY32" fmla="*/ 104422 h 409220"/>
                <a:gd name="connsiteX33" fmla="*/ 406398 w 507998"/>
                <a:gd name="connsiteY33" fmla="*/ 104422 h 409220"/>
                <a:gd name="connsiteX34" fmla="*/ 406398 w 507998"/>
                <a:gd name="connsiteY34" fmla="*/ 135466 h 409220"/>
                <a:gd name="connsiteX35" fmla="*/ 104422 w 507998"/>
                <a:gd name="connsiteY35" fmla="*/ 135466 h 409220"/>
                <a:gd name="connsiteX36" fmla="*/ 104422 w 507998"/>
                <a:gd name="connsiteY36" fmla="*/ 406399 h 409220"/>
                <a:gd name="connsiteX37" fmla="*/ 104422 w 507998"/>
                <a:gd name="connsiteY37" fmla="*/ 194733 h 409220"/>
                <a:gd name="connsiteX38" fmla="*/ 135466 w 507998"/>
                <a:gd name="connsiteY38" fmla="*/ 194733 h 409220"/>
                <a:gd name="connsiteX39" fmla="*/ 135466 w 507998"/>
                <a:gd name="connsiteY39" fmla="*/ 406399 h 409220"/>
                <a:gd name="connsiteX40" fmla="*/ 239888 w 507998"/>
                <a:gd name="connsiteY40" fmla="*/ 406399 h 409220"/>
                <a:gd name="connsiteX41" fmla="*/ 239888 w 507998"/>
                <a:gd name="connsiteY41" fmla="*/ 194733 h 409220"/>
                <a:gd name="connsiteX42" fmla="*/ 270932 w 507998"/>
                <a:gd name="connsiteY42" fmla="*/ 194733 h 409220"/>
                <a:gd name="connsiteX43" fmla="*/ 270932 w 507998"/>
                <a:gd name="connsiteY43" fmla="*/ 406399 h 409220"/>
                <a:gd name="connsiteX44" fmla="*/ 375354 w 507998"/>
                <a:gd name="connsiteY44" fmla="*/ 406399 h 409220"/>
                <a:gd name="connsiteX45" fmla="*/ 375354 w 507998"/>
                <a:gd name="connsiteY45" fmla="*/ 194733 h 409220"/>
                <a:gd name="connsiteX46" fmla="*/ 406398 w 507998"/>
                <a:gd name="connsiteY46" fmla="*/ 194733 h 409220"/>
                <a:gd name="connsiteX47" fmla="*/ 406398 w 507998"/>
                <a:gd name="connsiteY47" fmla="*/ 406399 h 409220"/>
                <a:gd name="connsiteX48" fmla="*/ 420509 w 507998"/>
                <a:gd name="connsiteY48" fmla="*/ 406399 h 409220"/>
                <a:gd name="connsiteX49" fmla="*/ 420509 w 507998"/>
                <a:gd name="connsiteY49" fmla="*/ 187677 h 409220"/>
                <a:gd name="connsiteX50" fmla="*/ 413454 w 507998"/>
                <a:gd name="connsiteY50" fmla="*/ 180622 h 409220"/>
                <a:gd name="connsiteX51" fmla="*/ 368299 w 507998"/>
                <a:gd name="connsiteY51" fmla="*/ 180622 h 409220"/>
                <a:gd name="connsiteX52" fmla="*/ 361243 w 507998"/>
                <a:gd name="connsiteY52" fmla="*/ 187677 h 409220"/>
                <a:gd name="connsiteX53" fmla="*/ 361243 w 507998"/>
                <a:gd name="connsiteY53" fmla="*/ 406399 h 409220"/>
                <a:gd name="connsiteX54" fmla="*/ 285043 w 507998"/>
                <a:gd name="connsiteY54" fmla="*/ 406399 h 409220"/>
                <a:gd name="connsiteX55" fmla="*/ 285043 w 507998"/>
                <a:gd name="connsiteY55" fmla="*/ 187677 h 409220"/>
                <a:gd name="connsiteX56" fmla="*/ 277988 w 507998"/>
                <a:gd name="connsiteY56" fmla="*/ 180622 h 409220"/>
                <a:gd name="connsiteX57" fmla="*/ 232832 w 507998"/>
                <a:gd name="connsiteY57" fmla="*/ 180622 h 409220"/>
                <a:gd name="connsiteX58" fmla="*/ 225777 w 507998"/>
                <a:gd name="connsiteY58" fmla="*/ 187677 h 409220"/>
                <a:gd name="connsiteX59" fmla="*/ 225777 w 507998"/>
                <a:gd name="connsiteY59" fmla="*/ 406399 h 409220"/>
                <a:gd name="connsiteX60" fmla="*/ 149577 w 507998"/>
                <a:gd name="connsiteY60" fmla="*/ 406399 h 409220"/>
                <a:gd name="connsiteX61" fmla="*/ 149577 w 507998"/>
                <a:gd name="connsiteY61" fmla="*/ 187677 h 409220"/>
                <a:gd name="connsiteX62" fmla="*/ 142522 w 507998"/>
                <a:gd name="connsiteY62" fmla="*/ 180622 h 409220"/>
                <a:gd name="connsiteX63" fmla="*/ 97366 w 507998"/>
                <a:gd name="connsiteY63" fmla="*/ 180622 h 409220"/>
                <a:gd name="connsiteX64" fmla="*/ 90311 w 507998"/>
                <a:gd name="connsiteY64" fmla="*/ 187677 h 409220"/>
                <a:gd name="connsiteX65" fmla="*/ 90311 w 507998"/>
                <a:gd name="connsiteY65" fmla="*/ 406399 h 409220"/>
                <a:gd name="connsiteX66" fmla="*/ 59266 w 507998"/>
                <a:gd name="connsiteY66" fmla="*/ 406399 h 409220"/>
                <a:gd name="connsiteX67" fmla="*/ 59266 w 507998"/>
                <a:gd name="connsiteY67" fmla="*/ 149577 h 409220"/>
                <a:gd name="connsiteX68" fmla="*/ 451554 w 507998"/>
                <a:gd name="connsiteY68" fmla="*/ 149577 h 409220"/>
                <a:gd name="connsiteX69" fmla="*/ 451554 w 507998"/>
                <a:gd name="connsiteY69" fmla="*/ 406399 h 40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07998" h="409220">
                  <a:moveTo>
                    <a:pt x="503765" y="406399"/>
                  </a:moveTo>
                  <a:lnTo>
                    <a:pt x="465665" y="406399"/>
                  </a:lnTo>
                  <a:lnTo>
                    <a:pt x="465665" y="142522"/>
                  </a:lnTo>
                  <a:cubicBezTo>
                    <a:pt x="465665" y="138625"/>
                    <a:pt x="462505" y="135466"/>
                    <a:pt x="458609" y="135466"/>
                  </a:cubicBezTo>
                  <a:lnTo>
                    <a:pt x="420509" y="135466"/>
                  </a:lnTo>
                  <a:lnTo>
                    <a:pt x="420509" y="97366"/>
                  </a:lnTo>
                  <a:cubicBezTo>
                    <a:pt x="420509" y="93470"/>
                    <a:pt x="417350" y="90311"/>
                    <a:pt x="413454" y="90311"/>
                  </a:cubicBezTo>
                  <a:lnTo>
                    <a:pt x="262466" y="90311"/>
                  </a:lnTo>
                  <a:lnTo>
                    <a:pt x="262466" y="59266"/>
                  </a:lnTo>
                  <a:lnTo>
                    <a:pt x="323143" y="59266"/>
                  </a:lnTo>
                  <a:cubicBezTo>
                    <a:pt x="327039" y="59266"/>
                    <a:pt x="330199" y="56108"/>
                    <a:pt x="330199" y="52211"/>
                  </a:cubicBezTo>
                  <a:lnTo>
                    <a:pt x="330199" y="7056"/>
                  </a:lnTo>
                  <a:cubicBezTo>
                    <a:pt x="330199" y="3159"/>
                    <a:pt x="327039" y="0"/>
                    <a:pt x="323143" y="0"/>
                  </a:cubicBezTo>
                  <a:lnTo>
                    <a:pt x="255410" y="0"/>
                  </a:lnTo>
                  <a:cubicBezTo>
                    <a:pt x="251514" y="0"/>
                    <a:pt x="248355" y="3159"/>
                    <a:pt x="248355" y="7056"/>
                  </a:cubicBezTo>
                  <a:lnTo>
                    <a:pt x="248355" y="90311"/>
                  </a:lnTo>
                  <a:lnTo>
                    <a:pt x="97366" y="90311"/>
                  </a:lnTo>
                  <a:cubicBezTo>
                    <a:pt x="93470" y="90311"/>
                    <a:pt x="90311" y="93470"/>
                    <a:pt x="90311" y="97366"/>
                  </a:cubicBezTo>
                  <a:lnTo>
                    <a:pt x="90311" y="135466"/>
                  </a:lnTo>
                  <a:lnTo>
                    <a:pt x="52211" y="135466"/>
                  </a:lnTo>
                  <a:cubicBezTo>
                    <a:pt x="48314" y="135466"/>
                    <a:pt x="45155" y="138625"/>
                    <a:pt x="45155" y="142522"/>
                  </a:cubicBezTo>
                  <a:lnTo>
                    <a:pt x="45155" y="406399"/>
                  </a:lnTo>
                  <a:lnTo>
                    <a:pt x="7056" y="406399"/>
                  </a:lnTo>
                  <a:cubicBezTo>
                    <a:pt x="3159" y="406399"/>
                    <a:pt x="0" y="409558"/>
                    <a:pt x="0" y="413454"/>
                  </a:cubicBezTo>
                  <a:cubicBezTo>
                    <a:pt x="0" y="417350"/>
                    <a:pt x="3159" y="420510"/>
                    <a:pt x="7056" y="420510"/>
                  </a:cubicBezTo>
                  <a:lnTo>
                    <a:pt x="503765" y="420510"/>
                  </a:lnTo>
                  <a:cubicBezTo>
                    <a:pt x="507661" y="420510"/>
                    <a:pt x="510820" y="417350"/>
                    <a:pt x="510820" y="413454"/>
                  </a:cubicBezTo>
                  <a:cubicBezTo>
                    <a:pt x="510820" y="409558"/>
                    <a:pt x="507661" y="406399"/>
                    <a:pt x="503765" y="406399"/>
                  </a:cubicBezTo>
                  <a:close/>
                  <a:moveTo>
                    <a:pt x="262466" y="45155"/>
                  </a:moveTo>
                  <a:lnTo>
                    <a:pt x="262466" y="14111"/>
                  </a:lnTo>
                  <a:lnTo>
                    <a:pt x="316088" y="14111"/>
                  </a:lnTo>
                  <a:lnTo>
                    <a:pt x="316088" y="45155"/>
                  </a:lnTo>
                  <a:close/>
                  <a:moveTo>
                    <a:pt x="104422" y="104422"/>
                  </a:moveTo>
                  <a:lnTo>
                    <a:pt x="406398" y="104422"/>
                  </a:lnTo>
                  <a:lnTo>
                    <a:pt x="406398" y="135466"/>
                  </a:lnTo>
                  <a:lnTo>
                    <a:pt x="104422" y="135466"/>
                  </a:lnTo>
                  <a:close/>
                  <a:moveTo>
                    <a:pt x="104422" y="406399"/>
                  </a:moveTo>
                  <a:lnTo>
                    <a:pt x="104422" y="194733"/>
                  </a:lnTo>
                  <a:lnTo>
                    <a:pt x="135466" y="194733"/>
                  </a:lnTo>
                  <a:lnTo>
                    <a:pt x="135466" y="406399"/>
                  </a:lnTo>
                  <a:close/>
                  <a:moveTo>
                    <a:pt x="239888" y="406399"/>
                  </a:moveTo>
                  <a:lnTo>
                    <a:pt x="239888" y="194733"/>
                  </a:lnTo>
                  <a:lnTo>
                    <a:pt x="270932" y="194733"/>
                  </a:lnTo>
                  <a:lnTo>
                    <a:pt x="270932" y="406399"/>
                  </a:lnTo>
                  <a:close/>
                  <a:moveTo>
                    <a:pt x="375354" y="406399"/>
                  </a:moveTo>
                  <a:lnTo>
                    <a:pt x="375354" y="194733"/>
                  </a:lnTo>
                  <a:lnTo>
                    <a:pt x="406398" y="194733"/>
                  </a:lnTo>
                  <a:lnTo>
                    <a:pt x="406398" y="406399"/>
                  </a:lnTo>
                  <a:close/>
                  <a:moveTo>
                    <a:pt x="420509" y="406399"/>
                  </a:moveTo>
                  <a:lnTo>
                    <a:pt x="420509" y="187677"/>
                  </a:lnTo>
                  <a:cubicBezTo>
                    <a:pt x="420509" y="183781"/>
                    <a:pt x="417350" y="180622"/>
                    <a:pt x="413454" y="180622"/>
                  </a:cubicBezTo>
                  <a:lnTo>
                    <a:pt x="368299" y="180622"/>
                  </a:lnTo>
                  <a:cubicBezTo>
                    <a:pt x="364403" y="180622"/>
                    <a:pt x="361243" y="183781"/>
                    <a:pt x="361243" y="187677"/>
                  </a:cubicBezTo>
                  <a:lnTo>
                    <a:pt x="361243" y="406399"/>
                  </a:lnTo>
                  <a:lnTo>
                    <a:pt x="285043" y="406399"/>
                  </a:lnTo>
                  <a:lnTo>
                    <a:pt x="285043" y="187677"/>
                  </a:lnTo>
                  <a:cubicBezTo>
                    <a:pt x="285043" y="183781"/>
                    <a:pt x="281884" y="180622"/>
                    <a:pt x="277988" y="180622"/>
                  </a:cubicBezTo>
                  <a:lnTo>
                    <a:pt x="232832" y="180622"/>
                  </a:lnTo>
                  <a:cubicBezTo>
                    <a:pt x="228936" y="180622"/>
                    <a:pt x="225777" y="183781"/>
                    <a:pt x="225777" y="187677"/>
                  </a:cubicBezTo>
                  <a:lnTo>
                    <a:pt x="225777" y="406399"/>
                  </a:lnTo>
                  <a:lnTo>
                    <a:pt x="149577" y="406399"/>
                  </a:lnTo>
                  <a:lnTo>
                    <a:pt x="149577" y="187677"/>
                  </a:lnTo>
                  <a:cubicBezTo>
                    <a:pt x="149577" y="183781"/>
                    <a:pt x="146418" y="180622"/>
                    <a:pt x="142522" y="180622"/>
                  </a:cubicBezTo>
                  <a:lnTo>
                    <a:pt x="97366" y="180622"/>
                  </a:lnTo>
                  <a:cubicBezTo>
                    <a:pt x="93470" y="180622"/>
                    <a:pt x="90311" y="183781"/>
                    <a:pt x="90311" y="187677"/>
                  </a:cubicBezTo>
                  <a:lnTo>
                    <a:pt x="90311" y="406399"/>
                  </a:lnTo>
                  <a:lnTo>
                    <a:pt x="59266" y="406399"/>
                  </a:lnTo>
                  <a:lnTo>
                    <a:pt x="59266" y="149577"/>
                  </a:lnTo>
                  <a:lnTo>
                    <a:pt x="451554" y="149577"/>
                  </a:lnTo>
                  <a:lnTo>
                    <a:pt x="451554" y="406399"/>
                  </a:lnTo>
                  <a:close/>
                </a:path>
              </a:pathLst>
            </a:custGeom>
            <a:solidFill>
              <a:srgbClr val="FFFFFF"/>
            </a:solidFill>
            <a:ln w="14023" cap="flat">
              <a:noFill/>
              <a:prstDash val="solid"/>
              <a:miter/>
            </a:ln>
          </p:spPr>
          <p:txBody>
            <a:bodyPr lIns="45542" tIns="22771" rIns="45542" bIns="22771" rtlCol="0" anchor="ctr"/>
            <a:lstStyle/>
            <a:p>
              <a:pPr defTabSz="514337">
                <a:defRPr/>
              </a:pPr>
              <a:endParaRPr lang="de-DE" sz="525" kern="0">
                <a:solidFill>
                  <a:srgbClr val="000000"/>
                </a:solidFill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8308353C-B574-95DE-1C38-C45CC785C947}"/>
                </a:ext>
              </a:extLst>
            </p:cNvPr>
            <p:cNvSpPr/>
            <p:nvPr/>
          </p:nvSpPr>
          <p:spPr>
            <a:xfrm>
              <a:off x="3781019" y="2979510"/>
              <a:ext cx="1601018" cy="1911216"/>
            </a:xfrm>
            <a:prstGeom prst="roundRect">
              <a:avLst>
                <a:gd name="adj" fmla="val 0"/>
              </a:avLst>
            </a:prstGeom>
            <a:solidFill>
              <a:srgbClr val="FF9900">
                <a:alpha val="75000"/>
              </a:srgbClr>
            </a:solidFill>
            <a:ln w="8435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78358" tIns="48410" rIns="12102" bIns="12102" numCol="1" spcCol="1270" anchor="t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420" indent="-92420" defTabSz="300030">
                <a:lnSpc>
                  <a:spcPct val="90000"/>
                </a:lnSpc>
                <a:spcAft>
                  <a:spcPct val="35000"/>
                </a:spcAft>
                <a:tabLst>
                  <a:tab pos="552734" algn="l"/>
                </a:tabLst>
                <a:defRPr/>
              </a:pPr>
              <a:endParaRPr lang="de-DE" sz="525">
                <a:solidFill>
                  <a:srgbClr val="FFFFFF"/>
                </a:solidFill>
              </a:endParaRPr>
            </a:p>
          </p:txBody>
        </p:sp>
        <p:sp>
          <p:nvSpPr>
            <p:cNvPr id="11" name="Rechteck: abgerundete Ecken 46">
              <a:extLst>
                <a:ext uri="{FF2B5EF4-FFF2-40B4-BE49-F238E27FC236}">
                  <a16:creationId xmlns:a16="http://schemas.microsoft.com/office/drawing/2014/main" id="{011372DA-BF8A-1446-1960-D7A199AC0404}"/>
                </a:ext>
              </a:extLst>
            </p:cNvPr>
            <p:cNvSpPr/>
            <p:nvPr/>
          </p:nvSpPr>
          <p:spPr>
            <a:xfrm>
              <a:off x="3912852" y="3629431"/>
              <a:ext cx="1341119" cy="338534"/>
            </a:xfrm>
            <a:prstGeom prst="rect">
              <a:avLst/>
            </a:prstGeom>
            <a:solidFill>
              <a:schemeClr val="tx2">
                <a:lumMod val="75000"/>
                <a:alpha val="75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de-DE" sz="750">
                  <a:solidFill>
                    <a:srgbClr val="FFFFFF"/>
                  </a:solidFill>
                </a:rPr>
                <a:t>Data </a:t>
              </a:r>
              <a:r>
                <a:rPr lang="de-DE" sz="750" err="1">
                  <a:solidFill>
                    <a:srgbClr val="FFFFFF"/>
                  </a:solidFill>
                </a:rPr>
                <a:t>field</a:t>
              </a:r>
              <a:r>
                <a:rPr lang="de-DE" sz="750">
                  <a:solidFill>
                    <a:srgbClr val="FFFFFF"/>
                  </a:solidFill>
                </a:rPr>
                <a:t> </a:t>
              </a:r>
              <a:r>
                <a:rPr lang="de-DE" sz="750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2" name="Rechteck: abgerundete Ecken 47">
              <a:extLst>
                <a:ext uri="{FF2B5EF4-FFF2-40B4-BE49-F238E27FC236}">
                  <a16:creationId xmlns:a16="http://schemas.microsoft.com/office/drawing/2014/main" id="{1C119BD7-D51D-D568-BED1-A8D6D0C12865}"/>
                </a:ext>
              </a:extLst>
            </p:cNvPr>
            <p:cNvSpPr/>
            <p:nvPr/>
          </p:nvSpPr>
          <p:spPr>
            <a:xfrm>
              <a:off x="3912852" y="4029672"/>
              <a:ext cx="1341119" cy="33853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de-DE" sz="750">
                  <a:solidFill>
                    <a:srgbClr val="FFFFFF"/>
                  </a:solidFill>
                </a:rPr>
                <a:t>Data </a:t>
              </a:r>
              <a:r>
                <a:rPr lang="de-DE" sz="750" err="1">
                  <a:solidFill>
                    <a:srgbClr val="FFFFFF"/>
                  </a:solidFill>
                </a:rPr>
                <a:t>field</a:t>
              </a:r>
              <a:r>
                <a:rPr lang="de-DE" sz="750">
                  <a:solidFill>
                    <a:srgbClr val="FFFFFF"/>
                  </a:solidFill>
                </a:rPr>
                <a:t> </a:t>
              </a:r>
              <a:r>
                <a:rPr lang="de-DE" sz="750" b="1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4" name="Rechteck: abgerundete Ecken 48">
              <a:extLst>
                <a:ext uri="{FF2B5EF4-FFF2-40B4-BE49-F238E27FC236}">
                  <a16:creationId xmlns:a16="http://schemas.microsoft.com/office/drawing/2014/main" id="{845FA88F-7EE1-8F46-2E2E-37FCB8172E9A}"/>
                </a:ext>
              </a:extLst>
            </p:cNvPr>
            <p:cNvSpPr/>
            <p:nvPr/>
          </p:nvSpPr>
          <p:spPr>
            <a:xfrm>
              <a:off x="3912852" y="4429910"/>
              <a:ext cx="1341119" cy="33853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de-DE" sz="750">
                  <a:solidFill>
                    <a:srgbClr val="FFFFFF"/>
                  </a:solidFill>
                </a:rPr>
                <a:t>Data </a:t>
              </a:r>
              <a:r>
                <a:rPr lang="de-DE" sz="750" err="1">
                  <a:solidFill>
                    <a:srgbClr val="FFFFFF"/>
                  </a:solidFill>
                </a:rPr>
                <a:t>field</a:t>
              </a:r>
              <a:r>
                <a:rPr lang="de-DE" sz="750">
                  <a:solidFill>
                    <a:srgbClr val="FFFFFF"/>
                  </a:solidFill>
                </a:rPr>
                <a:t> C</a:t>
              </a:r>
            </a:p>
          </p:txBody>
        </p:sp>
        <p:sp>
          <p:nvSpPr>
            <p:cNvPr id="15" name="Rechteck: abgerundete Ecken 44">
              <a:extLst>
                <a:ext uri="{FF2B5EF4-FFF2-40B4-BE49-F238E27FC236}">
                  <a16:creationId xmlns:a16="http://schemas.microsoft.com/office/drawing/2014/main" id="{93297522-72E3-1198-C8A5-56F99AEB03FC}"/>
                </a:ext>
              </a:extLst>
            </p:cNvPr>
            <p:cNvSpPr/>
            <p:nvPr/>
          </p:nvSpPr>
          <p:spPr>
            <a:xfrm>
              <a:off x="6709136" y="2971899"/>
              <a:ext cx="1601018" cy="191121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  <a:alpha val="75000"/>
              </a:schemeClr>
            </a:solidFill>
            <a:ln w="8435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78358" tIns="48410" rIns="12102" bIns="12102" numCol="1" spcCol="1270" anchor="t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420" indent="-92420" algn="ctr" defTabSz="300030">
                <a:lnSpc>
                  <a:spcPct val="90000"/>
                </a:lnSpc>
                <a:spcAft>
                  <a:spcPct val="35000"/>
                </a:spcAft>
                <a:tabLst>
                  <a:tab pos="552734" algn="l"/>
                </a:tabLst>
                <a:defRPr/>
              </a:pPr>
              <a:endParaRPr lang="de-DE" sz="525">
                <a:solidFill>
                  <a:srgbClr val="000000"/>
                </a:solidFill>
              </a:endParaRPr>
            </a:p>
          </p:txBody>
        </p:sp>
        <p:sp>
          <p:nvSpPr>
            <p:cNvPr id="16" name="Rechteck: abgerundete Ecken 46">
              <a:extLst>
                <a:ext uri="{FF2B5EF4-FFF2-40B4-BE49-F238E27FC236}">
                  <a16:creationId xmlns:a16="http://schemas.microsoft.com/office/drawing/2014/main" id="{84377173-D3CF-1A8F-F02D-8FEAA1B09A3E}"/>
                </a:ext>
              </a:extLst>
            </p:cNvPr>
            <p:cNvSpPr/>
            <p:nvPr/>
          </p:nvSpPr>
          <p:spPr>
            <a:xfrm>
              <a:off x="6844595" y="3621877"/>
              <a:ext cx="1314358" cy="3385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de-DE" sz="750">
                  <a:solidFill>
                    <a:srgbClr val="FFFFFF"/>
                  </a:solidFill>
                </a:rPr>
                <a:t>Data </a:t>
              </a:r>
              <a:r>
                <a:rPr lang="de-DE" sz="750" err="1">
                  <a:solidFill>
                    <a:srgbClr val="FFFFFF"/>
                  </a:solidFill>
                </a:rPr>
                <a:t>field</a:t>
              </a:r>
              <a:r>
                <a:rPr lang="de-DE" sz="750">
                  <a:solidFill>
                    <a:srgbClr val="FFFFFF"/>
                  </a:solidFill>
                </a:rPr>
                <a:t> </a:t>
              </a:r>
              <a:r>
                <a:rPr lang="de-DE" sz="750" b="1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" name="Rechteck: abgerundete Ecken 47">
              <a:extLst>
                <a:ext uri="{FF2B5EF4-FFF2-40B4-BE49-F238E27FC236}">
                  <a16:creationId xmlns:a16="http://schemas.microsoft.com/office/drawing/2014/main" id="{ECDA7FC4-60A2-D193-6391-71B787C0E844}"/>
                </a:ext>
              </a:extLst>
            </p:cNvPr>
            <p:cNvSpPr/>
            <p:nvPr/>
          </p:nvSpPr>
          <p:spPr>
            <a:xfrm>
              <a:off x="6844595" y="4022089"/>
              <a:ext cx="1314358" cy="338534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0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de-DE" sz="750">
                  <a:solidFill>
                    <a:srgbClr val="FFFFFF"/>
                  </a:solidFill>
                </a:rPr>
                <a:t>Data </a:t>
              </a:r>
              <a:r>
                <a:rPr lang="de-DE" sz="750" err="1">
                  <a:solidFill>
                    <a:srgbClr val="FFFFFF"/>
                  </a:solidFill>
                </a:rPr>
                <a:t>field</a:t>
              </a:r>
              <a:r>
                <a:rPr lang="de-DE" sz="750">
                  <a:solidFill>
                    <a:schemeClr val="bg1"/>
                  </a:solidFill>
                </a:rPr>
                <a:t> </a:t>
              </a:r>
              <a:r>
                <a:rPr lang="de-DE" sz="750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8" name="Rechteck: abgerundete Ecken 48">
              <a:extLst>
                <a:ext uri="{FF2B5EF4-FFF2-40B4-BE49-F238E27FC236}">
                  <a16:creationId xmlns:a16="http://schemas.microsoft.com/office/drawing/2014/main" id="{F1F1A588-171A-115D-500D-147C7561B111}"/>
                </a:ext>
              </a:extLst>
            </p:cNvPr>
            <p:cNvSpPr/>
            <p:nvPr/>
          </p:nvSpPr>
          <p:spPr>
            <a:xfrm>
              <a:off x="6844595" y="4415770"/>
              <a:ext cx="1314358" cy="3385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591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102" tIns="12102" rIns="12102" bIns="12102" numCol="1" spcCol="1270" anchor="ctr" anchorCtr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0030">
                <a:spcAft>
                  <a:spcPct val="35000"/>
                </a:spcAft>
                <a:defRPr/>
              </a:pPr>
              <a:r>
                <a:rPr lang="de-DE" sz="750">
                  <a:solidFill>
                    <a:schemeClr val="tx1"/>
                  </a:solidFill>
                </a:rPr>
                <a:t>Data </a:t>
              </a:r>
              <a:r>
                <a:rPr lang="de-DE" sz="750" err="1">
                  <a:solidFill>
                    <a:schemeClr val="tx1"/>
                  </a:solidFill>
                </a:rPr>
                <a:t>field</a:t>
              </a:r>
              <a:r>
                <a:rPr lang="de-DE" sz="750">
                  <a:solidFill>
                    <a:schemeClr val="tx1"/>
                  </a:solidFill>
                </a:rPr>
                <a:t> </a:t>
              </a:r>
              <a:r>
                <a:rPr lang="de-DE" sz="750" b="1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8D8C3B73-927F-2D84-BF52-D563821EC079}"/>
                </a:ext>
              </a:extLst>
            </p:cNvPr>
            <p:cNvSpPr txBox="1"/>
            <p:nvPr/>
          </p:nvSpPr>
          <p:spPr>
            <a:xfrm>
              <a:off x="6916630" y="3006816"/>
              <a:ext cx="1170287" cy="513956"/>
            </a:xfrm>
            <a:prstGeom prst="rect">
              <a:avLst/>
            </a:prstGeom>
            <a:noFill/>
          </p:spPr>
          <p:txBody>
            <a:bodyPr wrap="square" lIns="45542" tIns="22771" rIns="45542" bIns="22771" rtlCol="0">
              <a:spAutoFit/>
            </a:bodyPr>
            <a:lstStyle/>
            <a:p>
              <a:pPr algn="ctr" defTabSz="685784">
                <a:defRPr/>
              </a:pPr>
              <a:r>
                <a:rPr lang="de-DE" sz="825" b="1" kern="0">
                  <a:solidFill>
                    <a:srgbClr val="FFFFFF"/>
                  </a:solidFill>
                </a:rPr>
                <a:t>§ 11 ff. </a:t>
              </a:r>
              <a:r>
                <a:rPr lang="de-DE" sz="825" b="1" kern="0" err="1">
                  <a:solidFill>
                    <a:srgbClr val="FFFFFF"/>
                  </a:solidFill>
                </a:rPr>
                <a:t>Social</a:t>
              </a:r>
              <a:r>
                <a:rPr lang="de-DE" sz="825" b="1" kern="0">
                  <a:solidFill>
                    <a:srgbClr val="FFFFFF"/>
                  </a:solidFill>
                </a:rPr>
                <a:t> Code Book II</a:t>
              </a:r>
              <a:br>
                <a:rPr lang="de-DE" sz="825" b="1" kern="0">
                  <a:solidFill>
                    <a:srgbClr val="FFFFFF"/>
                  </a:solidFill>
                </a:rPr>
              </a:br>
              <a:r>
                <a:rPr lang="de-DE" sz="825" kern="0">
                  <a:solidFill>
                    <a:srgbClr val="FFFFFF"/>
                  </a:solidFill>
                </a:rPr>
                <a:t>Income</a:t>
              </a:r>
            </a:p>
          </p:txBody>
        </p:sp>
        <p:sp>
          <p:nvSpPr>
            <p:cNvPr id="20" name="TextBox 47">
              <a:extLst>
                <a:ext uri="{FF2B5EF4-FFF2-40B4-BE49-F238E27FC236}">
                  <a16:creationId xmlns:a16="http://schemas.microsoft.com/office/drawing/2014/main" id="{5F5A51E9-9E79-5A75-2C6E-3919BA9C4677}"/>
                </a:ext>
              </a:extLst>
            </p:cNvPr>
            <p:cNvSpPr txBox="1"/>
            <p:nvPr/>
          </p:nvSpPr>
          <p:spPr>
            <a:xfrm>
              <a:off x="3866329" y="3003926"/>
              <a:ext cx="1386619" cy="361094"/>
            </a:xfrm>
            <a:prstGeom prst="rect">
              <a:avLst/>
            </a:prstGeom>
            <a:noFill/>
          </p:spPr>
          <p:txBody>
            <a:bodyPr wrap="square" lIns="45542" tIns="22771" rIns="45542" bIns="22771" rtlCol="0">
              <a:spAutoFit/>
            </a:bodyPr>
            <a:lstStyle/>
            <a:p>
              <a:pPr algn="ctr" defTabSz="685784">
                <a:defRPr/>
              </a:pPr>
              <a:r>
                <a:rPr lang="de-DE" sz="825" b="1" kern="0">
                  <a:solidFill>
                    <a:srgbClr val="FFFFFF"/>
                  </a:solidFill>
                </a:rPr>
                <a:t>§ 2 ff. Income </a:t>
              </a:r>
              <a:r>
                <a:rPr lang="de-DE" sz="825" b="1" kern="0" err="1">
                  <a:solidFill>
                    <a:srgbClr val="FFFFFF"/>
                  </a:solidFill>
                </a:rPr>
                <a:t>Tax</a:t>
              </a:r>
              <a:r>
                <a:rPr lang="de-DE" sz="825" b="1" kern="0">
                  <a:solidFill>
                    <a:srgbClr val="FFFFFF"/>
                  </a:solidFill>
                </a:rPr>
                <a:t> Act</a:t>
              </a:r>
            </a:p>
            <a:p>
              <a:pPr algn="ctr" defTabSz="685784">
                <a:defRPr/>
              </a:pPr>
              <a:r>
                <a:rPr lang="de-DE" sz="825" kern="0">
                  <a:solidFill>
                    <a:srgbClr val="FFFFFF"/>
                  </a:solidFill>
                </a:rPr>
                <a:t>Income</a:t>
              </a: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430CA488-8031-4DE4-EE8D-51DF98EA352E}"/>
                </a:ext>
              </a:extLst>
            </p:cNvPr>
            <p:cNvSpPr/>
            <p:nvPr/>
          </p:nvSpPr>
          <p:spPr bwMode="auto">
            <a:xfrm>
              <a:off x="3866330" y="3601085"/>
              <a:ext cx="1425271" cy="767795"/>
            </a:xfrm>
            <a:prstGeom prst="roundRect">
              <a:avLst/>
            </a:prstGeom>
            <a:noFill/>
            <a:ln w="57150">
              <a:solidFill>
                <a:srgbClr val="D9C2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88"/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EDDF90A6-4202-08D0-4830-153F3E5A7D18}"/>
                </a:ext>
              </a:extLst>
            </p:cNvPr>
            <p:cNvSpPr/>
            <p:nvPr/>
          </p:nvSpPr>
          <p:spPr bwMode="auto">
            <a:xfrm>
              <a:off x="6788724" y="4014405"/>
              <a:ext cx="1437124" cy="769885"/>
            </a:xfrm>
            <a:prstGeom prst="roundRect">
              <a:avLst/>
            </a:prstGeom>
            <a:noFill/>
            <a:ln w="5715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88"/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C3B212EF-97C9-CFE2-B3D9-CB60D6EC38A6}"/>
                </a:ext>
              </a:extLst>
            </p:cNvPr>
            <p:cNvSpPr/>
            <p:nvPr/>
          </p:nvSpPr>
          <p:spPr bwMode="auto">
            <a:xfrm>
              <a:off x="6788724" y="3616847"/>
              <a:ext cx="1437124" cy="338534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88"/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F6BB914F-9D5C-5D2B-819B-951B7F5193AA}"/>
                </a:ext>
              </a:extLst>
            </p:cNvPr>
            <p:cNvSpPr/>
            <p:nvPr/>
          </p:nvSpPr>
          <p:spPr bwMode="auto">
            <a:xfrm>
              <a:off x="3866330" y="4424027"/>
              <a:ext cx="1425271" cy="368520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88"/>
            </a:p>
          </p:txBody>
        </p:sp>
      </p:grpSp>
    </p:spTree>
    <p:extLst>
      <p:ext uri="{BB962C8B-B14F-4D97-AF65-F5344CB8AC3E}">
        <p14:creationId xmlns:p14="http://schemas.microsoft.com/office/powerpoint/2010/main" val="30024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C8260-3AEE-B9F0-B6B9-75162C89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D7D6C17-B9B5-E6A5-4B9B-D8E5FB7A9A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2568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7D6C17-B9B5-E6A5-4B9B-D8E5FB7A9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192">
            <a:extLst>
              <a:ext uri="{FF2B5EF4-FFF2-40B4-BE49-F238E27FC236}">
                <a16:creationId xmlns:a16="http://schemas.microsoft.com/office/drawing/2014/main" id="{8811D8E3-1C28-AFA0-B72E-C545B5186EB8}"/>
              </a:ext>
            </a:extLst>
          </p:cNvPr>
          <p:cNvSpPr/>
          <p:nvPr/>
        </p:nvSpPr>
        <p:spPr>
          <a:xfrm>
            <a:off x="2034055" y="1432350"/>
            <a:ext cx="2193590" cy="3132307"/>
          </a:xfrm>
          <a:prstGeom prst="rect">
            <a:avLst/>
          </a:prstGeom>
          <a:solidFill>
            <a:srgbClr val="F15A24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02460" tIns="82210" rIns="999745" bIns="82210" numCol="1" spcCol="1270" anchor="ctr" anchorCtr="0">
            <a:noAutofit/>
          </a:bodyPr>
          <a:lstStyle/>
          <a:p>
            <a:pPr defTabSz="400040">
              <a:spcBef>
                <a:spcPct val="0"/>
              </a:spcBef>
              <a:spcAft>
                <a:spcPct val="35000"/>
              </a:spcAft>
              <a:defRPr/>
            </a:pPr>
            <a:endParaRPr lang="de-DE" sz="1350" kern="0">
              <a:noFill/>
            </a:endParaRPr>
          </a:p>
        </p:txBody>
      </p:sp>
      <p:sp>
        <p:nvSpPr>
          <p:cNvPr id="64" name="Rectangle 239">
            <a:extLst>
              <a:ext uri="{FF2B5EF4-FFF2-40B4-BE49-F238E27FC236}">
                <a16:creationId xmlns:a16="http://schemas.microsoft.com/office/drawing/2014/main" id="{7EEBCF33-78F6-E9EB-43B1-F2967BCF997D}"/>
              </a:ext>
            </a:extLst>
          </p:cNvPr>
          <p:cNvSpPr/>
          <p:nvPr/>
        </p:nvSpPr>
        <p:spPr>
          <a:xfrm>
            <a:off x="2289274" y="1251159"/>
            <a:ext cx="1609646" cy="72690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60045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de-DE" sz="1400" kern="0" dirty="0">
              <a:solidFill>
                <a:schemeClr val="bg1"/>
              </a:solidFill>
            </a:endParaRPr>
          </a:p>
          <a:p>
            <a:pPr algn="ctr" defTabSz="514337">
              <a:defRPr/>
            </a:pPr>
            <a:r>
              <a:rPr lang="de-DE" sz="1400" b="1" kern="0" dirty="0">
                <a:solidFill>
                  <a:schemeClr val="bg1"/>
                </a:solidFill>
              </a:rPr>
              <a:t>Goal  № 1</a:t>
            </a:r>
          </a:p>
          <a:p>
            <a:pPr algn="ctr" defTabSz="514337">
              <a:defRPr/>
            </a:pPr>
            <a:endParaRPr lang="de-DE" sz="1400" kern="0" dirty="0">
              <a:solidFill>
                <a:schemeClr val="bg1"/>
              </a:solidFill>
            </a:endParaRPr>
          </a:p>
          <a:p>
            <a:pPr algn="ctr" defTabSz="514337">
              <a:defRPr/>
            </a:pPr>
            <a:r>
              <a:rPr lang="en-US" sz="1400" b="1" kern="0" dirty="0">
                <a:solidFill>
                  <a:schemeClr val="bg1"/>
                </a:solidFill>
              </a:rPr>
              <a:t>AI-supported directory of legal terms, including </a:t>
            </a:r>
            <a:r>
              <a:rPr lang="en-US" sz="1400" b="1" kern="0" dirty="0" err="1">
                <a:solidFill>
                  <a:schemeClr val="bg1"/>
                </a:solidFill>
              </a:rPr>
              <a:t>modularisation</a:t>
            </a:r>
            <a:endParaRPr lang="de-DE" sz="1400" b="1" kern="0" dirty="0">
              <a:solidFill>
                <a:schemeClr val="bg1"/>
              </a:solidFill>
            </a:endParaRPr>
          </a:p>
        </p:txBody>
      </p:sp>
      <p:sp>
        <p:nvSpPr>
          <p:cNvPr id="84" name="Oval 405">
            <a:extLst>
              <a:ext uri="{FF2B5EF4-FFF2-40B4-BE49-F238E27FC236}">
                <a16:creationId xmlns:a16="http://schemas.microsoft.com/office/drawing/2014/main" id="{0C146C4E-5C03-8530-11A0-F5CE3A916E55}"/>
              </a:ext>
            </a:extLst>
          </p:cNvPr>
          <p:cNvSpPr/>
          <p:nvPr/>
        </p:nvSpPr>
        <p:spPr>
          <a:xfrm>
            <a:off x="2850981" y="1248966"/>
            <a:ext cx="486233" cy="480977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rgbClr val="407898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de-DE" sz="1200" kern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61CE8C-781E-6E88-6974-CBF0DE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1230888"/>
          </a:xfrm>
        </p:spPr>
        <p:txBody>
          <a:bodyPr vert="horz"/>
          <a:lstStyle/>
          <a:p>
            <a:r>
              <a:rPr lang="en-US"/>
              <a:t>Identifying and Mapping Legal Terms, </a:t>
            </a:r>
            <a:r>
              <a:rPr lang="en-US" sz="3200"/>
              <a:t>Definitions </a:t>
            </a:r>
            <a:r>
              <a:rPr lang="de-DE" sz="3200"/>
              <a:t>and </a:t>
            </a:r>
            <a:r>
              <a:rPr lang="de-DE" sz="3200" err="1"/>
              <a:t>Dependencies</a:t>
            </a:r>
            <a:r>
              <a:rPr lang="de-DE" sz="3200"/>
              <a:t> </a:t>
            </a:r>
            <a:r>
              <a:rPr lang="de-DE" sz="3200" err="1"/>
              <a:t>with</a:t>
            </a:r>
            <a:r>
              <a:rPr lang="de-DE" sz="3200"/>
              <a:t> </a:t>
            </a:r>
            <a:r>
              <a:rPr lang="de-DE" sz="3200" err="1"/>
              <a:t>GenAI</a:t>
            </a:r>
            <a:br>
              <a:rPr lang="de-DE" sz="3200"/>
            </a:br>
            <a:r>
              <a:rPr lang="en-US"/>
              <a:t> </a:t>
            </a:r>
            <a:endParaRPr lang="de-DE"/>
          </a:p>
        </p:txBody>
      </p:sp>
      <p:pic>
        <p:nvPicPr>
          <p:cNvPr id="10" name="Graphic 9" descr="Bullseye with solid fill">
            <a:extLst>
              <a:ext uri="{FF2B5EF4-FFF2-40B4-BE49-F238E27FC236}">
                <a16:creationId xmlns:a16="http://schemas.microsoft.com/office/drawing/2014/main" id="{85185090-FE63-FC3D-5E53-2F73863E2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4485" y="1279222"/>
            <a:ext cx="405059" cy="405059"/>
          </a:xfrm>
          <a:prstGeom prst="rect">
            <a:avLst/>
          </a:prstGeom>
        </p:spPr>
      </p:pic>
      <p:sp>
        <p:nvSpPr>
          <p:cNvPr id="12" name="TextBox 251">
            <a:extLst>
              <a:ext uri="{FF2B5EF4-FFF2-40B4-BE49-F238E27FC236}">
                <a16:creationId xmlns:a16="http://schemas.microsoft.com/office/drawing/2014/main" id="{F38CE519-87BC-19C3-F991-245B140D6280}"/>
              </a:ext>
            </a:extLst>
          </p:cNvPr>
          <p:cNvSpPr txBox="1"/>
          <p:nvPr/>
        </p:nvSpPr>
        <p:spPr>
          <a:xfrm>
            <a:off x="2171390" y="3131731"/>
            <a:ext cx="1918920" cy="847225"/>
          </a:xfrm>
          <a:prstGeom prst="rect">
            <a:avLst/>
          </a:prstGeom>
          <a:noFill/>
        </p:spPr>
        <p:txBody>
          <a:bodyPr wrap="square" lIns="102870" tIns="27000" rIns="102870" bIns="34290" anchor="t">
            <a:noAutofit/>
          </a:bodyPr>
          <a:lstStyle/>
          <a:p>
            <a:pPr algn="ctr" defTabSz="514337">
              <a:spcBef>
                <a:spcPts val="338"/>
              </a:spcBef>
              <a:defRPr/>
            </a:pPr>
            <a:endParaRPr lang="de-DE" sz="1050" kern="0" dirty="0">
              <a:solidFill>
                <a:schemeClr val="bg1"/>
              </a:solidFill>
            </a:endParaRPr>
          </a:p>
          <a:p>
            <a:pPr algn="ctr" defTabSz="514337">
              <a:spcBef>
                <a:spcPts val="338"/>
              </a:spcBef>
              <a:defRPr/>
            </a:pPr>
            <a:r>
              <a:rPr lang="en-US" sz="1400" kern="0" dirty="0">
                <a:solidFill>
                  <a:schemeClr val="bg1"/>
                </a:solidFill>
              </a:rPr>
              <a:t>AI-based development of a </a:t>
            </a:r>
            <a:r>
              <a:rPr lang="en-US" sz="1400" b="1" kern="0" dirty="0">
                <a:solidFill>
                  <a:schemeClr val="bg1"/>
                </a:solidFill>
              </a:rPr>
              <a:t>data structure </a:t>
            </a:r>
            <a:r>
              <a:rPr lang="en-US" sz="1400" kern="0" dirty="0">
                <a:solidFill>
                  <a:schemeClr val="bg1"/>
                </a:solidFill>
              </a:rPr>
              <a:t>for legal terms, their definitions, and </a:t>
            </a:r>
            <a:r>
              <a:rPr lang="en-US" sz="1400" kern="0" dirty="0" err="1">
                <a:solidFill>
                  <a:schemeClr val="bg1"/>
                </a:solidFill>
              </a:rPr>
              <a:t>modularisation</a:t>
            </a:r>
            <a:r>
              <a:rPr lang="en-US" sz="1400" kern="0" dirty="0">
                <a:solidFill>
                  <a:schemeClr val="bg1"/>
                </a:solidFill>
              </a:rPr>
              <a:t>.</a:t>
            </a:r>
            <a:endParaRPr lang="de-DE" sz="1050" kern="0" dirty="0">
              <a:solidFill>
                <a:schemeClr val="bg1"/>
              </a:solidFill>
            </a:endParaRPr>
          </a:p>
        </p:txBody>
      </p:sp>
      <p:sp>
        <p:nvSpPr>
          <p:cNvPr id="13" name="Rectangle 192">
            <a:extLst>
              <a:ext uri="{FF2B5EF4-FFF2-40B4-BE49-F238E27FC236}">
                <a16:creationId xmlns:a16="http://schemas.microsoft.com/office/drawing/2014/main" id="{6E090881-9D14-D4C3-04F1-FF368D770F70}"/>
              </a:ext>
            </a:extLst>
          </p:cNvPr>
          <p:cNvSpPr/>
          <p:nvPr/>
        </p:nvSpPr>
        <p:spPr>
          <a:xfrm>
            <a:off x="4919221" y="1432350"/>
            <a:ext cx="2193590" cy="3132307"/>
          </a:xfrm>
          <a:prstGeom prst="rect">
            <a:avLst/>
          </a:prstGeom>
          <a:solidFill>
            <a:srgbClr val="F15A24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02460" tIns="82210" rIns="999745" bIns="82210" numCol="1" spcCol="1270" anchor="ctr" anchorCtr="0">
            <a:noAutofit/>
          </a:bodyPr>
          <a:lstStyle/>
          <a:p>
            <a:pPr defTabSz="400040">
              <a:spcBef>
                <a:spcPct val="0"/>
              </a:spcBef>
              <a:spcAft>
                <a:spcPct val="35000"/>
              </a:spcAft>
              <a:defRPr/>
            </a:pPr>
            <a:endParaRPr lang="de-DE" sz="1350" kern="0">
              <a:noFill/>
            </a:endParaRPr>
          </a:p>
        </p:txBody>
      </p:sp>
      <p:sp>
        <p:nvSpPr>
          <p:cNvPr id="14" name="Rectangle 239">
            <a:extLst>
              <a:ext uri="{FF2B5EF4-FFF2-40B4-BE49-F238E27FC236}">
                <a16:creationId xmlns:a16="http://schemas.microsoft.com/office/drawing/2014/main" id="{6BD221C0-56F5-2FE3-8BF4-572A61F183ED}"/>
              </a:ext>
            </a:extLst>
          </p:cNvPr>
          <p:cNvSpPr/>
          <p:nvPr/>
        </p:nvSpPr>
        <p:spPr>
          <a:xfrm>
            <a:off x="5195110" y="1278371"/>
            <a:ext cx="1609646" cy="72690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60045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de-DE" sz="1400" kern="0" dirty="0">
              <a:solidFill>
                <a:srgbClr val="FFFFFF"/>
              </a:solidFill>
            </a:endParaRPr>
          </a:p>
          <a:p>
            <a:pPr algn="ctr" defTabSz="514337">
              <a:defRPr/>
            </a:pPr>
            <a:r>
              <a:rPr lang="de-DE" sz="1400" b="1" kern="0" dirty="0">
                <a:solidFill>
                  <a:srgbClr val="FFFFFF"/>
                </a:solidFill>
              </a:rPr>
              <a:t>Goal № 2</a:t>
            </a:r>
          </a:p>
          <a:p>
            <a:pPr algn="ctr" defTabSz="514337">
              <a:defRPr/>
            </a:pPr>
            <a:endParaRPr lang="de-DE" sz="1400" kern="0" dirty="0">
              <a:solidFill>
                <a:srgbClr val="FFFFFF"/>
              </a:solidFill>
            </a:endParaRPr>
          </a:p>
        </p:txBody>
      </p:sp>
      <p:sp>
        <p:nvSpPr>
          <p:cNvPr id="15" name="Oval 405">
            <a:extLst>
              <a:ext uri="{FF2B5EF4-FFF2-40B4-BE49-F238E27FC236}">
                <a16:creationId xmlns:a16="http://schemas.microsoft.com/office/drawing/2014/main" id="{07E88FA5-7E83-7B3F-F0D4-E45B5538612A}"/>
              </a:ext>
            </a:extLst>
          </p:cNvPr>
          <p:cNvSpPr/>
          <p:nvPr/>
        </p:nvSpPr>
        <p:spPr>
          <a:xfrm>
            <a:off x="5736146" y="1248966"/>
            <a:ext cx="486233" cy="480977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rgbClr val="407898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37">
              <a:defRPr/>
            </a:pPr>
            <a:endParaRPr lang="de-DE" sz="1200" kern="0">
              <a:solidFill>
                <a:srgbClr val="000000"/>
              </a:solidFill>
            </a:endParaRP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20D5723B-543B-9EE4-195E-4E89DCC7C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9650" y="1279222"/>
            <a:ext cx="405059" cy="405059"/>
          </a:xfrm>
          <a:prstGeom prst="rect">
            <a:avLst/>
          </a:prstGeom>
        </p:spPr>
      </p:pic>
      <p:sp>
        <p:nvSpPr>
          <p:cNvPr id="17" name="TextBox 251">
            <a:extLst>
              <a:ext uri="{FF2B5EF4-FFF2-40B4-BE49-F238E27FC236}">
                <a16:creationId xmlns:a16="http://schemas.microsoft.com/office/drawing/2014/main" id="{254D42A1-5C05-330D-F2D0-4560F90D31DB}"/>
              </a:ext>
            </a:extLst>
          </p:cNvPr>
          <p:cNvSpPr txBox="1"/>
          <p:nvPr/>
        </p:nvSpPr>
        <p:spPr>
          <a:xfrm>
            <a:off x="4835904" y="3177516"/>
            <a:ext cx="2328059" cy="1387992"/>
          </a:xfrm>
          <a:prstGeom prst="rect">
            <a:avLst/>
          </a:prstGeom>
          <a:noFill/>
        </p:spPr>
        <p:txBody>
          <a:bodyPr wrap="square" lIns="102870" tIns="27000" rIns="102870">
            <a:noAutofit/>
          </a:bodyPr>
          <a:lstStyle/>
          <a:p>
            <a:pPr algn="ctr" defTabSz="514337">
              <a:spcBef>
                <a:spcPts val="338"/>
              </a:spcBef>
              <a:defRPr/>
            </a:pPr>
            <a:r>
              <a:rPr lang="en-US" sz="1400" kern="0" dirty="0" err="1">
                <a:solidFill>
                  <a:schemeClr val="bg1"/>
                </a:solidFill>
              </a:rPr>
              <a:t>eLexa</a:t>
            </a:r>
            <a:r>
              <a:rPr lang="en-US" sz="1400" kern="0" dirty="0">
                <a:solidFill>
                  <a:schemeClr val="bg1"/>
                </a:solidFill>
              </a:rPr>
              <a:t> is an in</a:t>
            </a:r>
            <a:r>
              <a:rPr lang="en-US" sz="1400" b="1" kern="0" dirty="0">
                <a:solidFill>
                  <a:schemeClr val="bg1"/>
                </a:solidFill>
              </a:rPr>
              <a:t>telligent text editor</a:t>
            </a:r>
            <a:r>
              <a:rPr lang="en-US" sz="1400" kern="0" dirty="0">
                <a:solidFill>
                  <a:schemeClr val="bg1"/>
                </a:solidFill>
              </a:rPr>
              <a:t> for the </a:t>
            </a:r>
            <a:r>
              <a:rPr lang="en-US" sz="1400" b="1" kern="0" dirty="0">
                <a:solidFill>
                  <a:schemeClr val="bg1"/>
                </a:solidFill>
              </a:rPr>
              <a:t>reuse of legal terms</a:t>
            </a:r>
            <a:r>
              <a:rPr lang="en-US" sz="1400" kern="0" dirty="0">
                <a:solidFill>
                  <a:schemeClr val="bg1"/>
                </a:solidFill>
              </a:rPr>
              <a:t>. The tool clearly </a:t>
            </a:r>
            <a:r>
              <a:rPr lang="en-US" sz="1400" kern="0" dirty="0" err="1">
                <a:solidFill>
                  <a:schemeClr val="bg1"/>
                </a:solidFill>
              </a:rPr>
              <a:t>visualises</a:t>
            </a:r>
            <a:r>
              <a:rPr lang="en-US" sz="1400" kern="0" dirty="0">
                <a:solidFill>
                  <a:schemeClr val="bg1"/>
                </a:solidFill>
              </a:rPr>
              <a:t> </a:t>
            </a:r>
            <a:r>
              <a:rPr lang="en-US" sz="1400" b="1" kern="0" dirty="0">
                <a:solidFill>
                  <a:schemeClr val="bg1"/>
                </a:solidFill>
              </a:rPr>
              <a:t>definitions</a:t>
            </a:r>
            <a:r>
              <a:rPr lang="en-US" sz="1400" kern="0" dirty="0">
                <a:solidFill>
                  <a:schemeClr val="bg1"/>
                </a:solidFill>
              </a:rPr>
              <a:t>, </a:t>
            </a:r>
            <a:r>
              <a:rPr lang="en-US" sz="1400" b="1" kern="0" dirty="0">
                <a:solidFill>
                  <a:schemeClr val="bg1"/>
                </a:solidFill>
              </a:rPr>
              <a:t>dependencies</a:t>
            </a:r>
            <a:r>
              <a:rPr lang="en-US" sz="1400" kern="0" dirty="0">
                <a:solidFill>
                  <a:schemeClr val="bg1"/>
                </a:solidFill>
              </a:rPr>
              <a:t>, and </a:t>
            </a:r>
            <a:r>
              <a:rPr lang="en-US" sz="1400" b="1" kern="0" dirty="0">
                <a:solidFill>
                  <a:schemeClr val="bg1"/>
                </a:solidFill>
              </a:rPr>
              <a:t>modules</a:t>
            </a:r>
            <a:r>
              <a:rPr lang="en-US" sz="1400" kern="0" dirty="0">
                <a:solidFill>
                  <a:schemeClr val="bg1"/>
                </a:solidFill>
              </a:rPr>
              <a:t> of legal terms.</a:t>
            </a:r>
            <a:endParaRPr lang="de-DE" sz="1400" kern="0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0681E63-0332-3728-E0B8-7E9DA4828F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91072" y="2407335"/>
            <a:ext cx="2193590" cy="575707"/>
          </a:xfrm>
          <a:prstGeom prst="rect">
            <a:avLst/>
          </a:prstGeom>
        </p:spPr>
      </p:pic>
      <p:sp>
        <p:nvSpPr>
          <p:cNvPr id="3" name="Legende: Linie 2">
            <a:extLst>
              <a:ext uri="{FF2B5EF4-FFF2-40B4-BE49-F238E27FC236}">
                <a16:creationId xmlns:a16="http://schemas.microsoft.com/office/drawing/2014/main" id="{58DE5685-2AD4-6F26-C4AB-6D2EA4EEC88F}"/>
              </a:ext>
            </a:extLst>
          </p:cNvPr>
          <p:cNvSpPr/>
          <p:nvPr/>
        </p:nvSpPr>
        <p:spPr>
          <a:xfrm>
            <a:off x="7384661" y="2257964"/>
            <a:ext cx="1189041" cy="627572"/>
          </a:xfrm>
          <a:prstGeom prst="borderCallout1">
            <a:avLst>
              <a:gd name="adj1" fmla="val 41516"/>
              <a:gd name="adj2" fmla="val 7082"/>
              <a:gd name="adj3" fmla="val 51031"/>
              <a:gd name="adj4" fmla="val -18220"/>
            </a:avLst>
          </a:prstGeom>
          <a:solidFill>
            <a:srgbClr val="D9C2F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>
                <a:solidFill>
                  <a:schemeClr val="tx1"/>
                </a:solidFill>
              </a:rPr>
              <a:t>„Clear Terms.</a:t>
            </a:r>
          </a:p>
          <a:p>
            <a:pPr algn="ctr"/>
            <a:r>
              <a:rPr lang="de-DE" sz="1350" b="1">
                <a:solidFill>
                  <a:schemeClr val="tx1"/>
                </a:solidFill>
              </a:rPr>
              <a:t>Clear Data.“</a:t>
            </a:r>
          </a:p>
        </p:txBody>
      </p:sp>
    </p:spTree>
    <p:extLst>
      <p:ext uri="{BB962C8B-B14F-4D97-AF65-F5344CB8AC3E}">
        <p14:creationId xmlns:p14="http://schemas.microsoft.com/office/powerpoint/2010/main" val="387774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24F0-6998-3F6D-B660-7FE01C62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B7E5785F-4802-DE7C-B819-BF843D292F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1806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7E5785F-4802-DE7C-B819-BF843D292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4E40E78-5B6A-E902-A712-92771B8B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207431"/>
          </a:xfrm>
        </p:spPr>
        <p:txBody>
          <a:bodyPr vert="horz"/>
          <a:lstStyle/>
          <a:p>
            <a:r>
              <a:rPr lang="en-GB" err="1"/>
              <a:t>GenAI</a:t>
            </a:r>
            <a:r>
              <a:rPr lang="en-GB"/>
              <a:t>-Supported Modularisation of </a:t>
            </a:r>
            <a:r>
              <a:rPr lang="de-DE" sz="3200"/>
              <a:t>Legal Terms </a:t>
            </a:r>
            <a:r>
              <a:rPr lang="de-DE" sz="3200" err="1"/>
              <a:t>from</a:t>
            </a:r>
            <a:r>
              <a:rPr lang="de-DE" sz="3200"/>
              <a:t> German Legal Code</a:t>
            </a:r>
            <a:br>
              <a:rPr lang="de-DE" sz="3200"/>
            </a:br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79F61-9A0D-FB8C-6A39-620459E5EA61}"/>
              </a:ext>
            </a:extLst>
          </p:cNvPr>
          <p:cNvSpPr/>
          <p:nvPr/>
        </p:nvSpPr>
        <p:spPr>
          <a:xfrm>
            <a:off x="449337" y="1380626"/>
            <a:ext cx="8245326" cy="439005"/>
          </a:xfrm>
          <a:prstGeom prst="rect">
            <a:avLst/>
          </a:prstGeom>
          <a:noFill/>
          <a:ln w="19050">
            <a:solidFill>
              <a:srgbClr val="F15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5DA5D-CB4F-BD37-BBDE-5EA6CA1C75ED}"/>
              </a:ext>
            </a:extLst>
          </p:cNvPr>
          <p:cNvSpPr txBox="1"/>
          <p:nvPr/>
        </p:nvSpPr>
        <p:spPr>
          <a:xfrm>
            <a:off x="596665" y="1244939"/>
            <a:ext cx="576971" cy="2077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de-DE" sz="1350" spc="225">
                <a:solidFill>
                  <a:srgbClr val="F15A24"/>
                </a:solidFill>
                <a:cs typeface="BundesSerif Office"/>
              </a:rPr>
              <a:t>GOAL</a:t>
            </a:r>
            <a:endParaRPr lang="de-DE" sz="1350" spc="225">
              <a:solidFill>
                <a:srgbClr val="F15A2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12440-6E4D-FE8D-3D8F-5EE1BE2447E0}"/>
              </a:ext>
            </a:extLst>
          </p:cNvPr>
          <p:cNvSpPr txBox="1"/>
          <p:nvPr/>
        </p:nvSpPr>
        <p:spPr>
          <a:xfrm>
            <a:off x="650606" y="1381358"/>
            <a:ext cx="7509818" cy="415498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r>
              <a:rPr lang="en-US" sz="1350" b="1">
                <a:ea typeface="+mn-lt"/>
                <a:cs typeface="+mn-lt"/>
              </a:rPr>
              <a:t>Using Generative AI to Identify Legal Terms, Dependencies, and Modules for Mapping to Data Fields and Developing Intelligent Assistants</a:t>
            </a:r>
            <a:endParaRPr lang="en-US" sz="1350" b="1">
              <a:cs typeface="BundesSerif Offic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5C988-3600-65FA-F591-1C8D5E9C151B}"/>
              </a:ext>
            </a:extLst>
          </p:cNvPr>
          <p:cNvSpPr/>
          <p:nvPr/>
        </p:nvSpPr>
        <p:spPr>
          <a:xfrm>
            <a:off x="449337" y="2072731"/>
            <a:ext cx="3313299" cy="49097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A6D02-2569-70DC-148A-284203250C69}"/>
              </a:ext>
            </a:extLst>
          </p:cNvPr>
          <p:cNvSpPr txBox="1"/>
          <p:nvPr/>
        </p:nvSpPr>
        <p:spPr>
          <a:xfrm>
            <a:off x="596666" y="1936388"/>
            <a:ext cx="990833" cy="2077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de-DE" sz="1350" spc="225">
                <a:solidFill>
                  <a:srgbClr val="7030A0"/>
                </a:solidFill>
              </a:rPr>
              <a:t>SETTING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8088-C0C3-BB8C-1ADF-F74FFB07B0DD}"/>
              </a:ext>
            </a:extLst>
          </p:cNvPr>
          <p:cNvSpPr/>
          <p:nvPr/>
        </p:nvSpPr>
        <p:spPr>
          <a:xfrm>
            <a:off x="618678" y="2201344"/>
            <a:ext cx="1398508" cy="253997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No</a:t>
            </a:r>
            <a:r>
              <a:rPr lang="de-DE" sz="1400" dirty="0">
                <a:solidFill>
                  <a:schemeClr val="tx1"/>
                </a:solidFill>
              </a:rPr>
              <a:t> legal </a:t>
            </a:r>
            <a:r>
              <a:rPr lang="de-DE" sz="1400" dirty="0" err="1">
                <a:solidFill>
                  <a:schemeClr val="tx1"/>
                </a:solidFill>
              </a:rPr>
              <a:t>terms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EBF292-5800-4F5C-7B11-989E60BC78CB}"/>
              </a:ext>
            </a:extLst>
          </p:cNvPr>
          <p:cNvSpPr/>
          <p:nvPr/>
        </p:nvSpPr>
        <p:spPr>
          <a:xfrm>
            <a:off x="2176344" y="2205263"/>
            <a:ext cx="1398508" cy="253997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err="1">
                <a:solidFill>
                  <a:schemeClr val="tx1"/>
                </a:solidFill>
              </a:rPr>
              <a:t>No</a:t>
            </a:r>
            <a:r>
              <a:rPr lang="de-DE" sz="1400">
                <a:solidFill>
                  <a:schemeClr val="tx1"/>
                </a:solidFill>
              </a:rPr>
              <a:t> benchmark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4F8A0F-2ABF-15AA-7CC5-DA9F8503F623}"/>
              </a:ext>
            </a:extLst>
          </p:cNvPr>
          <p:cNvSpPr/>
          <p:nvPr/>
        </p:nvSpPr>
        <p:spPr>
          <a:xfrm>
            <a:off x="4008617" y="2208493"/>
            <a:ext cx="832281" cy="258641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Accuracy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60437E-3BAF-422C-41F9-593DA843ABFB}"/>
              </a:ext>
            </a:extLst>
          </p:cNvPr>
          <p:cNvSpPr/>
          <p:nvPr/>
        </p:nvSpPr>
        <p:spPr>
          <a:xfrm>
            <a:off x="4936143" y="2199021"/>
            <a:ext cx="1107000" cy="258641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Consistency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A22282-BF63-630C-6F2A-4185693AA858}"/>
              </a:ext>
            </a:extLst>
          </p:cNvPr>
          <p:cNvSpPr/>
          <p:nvPr/>
        </p:nvSpPr>
        <p:spPr>
          <a:xfrm>
            <a:off x="6095455" y="2190588"/>
            <a:ext cx="1312848" cy="258641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Reproducibility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6C174A-B1B8-0056-AE46-6499686D1DEE}"/>
              </a:ext>
            </a:extLst>
          </p:cNvPr>
          <p:cNvSpPr/>
          <p:nvPr/>
        </p:nvSpPr>
        <p:spPr>
          <a:xfrm>
            <a:off x="3931977" y="2079263"/>
            <a:ext cx="4762686" cy="49097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CD04BC-621A-E64F-6C0B-E364838C5B18}"/>
              </a:ext>
            </a:extLst>
          </p:cNvPr>
          <p:cNvSpPr txBox="1"/>
          <p:nvPr/>
        </p:nvSpPr>
        <p:spPr>
          <a:xfrm>
            <a:off x="4172964" y="1942919"/>
            <a:ext cx="1609978" cy="2077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de-DE" sz="1350" spc="225">
                <a:solidFill>
                  <a:srgbClr val="7030A0"/>
                </a:solidFill>
              </a:rPr>
              <a:t>REQUIREMENTS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5263294-6EEF-2CDB-36E8-74ECE9F0F7CF}"/>
              </a:ext>
            </a:extLst>
          </p:cNvPr>
          <p:cNvSpPr/>
          <p:nvPr/>
        </p:nvSpPr>
        <p:spPr>
          <a:xfrm>
            <a:off x="503277" y="3086754"/>
            <a:ext cx="8245325" cy="1284840"/>
          </a:xfrm>
          <a:prstGeom prst="roundRect">
            <a:avLst>
              <a:gd name="adj" fmla="val 0"/>
            </a:avLst>
          </a:prstGeom>
          <a:solidFill>
            <a:srgbClr val="374A78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A14900-DFBC-8742-8BE7-24C664F6F23F}"/>
              </a:ext>
            </a:extLst>
          </p:cNvPr>
          <p:cNvSpPr/>
          <p:nvPr/>
        </p:nvSpPr>
        <p:spPr>
          <a:xfrm>
            <a:off x="652752" y="3492352"/>
            <a:ext cx="1773247" cy="57213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050">
                <a:solidFill>
                  <a:schemeClr val="bg1"/>
                </a:solidFill>
              </a:rPr>
              <a:t>Bills</a:t>
            </a:r>
            <a:endParaRPr lang="de-DE" sz="1050">
              <a:solidFill>
                <a:schemeClr val="bg1"/>
              </a:solidFill>
              <a:cs typeface="BundesSerif Office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CC2731-B4CF-6BD3-E704-62205C93C622}"/>
              </a:ext>
            </a:extLst>
          </p:cNvPr>
          <p:cNvSpPr/>
          <p:nvPr/>
        </p:nvSpPr>
        <p:spPr>
          <a:xfrm>
            <a:off x="2709590" y="3492352"/>
            <a:ext cx="1773247" cy="57213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050" err="1">
                <a:solidFill>
                  <a:schemeClr val="bg1"/>
                </a:solidFill>
              </a:rPr>
              <a:t>Identifying</a:t>
            </a:r>
            <a:r>
              <a:rPr lang="de-DE" sz="1050">
                <a:solidFill>
                  <a:schemeClr val="bg1"/>
                </a:solidFill>
              </a:rPr>
              <a:t> relevant legal </a:t>
            </a:r>
            <a:r>
              <a:rPr lang="de-DE" sz="1050" err="1">
                <a:solidFill>
                  <a:schemeClr val="bg1"/>
                </a:solidFill>
              </a:rPr>
              <a:t>terms</a:t>
            </a:r>
            <a:r>
              <a:rPr lang="de-DE" sz="1050">
                <a:solidFill>
                  <a:schemeClr val="bg1"/>
                </a:solidFill>
              </a:rPr>
              <a:t> and </a:t>
            </a:r>
            <a:r>
              <a:rPr lang="de-DE" sz="1050" err="1">
                <a:solidFill>
                  <a:schemeClr val="bg1"/>
                </a:solidFill>
              </a:rPr>
              <a:t>references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5994D5-CE3C-08AA-263A-069BD33613E8}"/>
              </a:ext>
            </a:extLst>
          </p:cNvPr>
          <p:cNvSpPr/>
          <p:nvPr/>
        </p:nvSpPr>
        <p:spPr>
          <a:xfrm>
            <a:off x="4646490" y="3492352"/>
            <a:ext cx="1773247" cy="57213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050" err="1">
                <a:solidFill>
                  <a:schemeClr val="bg1"/>
                </a:solidFill>
              </a:rPr>
              <a:t>Modularisation</a:t>
            </a:r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F8CD79-BD58-B9C2-AFBD-8DF33E806B5F}"/>
              </a:ext>
            </a:extLst>
          </p:cNvPr>
          <p:cNvSpPr/>
          <p:nvPr/>
        </p:nvSpPr>
        <p:spPr>
          <a:xfrm>
            <a:off x="6813121" y="3638154"/>
            <a:ext cx="1773247" cy="28015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050">
                <a:solidFill>
                  <a:schemeClr val="bg1"/>
                </a:solidFill>
              </a:rPr>
              <a:t>Data </a:t>
            </a:r>
            <a:r>
              <a:rPr lang="de-DE" sz="1050" err="1">
                <a:solidFill>
                  <a:schemeClr val="bg1"/>
                </a:solidFill>
              </a:rPr>
              <a:t>field</a:t>
            </a:r>
            <a:r>
              <a:rPr lang="de-DE" sz="1050">
                <a:solidFill>
                  <a:schemeClr val="bg1"/>
                </a:solidFill>
              </a:rPr>
              <a:t> </a:t>
            </a:r>
            <a:r>
              <a:rPr lang="de-DE" sz="1050" err="1">
                <a:solidFill>
                  <a:schemeClr val="bg1"/>
                </a:solidFill>
              </a:rPr>
              <a:t>mapping</a:t>
            </a:r>
            <a:endParaRPr lang="en-US" sz="1350" err="1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F36BDB-6A94-0371-3080-B6C37F2A4FC1}"/>
              </a:ext>
            </a:extLst>
          </p:cNvPr>
          <p:cNvSpPr/>
          <p:nvPr/>
        </p:nvSpPr>
        <p:spPr>
          <a:xfrm>
            <a:off x="6813121" y="3964523"/>
            <a:ext cx="1773247" cy="28015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050">
                <a:solidFill>
                  <a:schemeClr val="bg1"/>
                </a:solidFill>
              </a:rPr>
              <a:t>Intelligent </a:t>
            </a:r>
            <a:r>
              <a:rPr lang="de-DE" sz="1050" err="1">
                <a:solidFill>
                  <a:schemeClr val="bg1"/>
                </a:solidFill>
              </a:rPr>
              <a:t>assistants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03DC3E-F4FF-6185-F84D-11023D8C73EB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2425999" y="3778419"/>
            <a:ext cx="283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5C98A5-CB25-78B9-A60A-2DD50D0EC12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4482837" y="3778419"/>
            <a:ext cx="1636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3F821C3-02C8-94EC-B5CB-CF8A3626BC00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6419737" y="3778230"/>
            <a:ext cx="393384" cy="18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2D85CCA-71E0-CF16-1918-068255A6E7F8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6419737" y="3778420"/>
            <a:ext cx="393384" cy="32618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1BEDF7E-6FA7-AA24-B804-56AAF366BFDD}"/>
              </a:ext>
            </a:extLst>
          </p:cNvPr>
          <p:cNvSpPr/>
          <p:nvPr/>
        </p:nvSpPr>
        <p:spPr>
          <a:xfrm>
            <a:off x="2604847" y="3313077"/>
            <a:ext cx="3914540" cy="92160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 sz="1350">
              <a:cs typeface="BundesSerif Office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0CF541-4058-25CE-CF26-E29A74DE823F}"/>
              </a:ext>
            </a:extLst>
          </p:cNvPr>
          <p:cNvSpPr/>
          <p:nvPr/>
        </p:nvSpPr>
        <p:spPr>
          <a:xfrm>
            <a:off x="4025485" y="3191265"/>
            <a:ext cx="914702" cy="231943"/>
          </a:xfrm>
          <a:prstGeom prst="roundRect">
            <a:avLst/>
          </a:prstGeom>
          <a:solidFill>
            <a:srgbClr val="0070C0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err="1"/>
              <a:t>GenAI</a:t>
            </a:r>
            <a:endParaRPr lang="de-DE" sz="10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6788AD-563E-DAB9-7419-8E60E17AE506}"/>
              </a:ext>
            </a:extLst>
          </p:cNvPr>
          <p:cNvSpPr txBox="1"/>
          <p:nvPr/>
        </p:nvSpPr>
        <p:spPr>
          <a:xfrm>
            <a:off x="650606" y="3109914"/>
            <a:ext cx="2058984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050" b="1" err="1">
                <a:solidFill>
                  <a:schemeClr val="bg1"/>
                </a:solidFill>
              </a:rPr>
              <a:t>Generic</a:t>
            </a:r>
            <a:r>
              <a:rPr lang="de-DE" sz="1050" b="1">
                <a:solidFill>
                  <a:schemeClr val="bg1"/>
                </a:solidFill>
              </a:rPr>
              <a:t> </a:t>
            </a:r>
            <a:r>
              <a:rPr lang="de-DE" sz="1050" b="1" err="1">
                <a:solidFill>
                  <a:schemeClr val="bg1"/>
                </a:solidFill>
              </a:rPr>
              <a:t>GenAI</a:t>
            </a:r>
            <a:r>
              <a:rPr lang="de-DE" sz="1050" b="1">
                <a:solidFill>
                  <a:schemeClr val="bg1"/>
                </a:solidFill>
              </a:rPr>
              <a:t> </a:t>
            </a:r>
          </a:p>
          <a:p>
            <a:r>
              <a:rPr lang="de-DE" sz="1050" b="1">
                <a:solidFill>
                  <a:schemeClr val="bg1"/>
                </a:solidFill>
              </a:rPr>
              <a:t>Solution Pipeline</a:t>
            </a:r>
            <a:endParaRPr lang="de-DE" sz="1050" b="1">
              <a:solidFill>
                <a:schemeClr val="bg1"/>
              </a:solidFill>
              <a:cs typeface="BundesSerif Office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F0AD5F-C87F-7B0A-2EFA-C31475731512}"/>
              </a:ext>
            </a:extLst>
          </p:cNvPr>
          <p:cNvSpPr/>
          <p:nvPr/>
        </p:nvSpPr>
        <p:spPr>
          <a:xfrm>
            <a:off x="7497983" y="2208493"/>
            <a:ext cx="1107000" cy="258641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err="1">
                <a:solidFill>
                  <a:schemeClr val="tx1"/>
                </a:solidFill>
              </a:rPr>
              <a:t>Scalability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D158128-D3EF-BCCE-464F-89FE4D6E1FAD}"/>
              </a:ext>
            </a:extLst>
          </p:cNvPr>
          <p:cNvSpPr/>
          <p:nvPr/>
        </p:nvSpPr>
        <p:spPr>
          <a:xfrm>
            <a:off x="6808695" y="3305234"/>
            <a:ext cx="1773247" cy="28015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050">
                <a:solidFill>
                  <a:schemeClr val="bg1"/>
                </a:solidFill>
              </a:rPr>
              <a:t>Directory </a:t>
            </a:r>
            <a:r>
              <a:rPr lang="de-DE" sz="1050" err="1">
                <a:solidFill>
                  <a:schemeClr val="bg1"/>
                </a:solidFill>
              </a:rPr>
              <a:t>of</a:t>
            </a:r>
            <a:r>
              <a:rPr lang="de-DE" sz="1050">
                <a:solidFill>
                  <a:schemeClr val="bg1"/>
                </a:solidFill>
              </a:rPr>
              <a:t> legal </a:t>
            </a:r>
            <a:r>
              <a:rPr lang="de-DE" sz="1050" err="1">
                <a:solidFill>
                  <a:schemeClr val="bg1"/>
                </a:solidFill>
              </a:rPr>
              <a:t>terms</a:t>
            </a:r>
            <a:endParaRPr lang="en-US" sz="135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BDB8D47-28E5-13F6-CC21-DFC09D4FF36E}"/>
              </a:ext>
            </a:extLst>
          </p:cNvPr>
          <p:cNvCxnSpPr>
            <a:cxnSpLocks/>
          </p:cNvCxnSpPr>
          <p:nvPr/>
        </p:nvCxnSpPr>
        <p:spPr>
          <a:xfrm flipV="1">
            <a:off x="6444924" y="3423207"/>
            <a:ext cx="363772" cy="35502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ED5FEBB-F360-808C-2F66-B330A42018F9}"/>
              </a:ext>
            </a:extLst>
          </p:cNvPr>
          <p:cNvSpPr/>
          <p:nvPr/>
        </p:nvSpPr>
        <p:spPr>
          <a:xfrm rot="724073">
            <a:off x="8208136" y="3191888"/>
            <a:ext cx="561600" cy="1745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350"/>
              <a:t>Focus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6D143F-FA2A-8758-B1C6-1BD766263466}"/>
              </a:ext>
            </a:extLst>
          </p:cNvPr>
          <p:cNvSpPr/>
          <p:nvPr/>
        </p:nvSpPr>
        <p:spPr>
          <a:xfrm rot="724073">
            <a:off x="8190197" y="3874708"/>
            <a:ext cx="579740" cy="1745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350">
                <a:solidFill>
                  <a:schemeClr val="bg1"/>
                </a:solidFill>
              </a:rPr>
              <a:t>Focus</a:t>
            </a:r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956E590D-18EF-060F-43BF-473AAB934B3F}"/>
              </a:ext>
            </a:extLst>
          </p:cNvPr>
          <p:cNvSpPr/>
          <p:nvPr/>
        </p:nvSpPr>
        <p:spPr>
          <a:xfrm rot="5400000">
            <a:off x="4324771" y="1493874"/>
            <a:ext cx="169276" cy="274706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51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483640,15,Slide21474833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DDDDD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b77ed-5211-499c-a421-328a2af7da45">
      <Terms xmlns="http://schemas.microsoft.com/office/infopath/2007/PartnerControls"/>
    </lcf76f155ced4ddcb4097134ff3c332f>
    <ENDORSE2023 xmlns="62cb77ed-5211-499c-a421-328a2af7da45" xsi:nil="true"/>
  </documentManagement>
</p:properties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F0852-C48D-45D9-8B98-EA7205710D6C}"/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3641f4-de1e-4421-8e18-9e58d1563054"/>
    <ds:schemaRef ds:uri="http://purl.org/dc/elements/1.1/"/>
    <ds:schemaRef ds:uri="http://schemas.microsoft.com/office/2006/metadata/properties"/>
    <ds:schemaRef ds:uri="552bf1b1-49ce-42f8-a457-310b9a71b6a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0</TotalTime>
  <Words>800</Words>
  <Application>Microsoft Office PowerPoint</Application>
  <PresentationFormat>Bildschirmpräsentation (16:9)</PresentationFormat>
  <Paragraphs>152</Paragraphs>
  <Slides>17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9" baseType="lpstr">
      <vt:lpstr>Aptos</vt:lpstr>
      <vt:lpstr>Arial</vt:lpstr>
      <vt:lpstr>BundesSans Regular</vt:lpstr>
      <vt:lpstr>BundesSerif Office</vt:lpstr>
      <vt:lpstr>Calibri</vt:lpstr>
      <vt:lpstr>Calibri Light</vt:lpstr>
      <vt:lpstr>Poppins</vt:lpstr>
      <vt:lpstr>Segoe UI</vt:lpstr>
      <vt:lpstr>Cover</vt:lpstr>
      <vt:lpstr>Custom Design</vt:lpstr>
      <vt:lpstr>Last Page</vt:lpstr>
      <vt:lpstr>think-cell Slide</vt:lpstr>
      <vt:lpstr>Kathleen Jennrich</vt:lpstr>
      <vt:lpstr>Pain au chocolat?​ Chocolatine?​  Speaking the Same ​Language:​Why Terminology Matters </vt:lpstr>
      <vt:lpstr>Buying a Property: A Citizen’s Journey Through Bureaucracy ​  </vt:lpstr>
      <vt:lpstr>Our Vision</vt:lpstr>
      <vt:lpstr>A Challenge for Legislation: Dependencies and Connections between Different Laws​</vt:lpstr>
      <vt:lpstr>Identical Legal Terms, Different Definitions: The Root of an Inconsistent Data Landscape </vt:lpstr>
      <vt:lpstr>Fragmented Data Landscape in the Public Sector </vt:lpstr>
      <vt:lpstr>Identifying and Mapping Legal Terms, Definitions and Dependencies with GenAI  </vt:lpstr>
      <vt:lpstr>GenAI-Supported Modularisation of Legal Terms from German Legal Code </vt:lpstr>
      <vt:lpstr>AI-Generated Knowledge Graph:  The Foundation for Intelligent Assistants </vt:lpstr>
      <vt:lpstr>eLexa – The Intelligent Assisant forLegislative Drafters to Simplify Legal Terms   </vt:lpstr>
      <vt:lpstr>eLexa: Transparency in Legal Terms and Data Landscape</vt:lpstr>
      <vt:lpstr>Clear Definitions. Clear Data.  The Legal Term Modelled in the Data Field</vt:lpstr>
      <vt:lpstr>“eLexa” Helps Legists Consider  Data Structures when Drafting Bills</vt:lpstr>
      <vt:lpstr>Interoperability:  The Power of Seamless Communication </vt:lpstr>
      <vt:lpstr>„Paths are made by walking.“– Franz Kafka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Kathleen Jennrich</dc:title>
  <dc:creator>CHIAPPARICCI Renato (OP)</dc:creator>
  <cp:lastModifiedBy>Jennrich, Kathleen (IV A 5)</cp:lastModifiedBy>
  <cp:revision>9</cp:revision>
  <dcterms:created xsi:type="dcterms:W3CDTF">2024-09-10T09:32:00Z</dcterms:created>
  <dcterms:modified xsi:type="dcterms:W3CDTF">2025-09-24T05:06:10Z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