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2"/>
  </p:notesMasterIdLst>
  <p:handoutMasterIdLst>
    <p:handoutMasterId r:id="rId23"/>
  </p:handoutMasterIdLst>
  <p:sldIdLst>
    <p:sldId id="256" r:id="rId7"/>
    <p:sldId id="266" r:id="rId8"/>
    <p:sldId id="267" r:id="rId9"/>
    <p:sldId id="268" r:id="rId10"/>
    <p:sldId id="278" r:id="rId11"/>
    <p:sldId id="269" r:id="rId12"/>
    <p:sldId id="270" r:id="rId13"/>
    <p:sldId id="259" r:id="rId14"/>
    <p:sldId id="271" r:id="rId15"/>
    <p:sldId id="276" r:id="rId16"/>
    <p:sldId id="275" r:id="rId17"/>
    <p:sldId id="272" r:id="rId18"/>
    <p:sldId id="273" r:id="rId19"/>
    <p:sldId id="274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FE593"/>
    <a:srgbClr val="FFC000"/>
    <a:srgbClr val="DAC2EC"/>
    <a:srgbClr val="7030A0"/>
    <a:srgbClr val="FC9999"/>
    <a:srgbClr val="FF0000"/>
    <a:srgbClr val="F9CC91"/>
    <a:srgbClr val="0070C0"/>
    <a:srgbClr val="EA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17533-ECF6-49C1-9F80-8509DB8BC8AE}" v="658" dt="2025-09-16T00:38:19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651" autoAdjust="0"/>
  </p:normalViewPr>
  <p:slideViewPr>
    <p:cSldViewPr snapToGrid="0" snapToObjects="1">
      <p:cViewPr varScale="1">
        <p:scale>
          <a:sx n="93" d="100"/>
          <a:sy n="93" d="100"/>
        </p:scale>
        <p:origin x="812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8T23:08:56.882"/>
    </inkml:context>
    <inkml:brush xml:id="br0">
      <inkml:brushProperty name="width" value="0.05" units="cm"/>
      <inkml:brushProperty name="height" value="0.05" units="cm"/>
      <inkml:brushProperty name="color" value="#474747"/>
    </inkml:brush>
  </inkml:definitions>
  <inkml:trace contextRef="#ctx0" brushRef="#br0">1 329 24575,'29'1'0,"0"1"0,0 2 0,-1 0 0,1 2 0,-1 1 0,0 1 0,0 2 0,26 13 0,-45-18 0,-1 2 0,0-1 0,-1 1 0,1 0 0,-1 0 0,-1 1 0,1-1 0,-1 2 0,-1-1 0,0 1 0,0 0 0,5 13 0,21 31 0,-31-52 0,0-1 0,0 0 0,0 1 0,1-1 0,-1 0 0,0 1 0,0-1 0,0 0 0,1 1 0,-1-1 0,0 0 0,1 1 0,-1-1 0,0 0 0,0 0 0,1 1 0,-1-1 0,1 0 0,-1 0 0,0 0 0,1 1 0,-1-1 0,0 0 0,1 0 0,-1 0 0,1 0 0,-1 0 0,0 0 0,1 0 0,-1 0 0,1 0 0,-1 0 0,0 0 0,1 0 0,-1 0 0,1-1 0,8-15 0,0-39 0,-7 41 0,12-51 0,3 1 0,3 1 0,3 1 0,47-93 0,-35 99-1365,-25 43-5461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8T23:09:32.856"/>
    </inkml:context>
    <inkml:brush xml:id="br0">
      <inkml:brushProperty name="width" value="0.05" units="cm"/>
      <inkml:brushProperty name="height" value="0.05" units="cm"/>
      <inkml:brushProperty name="color" value="#474747"/>
    </inkml:brush>
  </inkml:definitions>
  <inkml:trace contextRef="#ctx0" brushRef="#br0">1 329 24575,'29'1'0,"0"1"0,0 2 0,-1 0 0,1 2 0,-1 1 0,0 1 0,0 2 0,26 13 0,-45-18 0,-1 2 0,0-1 0,-1 1 0,1 0 0,-1 0 0,-1 1 0,1-1 0,-1 2 0,-1-1 0,0 1 0,0 0 0,5 13 0,21 31 0,-31-52 0,0-1 0,0 0 0,0 1 0,1-1 0,-1 0 0,0 1 0,0-1 0,0 0 0,1 1 0,-1-1 0,0 0 0,1 1 0,-1-1 0,0 0 0,0 0 0,1 1 0,-1-1 0,1 0 0,-1 0 0,0 0 0,1 1 0,-1-1 0,0 0 0,1 0 0,-1 0 0,1 0 0,-1 0 0,0 0 0,1 0 0,-1 0 0,1 0 0,-1 0 0,0 0 0,1 0 0,-1 0 0,1-1 0,8-15 0,0-39 0,-7 41 0,12-51 0,3 1 0,3 1 0,3 1 0,47-93 0,-35 99-1365,-25 43-5461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8T23:09:39.404"/>
    </inkml:context>
    <inkml:brush xml:id="br0">
      <inkml:brushProperty name="width" value="0.05" units="cm"/>
      <inkml:brushProperty name="height" value="0.05" units="cm"/>
      <inkml:brushProperty name="color" value="#474747"/>
    </inkml:brush>
  </inkml:definitions>
  <inkml:trace contextRef="#ctx0" brushRef="#br0">1 329 24575,'29'1'0,"0"1"0,0 2 0,-1 0 0,1 2 0,-1 1 0,0 1 0,0 2 0,26 13 0,-45-18 0,-1 2 0,0-1 0,-1 1 0,1 0 0,-1 0 0,-1 1 0,1-1 0,-1 2 0,-1-1 0,0 1 0,0 0 0,5 13 0,21 31 0,-31-52 0,0-1 0,0 0 0,0 1 0,1-1 0,-1 0 0,0 1 0,0-1 0,0 0 0,1 1 0,-1-1 0,0 0 0,1 1 0,-1-1 0,0 0 0,0 0 0,1 1 0,-1-1 0,1 0 0,-1 0 0,0 0 0,1 1 0,-1-1 0,0 0 0,1 0 0,-1 0 0,1 0 0,-1 0 0,0 0 0,1 0 0,-1 0 0,1 0 0,-1 0 0,0 0 0,1 0 0,-1 0 0,1-1 0,8-15 0,0-39 0,-7 41 0,12-51 0,3 1 0,3 1 0,3 1 0,47-93 0,-35 99-1365,-25 43-5461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nuel-fiorelli-67859b27a" TargetMode="External"/><Relationship Id="rId2" Type="http://schemas.openxmlformats.org/officeDocument/2006/relationships/hyperlink" Target="https://art.uniroma2.it/fiorelli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vocbench.uniroma2.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0.png"/><Relationship Id="rId7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png"/><Relationship Id="rId5" Type="http://schemas.openxmlformats.org/officeDocument/2006/relationships/customXml" Target="../ink/ink1.xml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ENDORSE 2025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SELEN: Semantic </a:t>
            </a:r>
            <a:r>
              <a:rPr lang="it-IT" dirty="0" err="1"/>
              <a:t>ELicitation</a:t>
            </a:r>
            <a:r>
              <a:rPr lang="it-IT" dirty="0"/>
              <a:t> </a:t>
            </a:r>
            <a:r>
              <a:rPr lang="it-IT" dirty="0" err="1"/>
              <a:t>ENvironment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0538" y="2988000"/>
            <a:ext cx="6588000" cy="279614"/>
          </a:xfrm>
        </p:spPr>
        <p:txBody>
          <a:bodyPr/>
          <a:lstStyle/>
          <a:p>
            <a:r>
              <a:rPr lang="it-IT" dirty="0"/>
              <a:t>Armando Stellato – </a:t>
            </a:r>
            <a:r>
              <a:rPr lang="it-IT" u="sng" dirty="0"/>
              <a:t>Manuel Fiorelli</a:t>
            </a:r>
            <a:r>
              <a:rPr lang="it-IT" dirty="0"/>
              <a:t> – Tiziano Lorenzetti – Andrea Turbati Pierfrancesco Tommasino – Tiziano Di </a:t>
            </a:r>
            <a:r>
              <a:rPr lang="it-IT" dirty="0" err="1"/>
              <a:t>Condina</a:t>
            </a:r>
            <a:r>
              <a:rPr lang="it-IT" dirty="0"/>
              <a:t> – Luca Berloco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FA1D0-595E-DC0A-63D8-6F4DFB064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EB47195B-EA67-29FB-518A-D08901015DBB}"/>
              </a:ext>
            </a:extLst>
          </p:cNvPr>
          <p:cNvCxnSpPr>
            <a:cxnSpLocks/>
          </p:cNvCxnSpPr>
          <p:nvPr/>
        </p:nvCxnSpPr>
        <p:spPr>
          <a:xfrm flipV="1">
            <a:off x="3686159" y="2072218"/>
            <a:ext cx="2708800" cy="269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o 64">
            <a:extLst>
              <a:ext uri="{FF2B5EF4-FFF2-40B4-BE49-F238E27FC236}">
                <a16:creationId xmlns:a16="http://schemas.microsoft.com/office/drawing/2014/main" id="{FD20D334-0F25-E567-A8AD-1EB8A059778D}"/>
              </a:ext>
            </a:extLst>
          </p:cNvPr>
          <p:cNvSpPr/>
          <p:nvPr/>
        </p:nvSpPr>
        <p:spPr>
          <a:xfrm>
            <a:off x="175286" y="3498757"/>
            <a:ext cx="6096173" cy="1188559"/>
          </a:xfrm>
          <a:prstGeom prst="cube">
            <a:avLst>
              <a:gd name="adj" fmla="val 64076"/>
            </a:avLst>
          </a:prstGeom>
          <a:solidFill>
            <a:srgbClr val="0074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29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</a:p>
        </p:txBody>
      </p:sp>
      <p:sp>
        <p:nvSpPr>
          <p:cNvPr id="64" name="Cubo 63">
            <a:extLst>
              <a:ext uri="{FF2B5EF4-FFF2-40B4-BE49-F238E27FC236}">
                <a16:creationId xmlns:a16="http://schemas.microsoft.com/office/drawing/2014/main" id="{58825F71-B5BA-06A2-D34B-C8D30A4C0E91}"/>
              </a:ext>
            </a:extLst>
          </p:cNvPr>
          <p:cNvSpPr/>
          <p:nvPr/>
        </p:nvSpPr>
        <p:spPr>
          <a:xfrm>
            <a:off x="175286" y="3065719"/>
            <a:ext cx="6096824" cy="1188559"/>
          </a:xfrm>
          <a:prstGeom prst="cube">
            <a:avLst>
              <a:gd name="adj" fmla="val 64076"/>
            </a:avLst>
          </a:prstGeom>
          <a:solidFill>
            <a:srgbClr val="6DB3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Boot</a:t>
            </a:r>
          </a:p>
        </p:txBody>
      </p:sp>
      <p:sp>
        <p:nvSpPr>
          <p:cNvPr id="96" name="Cubo 95">
            <a:extLst>
              <a:ext uri="{FF2B5EF4-FFF2-40B4-BE49-F238E27FC236}">
                <a16:creationId xmlns:a16="http://schemas.microsoft.com/office/drawing/2014/main" id="{ED6E2CED-947C-1AFF-7211-62E65C018E75}"/>
              </a:ext>
            </a:extLst>
          </p:cNvPr>
          <p:cNvSpPr/>
          <p:nvPr/>
        </p:nvSpPr>
        <p:spPr>
          <a:xfrm>
            <a:off x="175286" y="2640630"/>
            <a:ext cx="6096174" cy="1188559"/>
          </a:xfrm>
          <a:prstGeom prst="cube">
            <a:avLst>
              <a:gd name="adj" fmla="val 64076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PF4J</a:t>
            </a:r>
          </a:p>
        </p:txBody>
      </p:sp>
      <p:sp>
        <p:nvSpPr>
          <p:cNvPr id="88" name="Cubo 87">
            <a:extLst>
              <a:ext uri="{FF2B5EF4-FFF2-40B4-BE49-F238E27FC236}">
                <a16:creationId xmlns:a16="http://schemas.microsoft.com/office/drawing/2014/main" id="{B2749357-961B-B04C-00E8-DE0AA0BBD4EE}"/>
              </a:ext>
            </a:extLst>
          </p:cNvPr>
          <p:cNvSpPr/>
          <p:nvPr/>
        </p:nvSpPr>
        <p:spPr>
          <a:xfrm>
            <a:off x="299740" y="949928"/>
            <a:ext cx="1409042" cy="758648"/>
          </a:xfrm>
          <a:prstGeom prst="cube">
            <a:avLst>
              <a:gd name="adj" fmla="val 52976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endParaRPr lang="en-US" sz="17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DADC9C-A154-652E-E9FA-414211407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8177" y="4766400"/>
            <a:ext cx="2774950" cy="164386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SELEN: Semantic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ELicitation</a:t>
            </a: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ENvironment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53DCA51-B451-BF7F-86A7-6DA8271BE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67" l="2206" r="97059">
                        <a14:foregroundMark x1="8088" y1="19333" x2="9559" y2="86000"/>
                        <a14:foregroundMark x1="9559" y1="86000" x2="78676" y2="94000"/>
                        <a14:foregroundMark x1="78676" y1="94000" x2="91912" y2="22667"/>
                        <a14:foregroundMark x1="91912" y1="22667" x2="33088" y2="6667"/>
                        <a14:foregroundMark x1="33088" y1="6667" x2="5147" y2="14000"/>
                        <a14:foregroundMark x1="4412" y1="23333" x2="2206" y2="83333"/>
                        <a14:foregroundMark x1="2206" y1="83333" x2="21324" y2="96000"/>
                        <a14:foregroundMark x1="23529" y1="95333" x2="86029" y2="95333"/>
                        <a14:foregroundMark x1="86029" y1="95333" x2="92647" y2="18000"/>
                        <a14:foregroundMark x1="90441" y1="88667" x2="97059" y2="24000"/>
                        <a14:foregroundMark x1="22059" y1="97333" x2="80882" y2="96000"/>
                        <a14:foregroundMark x1="80882" y1="96000" x2="81618" y2="96000"/>
                        <a14:foregroundMark x1="5147" y1="12667" x2="38235" y2="0"/>
                        <a14:foregroundMark x1="13971" y1="43333" x2="12500" y2="62000"/>
                        <a14:foregroundMark x1="23529" y1="62667" x2="75735" y2="63333"/>
                        <a14:foregroundMark x1="18382" y1="64667" x2="38235" y2="81333"/>
                        <a14:foregroundMark x1="57353" y1="82000" x2="85294" y2="66667"/>
                        <a14:foregroundMark x1="83824" y1="62000" x2="87500" y2="75333"/>
                        <a14:foregroundMark x1="71324" y1="60000" x2="56618" y2="84667"/>
                        <a14:foregroundMark x1="49265" y1="65333" x2="32353" y2="86000"/>
                        <a14:foregroundMark x1="43382" y1="90000" x2="64706" y2="82000"/>
                        <a14:foregroundMark x1="38235" y1="80667" x2="62500" y2="90000"/>
                        <a14:foregroundMark x1="61765" y1="78000" x2="37500" y2="95333"/>
                        <a14:foregroundMark x1="19118" y1="0" x2="76471" y2="0"/>
                        <a14:foregroundMark x1="76471" y1="0" x2="75000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811" y="35057"/>
            <a:ext cx="842818" cy="9295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3" name="Cubo 62">
            <a:extLst>
              <a:ext uri="{FF2B5EF4-FFF2-40B4-BE49-F238E27FC236}">
                <a16:creationId xmlns:a16="http://schemas.microsoft.com/office/drawing/2014/main" id="{3099799F-AD69-FB6E-FE96-BBD11987B6EB}"/>
              </a:ext>
            </a:extLst>
          </p:cNvPr>
          <p:cNvSpPr/>
          <p:nvPr/>
        </p:nvSpPr>
        <p:spPr>
          <a:xfrm>
            <a:off x="175286" y="2211367"/>
            <a:ext cx="6096824" cy="1188559"/>
          </a:xfrm>
          <a:prstGeom prst="cube">
            <a:avLst>
              <a:gd name="adj" fmla="val 6407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Cubo 79">
            <a:extLst>
              <a:ext uri="{FF2B5EF4-FFF2-40B4-BE49-F238E27FC236}">
                <a16:creationId xmlns:a16="http://schemas.microsoft.com/office/drawing/2014/main" id="{137093D7-8973-1F40-27DE-D435B67DFF50}"/>
              </a:ext>
            </a:extLst>
          </p:cNvPr>
          <p:cNvSpPr/>
          <p:nvPr/>
        </p:nvSpPr>
        <p:spPr>
          <a:xfrm>
            <a:off x="175284" y="1761062"/>
            <a:ext cx="1311471" cy="1206966"/>
          </a:xfrm>
          <a:prstGeom prst="cube">
            <a:avLst>
              <a:gd name="adj" fmla="val 2934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ubo 76">
            <a:extLst>
              <a:ext uri="{FF2B5EF4-FFF2-40B4-BE49-F238E27FC236}">
                <a16:creationId xmlns:a16="http://schemas.microsoft.com/office/drawing/2014/main" id="{C80A2F58-547F-5D2D-FEDA-F3876AE4D3F0}"/>
              </a:ext>
            </a:extLst>
          </p:cNvPr>
          <p:cNvSpPr/>
          <p:nvPr/>
        </p:nvSpPr>
        <p:spPr>
          <a:xfrm>
            <a:off x="1129761" y="1779136"/>
            <a:ext cx="5141699" cy="1188892"/>
          </a:xfrm>
          <a:prstGeom prst="cube">
            <a:avLst>
              <a:gd name="adj" fmla="val 640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/>
              <a:t>Extension Points</a:t>
            </a:r>
          </a:p>
        </p:txBody>
      </p:sp>
      <p:sp>
        <p:nvSpPr>
          <p:cNvPr id="50" name="Cubo 49">
            <a:extLst>
              <a:ext uri="{FF2B5EF4-FFF2-40B4-BE49-F238E27FC236}">
                <a16:creationId xmlns:a16="http://schemas.microsoft.com/office/drawing/2014/main" id="{430A57EC-794D-337E-C23C-102BA71F4638}"/>
              </a:ext>
            </a:extLst>
          </p:cNvPr>
          <p:cNvSpPr/>
          <p:nvPr/>
        </p:nvSpPr>
        <p:spPr>
          <a:xfrm>
            <a:off x="1136022" y="1351122"/>
            <a:ext cx="1640267" cy="1188559"/>
          </a:xfrm>
          <a:prstGeom prst="cube">
            <a:avLst>
              <a:gd name="adj" fmla="val 6407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en-US" sz="1700" dirty="0"/>
              <a:t>File Manager</a:t>
            </a:r>
          </a:p>
        </p:txBody>
      </p:sp>
      <p:sp>
        <p:nvSpPr>
          <p:cNvPr id="53" name="Cubo 52">
            <a:extLst>
              <a:ext uri="{FF2B5EF4-FFF2-40B4-BE49-F238E27FC236}">
                <a16:creationId xmlns:a16="http://schemas.microsoft.com/office/drawing/2014/main" id="{CA82162F-B2F6-484D-13E9-3878A401A812}"/>
              </a:ext>
            </a:extLst>
          </p:cNvPr>
          <p:cNvSpPr/>
          <p:nvPr/>
        </p:nvSpPr>
        <p:spPr>
          <a:xfrm>
            <a:off x="2009715" y="1351882"/>
            <a:ext cx="1640267" cy="1188559"/>
          </a:xfrm>
          <a:prstGeom prst="cube">
            <a:avLst>
              <a:gd name="adj" fmla="val 64076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en-US" sz="1700" dirty="0"/>
              <a:t>Dataset Origin</a:t>
            </a:r>
          </a:p>
        </p:txBody>
      </p:sp>
      <p:sp>
        <p:nvSpPr>
          <p:cNvPr id="78" name="Cubo 77">
            <a:extLst>
              <a:ext uri="{FF2B5EF4-FFF2-40B4-BE49-F238E27FC236}">
                <a16:creationId xmlns:a16="http://schemas.microsoft.com/office/drawing/2014/main" id="{A3629BD5-EBC4-6D46-CE38-DDC9654EA268}"/>
              </a:ext>
            </a:extLst>
          </p:cNvPr>
          <p:cNvSpPr/>
          <p:nvPr/>
        </p:nvSpPr>
        <p:spPr>
          <a:xfrm>
            <a:off x="2891409" y="1351882"/>
            <a:ext cx="1640267" cy="1188559"/>
          </a:xfrm>
          <a:prstGeom prst="cube">
            <a:avLst>
              <a:gd name="adj" fmla="val 64076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en-US" sz="1700" dirty="0"/>
              <a:t>Doc Tagging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9100B1EF-F73D-9080-9A47-100217030754}"/>
              </a:ext>
            </a:extLst>
          </p:cNvPr>
          <p:cNvSpPr/>
          <p:nvPr/>
        </p:nvSpPr>
        <p:spPr>
          <a:xfrm>
            <a:off x="183419" y="2856008"/>
            <a:ext cx="938211" cy="18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o 59">
            <a:extLst>
              <a:ext uri="{FF2B5EF4-FFF2-40B4-BE49-F238E27FC236}">
                <a16:creationId xmlns:a16="http://schemas.microsoft.com/office/drawing/2014/main" id="{B7014CFE-7A5D-7719-F07E-2E06FC3173A3}"/>
              </a:ext>
            </a:extLst>
          </p:cNvPr>
          <p:cNvSpPr/>
          <p:nvPr/>
        </p:nvSpPr>
        <p:spPr>
          <a:xfrm>
            <a:off x="1529215" y="273452"/>
            <a:ext cx="1013420" cy="1244576"/>
          </a:xfrm>
          <a:prstGeom prst="cube">
            <a:avLst>
              <a:gd name="adj" fmla="val 15202"/>
            </a:avLst>
          </a:prstGeom>
          <a:solidFill>
            <a:srgbClr val="FF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CMIS</a:t>
            </a:r>
          </a:p>
        </p:txBody>
      </p:sp>
      <p:sp>
        <p:nvSpPr>
          <p:cNvPr id="57" name="Cubo 56">
            <a:extLst>
              <a:ext uri="{FF2B5EF4-FFF2-40B4-BE49-F238E27FC236}">
                <a16:creationId xmlns:a16="http://schemas.microsoft.com/office/drawing/2014/main" id="{CA545DE0-7EAF-3351-1BD9-44B30A61C51D}"/>
              </a:ext>
            </a:extLst>
          </p:cNvPr>
          <p:cNvSpPr/>
          <p:nvPr/>
        </p:nvSpPr>
        <p:spPr>
          <a:xfrm>
            <a:off x="1375922" y="747203"/>
            <a:ext cx="1013420" cy="1110492"/>
          </a:xfrm>
          <a:prstGeom prst="cube">
            <a:avLst>
              <a:gd name="adj" fmla="val 15202"/>
            </a:avLst>
          </a:prstGeom>
          <a:solidFill>
            <a:srgbClr val="FF9B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61" name="Cubo 60">
            <a:extLst>
              <a:ext uri="{FF2B5EF4-FFF2-40B4-BE49-F238E27FC236}">
                <a16:creationId xmlns:a16="http://schemas.microsoft.com/office/drawing/2014/main" id="{CE41E3B7-F239-EB0F-87BC-B3E3C7B71BD4}"/>
              </a:ext>
            </a:extLst>
          </p:cNvPr>
          <p:cNvSpPr/>
          <p:nvPr/>
        </p:nvSpPr>
        <p:spPr>
          <a:xfrm>
            <a:off x="2237424" y="1114019"/>
            <a:ext cx="1040533" cy="743676"/>
          </a:xfrm>
          <a:prstGeom prst="cube">
            <a:avLst>
              <a:gd name="adj" fmla="val 15202"/>
            </a:avLst>
          </a:prstGeom>
          <a:solidFill>
            <a:srgbClr val="47F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RDF4J</a:t>
            </a:r>
          </a:p>
        </p:txBody>
      </p:sp>
      <p:sp>
        <p:nvSpPr>
          <p:cNvPr id="62" name="Cubo 61">
            <a:extLst>
              <a:ext uri="{FF2B5EF4-FFF2-40B4-BE49-F238E27FC236}">
                <a16:creationId xmlns:a16="http://schemas.microsoft.com/office/drawing/2014/main" id="{CDAEE3FB-3985-9DE3-0F77-4B3950F4F8FB}"/>
              </a:ext>
            </a:extLst>
          </p:cNvPr>
          <p:cNvSpPr/>
          <p:nvPr/>
        </p:nvSpPr>
        <p:spPr>
          <a:xfrm>
            <a:off x="3163897" y="1111884"/>
            <a:ext cx="979376" cy="758648"/>
          </a:xfrm>
          <a:prstGeom prst="cube">
            <a:avLst>
              <a:gd name="adj" fmla="val 15202"/>
            </a:avLst>
          </a:prstGeom>
          <a:solidFill>
            <a:srgbClr val="4BB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700" dirty="0" err="1">
                <a:solidFill>
                  <a:schemeClr val="tx1"/>
                </a:solidFill>
              </a:rPr>
              <a:t>Annif</a:t>
            </a: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6BF687AC-E6E3-DBD8-62E8-E499EE657C0F}"/>
              </a:ext>
            </a:extLst>
          </p:cNvPr>
          <p:cNvCxnSpPr/>
          <p:nvPr/>
        </p:nvCxnSpPr>
        <p:spPr>
          <a:xfrm>
            <a:off x="3688760" y="4767539"/>
            <a:ext cx="4138339" cy="26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EB1F9ADA-906A-9038-10DC-5216B0E7037D}"/>
              </a:ext>
            </a:extLst>
          </p:cNvPr>
          <p:cNvCxnSpPr>
            <a:cxnSpLocks/>
          </p:cNvCxnSpPr>
          <p:nvPr/>
        </p:nvCxnSpPr>
        <p:spPr>
          <a:xfrm>
            <a:off x="6381645" y="2068101"/>
            <a:ext cx="1820651" cy="158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e 98">
            <a:extLst>
              <a:ext uri="{FF2B5EF4-FFF2-40B4-BE49-F238E27FC236}">
                <a16:creationId xmlns:a16="http://schemas.microsoft.com/office/drawing/2014/main" id="{4F1061C0-404A-0316-5905-1D9F840A2779}"/>
              </a:ext>
            </a:extLst>
          </p:cNvPr>
          <p:cNvSpPr/>
          <p:nvPr/>
        </p:nvSpPr>
        <p:spPr>
          <a:xfrm>
            <a:off x="6697897" y="1173858"/>
            <a:ext cx="2378598" cy="1594156"/>
          </a:xfrm>
          <a:prstGeom prst="ellipse">
            <a:avLst/>
          </a:prstGeom>
          <a:solidFill>
            <a:srgbClr val="F3930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2852A6A8-77A5-9BEB-167D-DE6CD288E61F}"/>
              </a:ext>
            </a:extLst>
          </p:cNvPr>
          <p:cNvSpPr txBox="1"/>
          <p:nvPr/>
        </p:nvSpPr>
        <p:spPr>
          <a:xfrm>
            <a:off x="7213852" y="2167351"/>
            <a:ext cx="1359346" cy="36933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file manager</a:t>
            </a:r>
          </a:p>
        </p:txBody>
      </p:sp>
      <p:pic>
        <p:nvPicPr>
          <p:cNvPr id="101" name="Elemento grafico 100" descr="Archivio della casella di archiviazione con riempimento a tinta unita">
            <a:extLst>
              <a:ext uri="{FF2B5EF4-FFF2-40B4-BE49-F238E27FC236}">
                <a16:creationId xmlns:a16="http://schemas.microsoft.com/office/drawing/2014/main" id="{CD1A460D-C858-8116-3506-7445EDFF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467" y="1475513"/>
            <a:ext cx="914400" cy="914400"/>
          </a:xfrm>
          <a:prstGeom prst="rect">
            <a:avLst/>
          </a:prstGeom>
        </p:spPr>
      </p:pic>
      <p:pic>
        <p:nvPicPr>
          <p:cNvPr id="102" name="Elemento grafico 101" descr="Archivio della casella di archiviazione con riempimento a tinta unita">
            <a:extLst>
              <a:ext uri="{FF2B5EF4-FFF2-40B4-BE49-F238E27FC236}">
                <a16:creationId xmlns:a16="http://schemas.microsoft.com/office/drawing/2014/main" id="{CF6B9052-797A-F5FF-C37B-50CAAFBF5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7618" y="908213"/>
            <a:ext cx="914400" cy="914400"/>
          </a:xfrm>
          <a:prstGeom prst="rect">
            <a:avLst/>
          </a:prstGeom>
        </p:spPr>
      </p:pic>
      <p:pic>
        <p:nvPicPr>
          <p:cNvPr id="103" name="Elemento grafico 102" descr="Archivio della casella di archiviazione con riempimento a tinta unita">
            <a:extLst>
              <a:ext uri="{FF2B5EF4-FFF2-40B4-BE49-F238E27FC236}">
                <a16:creationId xmlns:a16="http://schemas.microsoft.com/office/drawing/2014/main" id="{31F01519-8CFB-BAFC-8E2E-E19E3F536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3399" y="1361179"/>
            <a:ext cx="914400" cy="914400"/>
          </a:xfrm>
          <a:prstGeom prst="rect">
            <a:avLst/>
          </a:prstGeom>
        </p:spPr>
      </p:pic>
      <p:sp>
        <p:nvSpPr>
          <p:cNvPr id="104" name="Ovale 103">
            <a:extLst>
              <a:ext uri="{FF2B5EF4-FFF2-40B4-BE49-F238E27FC236}">
                <a16:creationId xmlns:a16="http://schemas.microsoft.com/office/drawing/2014/main" id="{59798B33-2FC3-069D-4D63-86598B0278F8}"/>
              </a:ext>
            </a:extLst>
          </p:cNvPr>
          <p:cNvSpPr/>
          <p:nvPr/>
        </p:nvSpPr>
        <p:spPr>
          <a:xfrm>
            <a:off x="6160556" y="3695795"/>
            <a:ext cx="2379600" cy="1594156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B28A3961-9A42-D0B2-6FD8-00FEA98EE54A}"/>
              </a:ext>
            </a:extLst>
          </p:cNvPr>
          <p:cNvSpPr txBox="1"/>
          <p:nvPr/>
        </p:nvSpPr>
        <p:spPr>
          <a:xfrm>
            <a:off x="6622430" y="4698085"/>
            <a:ext cx="1472134" cy="36933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dataset origin</a:t>
            </a:r>
          </a:p>
        </p:txBody>
      </p:sp>
      <p:grpSp>
        <p:nvGrpSpPr>
          <p:cNvPr id="106" name="Gruppo 105">
            <a:extLst>
              <a:ext uri="{FF2B5EF4-FFF2-40B4-BE49-F238E27FC236}">
                <a16:creationId xmlns:a16="http://schemas.microsoft.com/office/drawing/2014/main" id="{C55A9653-AB09-D88E-5DA8-40E4809A22B9}"/>
              </a:ext>
            </a:extLst>
          </p:cNvPr>
          <p:cNvGrpSpPr/>
          <p:nvPr/>
        </p:nvGrpSpPr>
        <p:grpSpPr>
          <a:xfrm>
            <a:off x="6167699" y="3625244"/>
            <a:ext cx="1035627" cy="1035627"/>
            <a:chOff x="4518314" y="2762671"/>
            <a:chExt cx="1035627" cy="1035627"/>
          </a:xfrm>
        </p:grpSpPr>
        <p:grpSp>
          <p:nvGrpSpPr>
            <p:cNvPr id="107" name="Gruppo 106">
              <a:extLst>
                <a:ext uri="{FF2B5EF4-FFF2-40B4-BE49-F238E27FC236}">
                  <a16:creationId xmlns:a16="http://schemas.microsoft.com/office/drawing/2014/main" id="{41C21499-207A-E0E7-6F7C-A1EA4D693212}"/>
                </a:ext>
              </a:extLst>
            </p:cNvPr>
            <p:cNvGrpSpPr/>
            <p:nvPr/>
          </p:nvGrpSpPr>
          <p:grpSpPr>
            <a:xfrm>
              <a:off x="4681538" y="2982872"/>
              <a:ext cx="390525" cy="502114"/>
              <a:chOff x="4681538" y="2982872"/>
              <a:chExt cx="390525" cy="502114"/>
            </a:xfrm>
            <a:solidFill>
              <a:schemeClr val="bg1"/>
            </a:solidFill>
          </p:grpSpPr>
          <p:sp>
            <p:nvSpPr>
              <p:cNvPr id="109" name="Figura a mano libera: forma 108">
                <a:extLst>
                  <a:ext uri="{FF2B5EF4-FFF2-40B4-BE49-F238E27FC236}">
                    <a16:creationId xmlns:a16="http://schemas.microsoft.com/office/drawing/2014/main" id="{ABEE20B6-49A1-4F06-3857-DB2FF726AE9C}"/>
                  </a:ext>
                </a:extLst>
              </p:cNvPr>
              <p:cNvSpPr/>
              <p:nvPr/>
            </p:nvSpPr>
            <p:spPr>
              <a:xfrm>
                <a:off x="4681538" y="2982872"/>
                <a:ext cx="390525" cy="502114"/>
              </a:xfrm>
              <a:custGeom>
                <a:avLst/>
                <a:gdLst>
                  <a:gd name="connsiteX0" fmla="*/ 205978 w 402431"/>
                  <a:gd name="connsiteY0" fmla="*/ 0 h 502114"/>
                  <a:gd name="connsiteX1" fmla="*/ 402431 w 402431"/>
                  <a:gd name="connsiteY1" fmla="*/ 100013 h 502114"/>
                  <a:gd name="connsiteX2" fmla="*/ 398440 w 402431"/>
                  <a:gd name="connsiteY2" fmla="*/ 120169 h 502114"/>
                  <a:gd name="connsiteX3" fmla="*/ 391545 w 402431"/>
                  <a:gd name="connsiteY3" fmla="*/ 131476 h 502114"/>
                  <a:gd name="connsiteX4" fmla="*/ 395287 w 402431"/>
                  <a:gd name="connsiteY4" fmla="*/ 131802 h 502114"/>
                  <a:gd name="connsiteX5" fmla="*/ 385762 w 402431"/>
                  <a:gd name="connsiteY5" fmla="*/ 169902 h 502114"/>
                  <a:gd name="connsiteX6" fmla="*/ 345281 w 402431"/>
                  <a:gd name="connsiteY6" fmla="*/ 184189 h 502114"/>
                  <a:gd name="connsiteX7" fmla="*/ 300037 w 402431"/>
                  <a:gd name="connsiteY7" fmla="*/ 238958 h 502114"/>
                  <a:gd name="connsiteX8" fmla="*/ 319087 w 402431"/>
                  <a:gd name="connsiteY8" fmla="*/ 305633 h 502114"/>
                  <a:gd name="connsiteX9" fmla="*/ 397669 w 402431"/>
                  <a:gd name="connsiteY9" fmla="*/ 353258 h 502114"/>
                  <a:gd name="connsiteX10" fmla="*/ 401236 w 402431"/>
                  <a:gd name="connsiteY10" fmla="*/ 396066 h 502114"/>
                  <a:gd name="connsiteX11" fmla="*/ 402431 w 402431"/>
                  <a:gd name="connsiteY11" fmla="*/ 402101 h 502114"/>
                  <a:gd name="connsiteX12" fmla="*/ 401944 w 402431"/>
                  <a:gd name="connsiteY12" fmla="*/ 404561 h 502114"/>
                  <a:gd name="connsiteX13" fmla="*/ 402431 w 402431"/>
                  <a:gd name="connsiteY13" fmla="*/ 410408 h 502114"/>
                  <a:gd name="connsiteX14" fmla="*/ 400788 w 402431"/>
                  <a:gd name="connsiteY14" fmla="*/ 410398 h 502114"/>
                  <a:gd name="connsiteX15" fmla="*/ 398440 w 402431"/>
                  <a:gd name="connsiteY15" fmla="*/ 422257 h 502114"/>
                  <a:gd name="connsiteX16" fmla="*/ 205978 w 402431"/>
                  <a:gd name="connsiteY16" fmla="*/ 502114 h 502114"/>
                  <a:gd name="connsiteX17" fmla="*/ 13516 w 402431"/>
                  <a:gd name="connsiteY17" fmla="*/ 422257 h 502114"/>
                  <a:gd name="connsiteX18" fmla="*/ 10711 w 402431"/>
                  <a:gd name="connsiteY18" fmla="*/ 408090 h 502114"/>
                  <a:gd name="connsiteX19" fmla="*/ 0 w 402431"/>
                  <a:gd name="connsiteY19" fmla="*/ 408027 h 502114"/>
                  <a:gd name="connsiteX20" fmla="*/ 11469 w 402431"/>
                  <a:gd name="connsiteY20" fmla="*/ 109830 h 502114"/>
                  <a:gd name="connsiteX21" fmla="*/ 9525 w 402431"/>
                  <a:gd name="connsiteY21" fmla="*/ 100013 h 502114"/>
                  <a:gd name="connsiteX22" fmla="*/ 205978 w 402431"/>
                  <a:gd name="connsiteY22" fmla="*/ 0 h 50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2431" h="502114">
                    <a:moveTo>
                      <a:pt x="205978" y="0"/>
                    </a:moveTo>
                    <a:cubicBezTo>
                      <a:pt x="314476" y="0"/>
                      <a:pt x="402431" y="44777"/>
                      <a:pt x="402431" y="100013"/>
                    </a:cubicBezTo>
                    <a:cubicBezTo>
                      <a:pt x="402431" y="106917"/>
                      <a:pt x="401057" y="113658"/>
                      <a:pt x="398440" y="120169"/>
                    </a:cubicBezTo>
                    <a:lnTo>
                      <a:pt x="391545" y="131476"/>
                    </a:lnTo>
                    <a:lnTo>
                      <a:pt x="395287" y="131802"/>
                    </a:lnTo>
                    <a:lnTo>
                      <a:pt x="385762" y="169902"/>
                    </a:lnTo>
                    <a:lnTo>
                      <a:pt x="345281" y="184189"/>
                    </a:lnTo>
                    <a:lnTo>
                      <a:pt x="300037" y="238958"/>
                    </a:lnTo>
                    <a:lnTo>
                      <a:pt x="319087" y="305633"/>
                    </a:lnTo>
                    <a:lnTo>
                      <a:pt x="397669" y="353258"/>
                    </a:lnTo>
                    <a:lnTo>
                      <a:pt x="401236" y="396066"/>
                    </a:lnTo>
                    <a:lnTo>
                      <a:pt x="402431" y="402101"/>
                    </a:lnTo>
                    <a:lnTo>
                      <a:pt x="401944" y="404561"/>
                    </a:lnTo>
                    <a:lnTo>
                      <a:pt x="402431" y="410408"/>
                    </a:lnTo>
                    <a:lnTo>
                      <a:pt x="400788" y="410398"/>
                    </a:lnTo>
                    <a:lnTo>
                      <a:pt x="398440" y="422257"/>
                    </a:lnTo>
                    <a:cubicBezTo>
                      <a:pt x="380122" y="467832"/>
                      <a:pt x="300914" y="502114"/>
                      <a:pt x="205978" y="502114"/>
                    </a:cubicBezTo>
                    <a:cubicBezTo>
                      <a:pt x="111043" y="502114"/>
                      <a:pt x="31835" y="467832"/>
                      <a:pt x="13516" y="422257"/>
                    </a:cubicBezTo>
                    <a:lnTo>
                      <a:pt x="10711" y="408090"/>
                    </a:lnTo>
                    <a:lnTo>
                      <a:pt x="0" y="408027"/>
                    </a:lnTo>
                    <a:lnTo>
                      <a:pt x="11469" y="109830"/>
                    </a:lnTo>
                    <a:lnTo>
                      <a:pt x="9525" y="100013"/>
                    </a:lnTo>
                    <a:cubicBezTo>
                      <a:pt x="9525" y="44777"/>
                      <a:pt x="97480" y="0"/>
                      <a:pt x="2059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0" name="Figura a mano libera: forma 109">
                <a:extLst>
                  <a:ext uri="{FF2B5EF4-FFF2-40B4-BE49-F238E27FC236}">
                    <a16:creationId xmlns:a16="http://schemas.microsoft.com/office/drawing/2014/main" id="{BEE3CEB9-74A5-45DE-F00F-35E286A68FA7}"/>
                  </a:ext>
                </a:extLst>
              </p:cNvPr>
              <p:cNvSpPr/>
              <p:nvPr/>
            </p:nvSpPr>
            <p:spPr>
              <a:xfrm>
                <a:off x="4917281" y="3115892"/>
                <a:ext cx="154782" cy="288964"/>
              </a:xfrm>
              <a:custGeom>
                <a:avLst/>
                <a:gdLst>
                  <a:gd name="connsiteX0" fmla="*/ 0 w 154782"/>
                  <a:gd name="connsiteY0" fmla="*/ 0 h 288964"/>
                  <a:gd name="connsiteX1" fmla="*/ 154782 w 154782"/>
                  <a:gd name="connsiteY1" fmla="*/ 0 h 288964"/>
                  <a:gd name="connsiteX2" fmla="*/ 154782 w 154782"/>
                  <a:gd name="connsiteY2" fmla="*/ 77813 h 288964"/>
                  <a:gd name="connsiteX3" fmla="*/ 150472 w 154782"/>
                  <a:gd name="connsiteY3" fmla="*/ 78684 h 288964"/>
                  <a:gd name="connsiteX4" fmla="*/ 103199 w 154782"/>
                  <a:gd name="connsiteY4" fmla="*/ 150001 h 288964"/>
                  <a:gd name="connsiteX5" fmla="*/ 150472 w 154782"/>
                  <a:gd name="connsiteY5" fmla="*/ 221319 h 288964"/>
                  <a:gd name="connsiteX6" fmla="*/ 154782 w 154782"/>
                  <a:gd name="connsiteY6" fmla="*/ 222189 h 288964"/>
                  <a:gd name="connsiteX7" fmla="*/ 154782 w 154782"/>
                  <a:gd name="connsiteY7" fmla="*/ 288964 h 288964"/>
                  <a:gd name="connsiteX8" fmla="*/ 0 w 154782"/>
                  <a:gd name="connsiteY8" fmla="*/ 288964 h 28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2" h="288964">
                    <a:moveTo>
                      <a:pt x="0" y="0"/>
                    </a:moveTo>
                    <a:lnTo>
                      <a:pt x="154782" y="0"/>
                    </a:lnTo>
                    <a:lnTo>
                      <a:pt x="154782" y="77813"/>
                    </a:lnTo>
                    <a:lnTo>
                      <a:pt x="150472" y="78684"/>
                    </a:lnTo>
                    <a:cubicBezTo>
                      <a:pt x="122692" y="90434"/>
                      <a:pt x="103199" y="117941"/>
                      <a:pt x="103199" y="150001"/>
                    </a:cubicBezTo>
                    <a:cubicBezTo>
                      <a:pt x="103199" y="182061"/>
                      <a:pt x="122692" y="209569"/>
                      <a:pt x="150472" y="221319"/>
                    </a:cubicBezTo>
                    <a:lnTo>
                      <a:pt x="154782" y="222189"/>
                    </a:lnTo>
                    <a:lnTo>
                      <a:pt x="154782" y="288964"/>
                    </a:lnTo>
                    <a:lnTo>
                      <a:pt x="0" y="2889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08" name="Immagine 107">
              <a:extLst>
                <a:ext uri="{FF2B5EF4-FFF2-40B4-BE49-F238E27FC236}">
                  <a16:creationId xmlns:a16="http://schemas.microsoft.com/office/drawing/2014/main" id="{CFF2DA23-E85E-17E3-CF18-5332EB9E6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8314" y="2762671"/>
              <a:ext cx="1035627" cy="1035627"/>
            </a:xfrm>
            <a:prstGeom prst="rect">
              <a:avLst/>
            </a:prstGeom>
            <a:effectLst/>
          </p:spPr>
        </p:pic>
      </p:grpSp>
      <p:grpSp>
        <p:nvGrpSpPr>
          <p:cNvPr id="111" name="Gruppo 110">
            <a:extLst>
              <a:ext uri="{FF2B5EF4-FFF2-40B4-BE49-F238E27FC236}">
                <a16:creationId xmlns:a16="http://schemas.microsoft.com/office/drawing/2014/main" id="{ED8FCB6C-101A-2A86-742C-6F3052231EF0}"/>
              </a:ext>
            </a:extLst>
          </p:cNvPr>
          <p:cNvGrpSpPr/>
          <p:nvPr/>
        </p:nvGrpSpPr>
        <p:grpSpPr>
          <a:xfrm>
            <a:off x="6966987" y="4031790"/>
            <a:ext cx="1035627" cy="1035627"/>
            <a:chOff x="4518314" y="2762671"/>
            <a:chExt cx="1035627" cy="1035627"/>
          </a:xfrm>
        </p:grpSpPr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A63E7774-5FEF-6BCA-6E2A-58B9CE5153D4}"/>
                </a:ext>
              </a:extLst>
            </p:cNvPr>
            <p:cNvGrpSpPr/>
            <p:nvPr/>
          </p:nvGrpSpPr>
          <p:grpSpPr>
            <a:xfrm>
              <a:off x="4681538" y="2982872"/>
              <a:ext cx="390525" cy="502114"/>
              <a:chOff x="4681538" y="2982872"/>
              <a:chExt cx="390525" cy="502114"/>
            </a:xfrm>
            <a:solidFill>
              <a:schemeClr val="bg1"/>
            </a:solidFill>
          </p:grpSpPr>
          <p:sp>
            <p:nvSpPr>
              <p:cNvPr id="114" name="Figura a mano libera: forma 113">
                <a:extLst>
                  <a:ext uri="{FF2B5EF4-FFF2-40B4-BE49-F238E27FC236}">
                    <a16:creationId xmlns:a16="http://schemas.microsoft.com/office/drawing/2014/main" id="{021A24A9-B0D8-7281-6098-1E6795C0E074}"/>
                  </a:ext>
                </a:extLst>
              </p:cNvPr>
              <p:cNvSpPr/>
              <p:nvPr/>
            </p:nvSpPr>
            <p:spPr>
              <a:xfrm>
                <a:off x="4681538" y="2982872"/>
                <a:ext cx="390525" cy="502114"/>
              </a:xfrm>
              <a:custGeom>
                <a:avLst/>
                <a:gdLst>
                  <a:gd name="connsiteX0" fmla="*/ 205978 w 402431"/>
                  <a:gd name="connsiteY0" fmla="*/ 0 h 502114"/>
                  <a:gd name="connsiteX1" fmla="*/ 402431 w 402431"/>
                  <a:gd name="connsiteY1" fmla="*/ 100013 h 502114"/>
                  <a:gd name="connsiteX2" fmla="*/ 398440 w 402431"/>
                  <a:gd name="connsiteY2" fmla="*/ 120169 h 502114"/>
                  <a:gd name="connsiteX3" fmla="*/ 391545 w 402431"/>
                  <a:gd name="connsiteY3" fmla="*/ 131476 h 502114"/>
                  <a:gd name="connsiteX4" fmla="*/ 395287 w 402431"/>
                  <a:gd name="connsiteY4" fmla="*/ 131802 h 502114"/>
                  <a:gd name="connsiteX5" fmla="*/ 385762 w 402431"/>
                  <a:gd name="connsiteY5" fmla="*/ 169902 h 502114"/>
                  <a:gd name="connsiteX6" fmla="*/ 345281 w 402431"/>
                  <a:gd name="connsiteY6" fmla="*/ 184189 h 502114"/>
                  <a:gd name="connsiteX7" fmla="*/ 300037 w 402431"/>
                  <a:gd name="connsiteY7" fmla="*/ 238958 h 502114"/>
                  <a:gd name="connsiteX8" fmla="*/ 319087 w 402431"/>
                  <a:gd name="connsiteY8" fmla="*/ 305633 h 502114"/>
                  <a:gd name="connsiteX9" fmla="*/ 397669 w 402431"/>
                  <a:gd name="connsiteY9" fmla="*/ 353258 h 502114"/>
                  <a:gd name="connsiteX10" fmla="*/ 401236 w 402431"/>
                  <a:gd name="connsiteY10" fmla="*/ 396066 h 502114"/>
                  <a:gd name="connsiteX11" fmla="*/ 402431 w 402431"/>
                  <a:gd name="connsiteY11" fmla="*/ 402101 h 502114"/>
                  <a:gd name="connsiteX12" fmla="*/ 401944 w 402431"/>
                  <a:gd name="connsiteY12" fmla="*/ 404561 h 502114"/>
                  <a:gd name="connsiteX13" fmla="*/ 402431 w 402431"/>
                  <a:gd name="connsiteY13" fmla="*/ 410408 h 502114"/>
                  <a:gd name="connsiteX14" fmla="*/ 400788 w 402431"/>
                  <a:gd name="connsiteY14" fmla="*/ 410398 h 502114"/>
                  <a:gd name="connsiteX15" fmla="*/ 398440 w 402431"/>
                  <a:gd name="connsiteY15" fmla="*/ 422257 h 502114"/>
                  <a:gd name="connsiteX16" fmla="*/ 205978 w 402431"/>
                  <a:gd name="connsiteY16" fmla="*/ 502114 h 502114"/>
                  <a:gd name="connsiteX17" fmla="*/ 13516 w 402431"/>
                  <a:gd name="connsiteY17" fmla="*/ 422257 h 502114"/>
                  <a:gd name="connsiteX18" fmla="*/ 10711 w 402431"/>
                  <a:gd name="connsiteY18" fmla="*/ 408090 h 502114"/>
                  <a:gd name="connsiteX19" fmla="*/ 0 w 402431"/>
                  <a:gd name="connsiteY19" fmla="*/ 408027 h 502114"/>
                  <a:gd name="connsiteX20" fmla="*/ 11469 w 402431"/>
                  <a:gd name="connsiteY20" fmla="*/ 109830 h 502114"/>
                  <a:gd name="connsiteX21" fmla="*/ 9525 w 402431"/>
                  <a:gd name="connsiteY21" fmla="*/ 100013 h 502114"/>
                  <a:gd name="connsiteX22" fmla="*/ 205978 w 402431"/>
                  <a:gd name="connsiteY22" fmla="*/ 0 h 50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2431" h="502114">
                    <a:moveTo>
                      <a:pt x="205978" y="0"/>
                    </a:moveTo>
                    <a:cubicBezTo>
                      <a:pt x="314476" y="0"/>
                      <a:pt x="402431" y="44777"/>
                      <a:pt x="402431" y="100013"/>
                    </a:cubicBezTo>
                    <a:cubicBezTo>
                      <a:pt x="402431" y="106917"/>
                      <a:pt x="401057" y="113658"/>
                      <a:pt x="398440" y="120169"/>
                    </a:cubicBezTo>
                    <a:lnTo>
                      <a:pt x="391545" y="131476"/>
                    </a:lnTo>
                    <a:lnTo>
                      <a:pt x="395287" y="131802"/>
                    </a:lnTo>
                    <a:lnTo>
                      <a:pt x="385762" y="169902"/>
                    </a:lnTo>
                    <a:lnTo>
                      <a:pt x="345281" y="184189"/>
                    </a:lnTo>
                    <a:lnTo>
                      <a:pt x="300037" y="238958"/>
                    </a:lnTo>
                    <a:lnTo>
                      <a:pt x="319087" y="305633"/>
                    </a:lnTo>
                    <a:lnTo>
                      <a:pt x="397669" y="353258"/>
                    </a:lnTo>
                    <a:lnTo>
                      <a:pt x="401236" y="396066"/>
                    </a:lnTo>
                    <a:lnTo>
                      <a:pt x="402431" y="402101"/>
                    </a:lnTo>
                    <a:lnTo>
                      <a:pt x="401944" y="404561"/>
                    </a:lnTo>
                    <a:lnTo>
                      <a:pt x="402431" y="410408"/>
                    </a:lnTo>
                    <a:lnTo>
                      <a:pt x="400788" y="410398"/>
                    </a:lnTo>
                    <a:lnTo>
                      <a:pt x="398440" y="422257"/>
                    </a:lnTo>
                    <a:cubicBezTo>
                      <a:pt x="380122" y="467832"/>
                      <a:pt x="300914" y="502114"/>
                      <a:pt x="205978" y="502114"/>
                    </a:cubicBezTo>
                    <a:cubicBezTo>
                      <a:pt x="111043" y="502114"/>
                      <a:pt x="31835" y="467832"/>
                      <a:pt x="13516" y="422257"/>
                    </a:cubicBezTo>
                    <a:lnTo>
                      <a:pt x="10711" y="408090"/>
                    </a:lnTo>
                    <a:lnTo>
                      <a:pt x="0" y="408027"/>
                    </a:lnTo>
                    <a:lnTo>
                      <a:pt x="11469" y="109830"/>
                    </a:lnTo>
                    <a:lnTo>
                      <a:pt x="9525" y="100013"/>
                    </a:lnTo>
                    <a:cubicBezTo>
                      <a:pt x="9525" y="44777"/>
                      <a:pt x="97480" y="0"/>
                      <a:pt x="2059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igura a mano libera: forma 114">
                <a:extLst>
                  <a:ext uri="{FF2B5EF4-FFF2-40B4-BE49-F238E27FC236}">
                    <a16:creationId xmlns:a16="http://schemas.microsoft.com/office/drawing/2014/main" id="{F926BF46-934F-4B72-A915-4E0BDBC1126C}"/>
                  </a:ext>
                </a:extLst>
              </p:cNvPr>
              <p:cNvSpPr/>
              <p:nvPr/>
            </p:nvSpPr>
            <p:spPr>
              <a:xfrm>
                <a:off x="4917281" y="3115892"/>
                <a:ext cx="154782" cy="288964"/>
              </a:xfrm>
              <a:custGeom>
                <a:avLst/>
                <a:gdLst>
                  <a:gd name="connsiteX0" fmla="*/ 0 w 154782"/>
                  <a:gd name="connsiteY0" fmla="*/ 0 h 288964"/>
                  <a:gd name="connsiteX1" fmla="*/ 154782 w 154782"/>
                  <a:gd name="connsiteY1" fmla="*/ 0 h 288964"/>
                  <a:gd name="connsiteX2" fmla="*/ 154782 w 154782"/>
                  <a:gd name="connsiteY2" fmla="*/ 77813 h 288964"/>
                  <a:gd name="connsiteX3" fmla="*/ 150472 w 154782"/>
                  <a:gd name="connsiteY3" fmla="*/ 78684 h 288964"/>
                  <a:gd name="connsiteX4" fmla="*/ 103199 w 154782"/>
                  <a:gd name="connsiteY4" fmla="*/ 150001 h 288964"/>
                  <a:gd name="connsiteX5" fmla="*/ 150472 w 154782"/>
                  <a:gd name="connsiteY5" fmla="*/ 221319 h 288964"/>
                  <a:gd name="connsiteX6" fmla="*/ 154782 w 154782"/>
                  <a:gd name="connsiteY6" fmla="*/ 222189 h 288964"/>
                  <a:gd name="connsiteX7" fmla="*/ 154782 w 154782"/>
                  <a:gd name="connsiteY7" fmla="*/ 288964 h 288964"/>
                  <a:gd name="connsiteX8" fmla="*/ 0 w 154782"/>
                  <a:gd name="connsiteY8" fmla="*/ 288964 h 28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2" h="288964">
                    <a:moveTo>
                      <a:pt x="0" y="0"/>
                    </a:moveTo>
                    <a:lnTo>
                      <a:pt x="154782" y="0"/>
                    </a:lnTo>
                    <a:lnTo>
                      <a:pt x="154782" y="77813"/>
                    </a:lnTo>
                    <a:lnTo>
                      <a:pt x="150472" y="78684"/>
                    </a:lnTo>
                    <a:cubicBezTo>
                      <a:pt x="122692" y="90434"/>
                      <a:pt x="103199" y="117941"/>
                      <a:pt x="103199" y="150001"/>
                    </a:cubicBezTo>
                    <a:cubicBezTo>
                      <a:pt x="103199" y="182061"/>
                      <a:pt x="122692" y="209569"/>
                      <a:pt x="150472" y="221319"/>
                    </a:cubicBezTo>
                    <a:lnTo>
                      <a:pt x="154782" y="222189"/>
                    </a:lnTo>
                    <a:lnTo>
                      <a:pt x="154782" y="288964"/>
                    </a:lnTo>
                    <a:lnTo>
                      <a:pt x="0" y="2889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1632B5D2-9D00-F59A-B1CE-EE73C7D1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8314" y="2762671"/>
              <a:ext cx="1035627" cy="1035627"/>
            </a:xfrm>
            <a:prstGeom prst="rect">
              <a:avLst/>
            </a:prstGeom>
            <a:effectLst/>
          </p:spPr>
        </p:pic>
      </p:grpSp>
      <p:grpSp>
        <p:nvGrpSpPr>
          <p:cNvPr id="116" name="Gruppo 115">
            <a:extLst>
              <a:ext uri="{FF2B5EF4-FFF2-40B4-BE49-F238E27FC236}">
                <a16:creationId xmlns:a16="http://schemas.microsoft.com/office/drawing/2014/main" id="{F48D0DDE-7344-7F73-C5F8-0FB04179CB4A}"/>
              </a:ext>
            </a:extLst>
          </p:cNvPr>
          <p:cNvGrpSpPr/>
          <p:nvPr/>
        </p:nvGrpSpPr>
        <p:grpSpPr>
          <a:xfrm>
            <a:off x="7248461" y="3482234"/>
            <a:ext cx="1035627" cy="1035627"/>
            <a:chOff x="4518314" y="2762671"/>
            <a:chExt cx="1035627" cy="1035627"/>
          </a:xfrm>
        </p:grpSpPr>
        <p:grpSp>
          <p:nvGrpSpPr>
            <p:cNvPr id="117" name="Gruppo 116">
              <a:extLst>
                <a:ext uri="{FF2B5EF4-FFF2-40B4-BE49-F238E27FC236}">
                  <a16:creationId xmlns:a16="http://schemas.microsoft.com/office/drawing/2014/main" id="{0EEDCCF9-7825-86E6-C8C1-93A5D8FBF6A7}"/>
                </a:ext>
              </a:extLst>
            </p:cNvPr>
            <p:cNvGrpSpPr/>
            <p:nvPr/>
          </p:nvGrpSpPr>
          <p:grpSpPr>
            <a:xfrm>
              <a:off x="4681538" y="2982872"/>
              <a:ext cx="390525" cy="502114"/>
              <a:chOff x="4681538" y="2982872"/>
              <a:chExt cx="390525" cy="502114"/>
            </a:xfrm>
            <a:solidFill>
              <a:schemeClr val="bg1"/>
            </a:solidFill>
          </p:grpSpPr>
          <p:sp>
            <p:nvSpPr>
              <p:cNvPr id="119" name="Figura a mano libera: forma 118">
                <a:extLst>
                  <a:ext uri="{FF2B5EF4-FFF2-40B4-BE49-F238E27FC236}">
                    <a16:creationId xmlns:a16="http://schemas.microsoft.com/office/drawing/2014/main" id="{0B5163FA-AFD3-D2D7-CCB9-8E6C13918DEF}"/>
                  </a:ext>
                </a:extLst>
              </p:cNvPr>
              <p:cNvSpPr/>
              <p:nvPr/>
            </p:nvSpPr>
            <p:spPr>
              <a:xfrm>
                <a:off x="4681538" y="2982872"/>
                <a:ext cx="390525" cy="502114"/>
              </a:xfrm>
              <a:custGeom>
                <a:avLst/>
                <a:gdLst>
                  <a:gd name="connsiteX0" fmla="*/ 205978 w 402431"/>
                  <a:gd name="connsiteY0" fmla="*/ 0 h 502114"/>
                  <a:gd name="connsiteX1" fmla="*/ 402431 w 402431"/>
                  <a:gd name="connsiteY1" fmla="*/ 100013 h 502114"/>
                  <a:gd name="connsiteX2" fmla="*/ 398440 w 402431"/>
                  <a:gd name="connsiteY2" fmla="*/ 120169 h 502114"/>
                  <a:gd name="connsiteX3" fmla="*/ 391545 w 402431"/>
                  <a:gd name="connsiteY3" fmla="*/ 131476 h 502114"/>
                  <a:gd name="connsiteX4" fmla="*/ 395287 w 402431"/>
                  <a:gd name="connsiteY4" fmla="*/ 131802 h 502114"/>
                  <a:gd name="connsiteX5" fmla="*/ 385762 w 402431"/>
                  <a:gd name="connsiteY5" fmla="*/ 169902 h 502114"/>
                  <a:gd name="connsiteX6" fmla="*/ 345281 w 402431"/>
                  <a:gd name="connsiteY6" fmla="*/ 184189 h 502114"/>
                  <a:gd name="connsiteX7" fmla="*/ 300037 w 402431"/>
                  <a:gd name="connsiteY7" fmla="*/ 238958 h 502114"/>
                  <a:gd name="connsiteX8" fmla="*/ 319087 w 402431"/>
                  <a:gd name="connsiteY8" fmla="*/ 305633 h 502114"/>
                  <a:gd name="connsiteX9" fmla="*/ 397669 w 402431"/>
                  <a:gd name="connsiteY9" fmla="*/ 353258 h 502114"/>
                  <a:gd name="connsiteX10" fmla="*/ 401236 w 402431"/>
                  <a:gd name="connsiteY10" fmla="*/ 396066 h 502114"/>
                  <a:gd name="connsiteX11" fmla="*/ 402431 w 402431"/>
                  <a:gd name="connsiteY11" fmla="*/ 402101 h 502114"/>
                  <a:gd name="connsiteX12" fmla="*/ 401944 w 402431"/>
                  <a:gd name="connsiteY12" fmla="*/ 404561 h 502114"/>
                  <a:gd name="connsiteX13" fmla="*/ 402431 w 402431"/>
                  <a:gd name="connsiteY13" fmla="*/ 410408 h 502114"/>
                  <a:gd name="connsiteX14" fmla="*/ 400788 w 402431"/>
                  <a:gd name="connsiteY14" fmla="*/ 410398 h 502114"/>
                  <a:gd name="connsiteX15" fmla="*/ 398440 w 402431"/>
                  <a:gd name="connsiteY15" fmla="*/ 422257 h 502114"/>
                  <a:gd name="connsiteX16" fmla="*/ 205978 w 402431"/>
                  <a:gd name="connsiteY16" fmla="*/ 502114 h 502114"/>
                  <a:gd name="connsiteX17" fmla="*/ 13516 w 402431"/>
                  <a:gd name="connsiteY17" fmla="*/ 422257 h 502114"/>
                  <a:gd name="connsiteX18" fmla="*/ 10711 w 402431"/>
                  <a:gd name="connsiteY18" fmla="*/ 408090 h 502114"/>
                  <a:gd name="connsiteX19" fmla="*/ 0 w 402431"/>
                  <a:gd name="connsiteY19" fmla="*/ 408027 h 502114"/>
                  <a:gd name="connsiteX20" fmla="*/ 11469 w 402431"/>
                  <a:gd name="connsiteY20" fmla="*/ 109830 h 502114"/>
                  <a:gd name="connsiteX21" fmla="*/ 9525 w 402431"/>
                  <a:gd name="connsiteY21" fmla="*/ 100013 h 502114"/>
                  <a:gd name="connsiteX22" fmla="*/ 205978 w 402431"/>
                  <a:gd name="connsiteY22" fmla="*/ 0 h 50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2431" h="502114">
                    <a:moveTo>
                      <a:pt x="205978" y="0"/>
                    </a:moveTo>
                    <a:cubicBezTo>
                      <a:pt x="314476" y="0"/>
                      <a:pt x="402431" y="44777"/>
                      <a:pt x="402431" y="100013"/>
                    </a:cubicBezTo>
                    <a:cubicBezTo>
                      <a:pt x="402431" y="106917"/>
                      <a:pt x="401057" y="113658"/>
                      <a:pt x="398440" y="120169"/>
                    </a:cubicBezTo>
                    <a:lnTo>
                      <a:pt x="391545" y="131476"/>
                    </a:lnTo>
                    <a:lnTo>
                      <a:pt x="395287" y="131802"/>
                    </a:lnTo>
                    <a:lnTo>
                      <a:pt x="385762" y="169902"/>
                    </a:lnTo>
                    <a:lnTo>
                      <a:pt x="345281" y="184189"/>
                    </a:lnTo>
                    <a:lnTo>
                      <a:pt x="300037" y="238958"/>
                    </a:lnTo>
                    <a:lnTo>
                      <a:pt x="319087" y="305633"/>
                    </a:lnTo>
                    <a:lnTo>
                      <a:pt x="397669" y="353258"/>
                    </a:lnTo>
                    <a:lnTo>
                      <a:pt x="401236" y="396066"/>
                    </a:lnTo>
                    <a:lnTo>
                      <a:pt x="402431" y="402101"/>
                    </a:lnTo>
                    <a:lnTo>
                      <a:pt x="401944" y="404561"/>
                    </a:lnTo>
                    <a:lnTo>
                      <a:pt x="402431" y="410408"/>
                    </a:lnTo>
                    <a:lnTo>
                      <a:pt x="400788" y="410398"/>
                    </a:lnTo>
                    <a:lnTo>
                      <a:pt x="398440" y="422257"/>
                    </a:lnTo>
                    <a:cubicBezTo>
                      <a:pt x="380122" y="467832"/>
                      <a:pt x="300914" y="502114"/>
                      <a:pt x="205978" y="502114"/>
                    </a:cubicBezTo>
                    <a:cubicBezTo>
                      <a:pt x="111043" y="502114"/>
                      <a:pt x="31835" y="467832"/>
                      <a:pt x="13516" y="422257"/>
                    </a:cubicBezTo>
                    <a:lnTo>
                      <a:pt x="10711" y="408090"/>
                    </a:lnTo>
                    <a:lnTo>
                      <a:pt x="0" y="408027"/>
                    </a:lnTo>
                    <a:lnTo>
                      <a:pt x="11469" y="109830"/>
                    </a:lnTo>
                    <a:lnTo>
                      <a:pt x="9525" y="100013"/>
                    </a:lnTo>
                    <a:cubicBezTo>
                      <a:pt x="9525" y="44777"/>
                      <a:pt x="97480" y="0"/>
                      <a:pt x="2059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0" name="Figura a mano libera: forma 119">
                <a:extLst>
                  <a:ext uri="{FF2B5EF4-FFF2-40B4-BE49-F238E27FC236}">
                    <a16:creationId xmlns:a16="http://schemas.microsoft.com/office/drawing/2014/main" id="{430B2CAC-B6F8-3A8E-3E8F-DB3AA2B06365}"/>
                  </a:ext>
                </a:extLst>
              </p:cNvPr>
              <p:cNvSpPr/>
              <p:nvPr/>
            </p:nvSpPr>
            <p:spPr>
              <a:xfrm>
                <a:off x="4917281" y="3115892"/>
                <a:ext cx="154782" cy="288964"/>
              </a:xfrm>
              <a:custGeom>
                <a:avLst/>
                <a:gdLst>
                  <a:gd name="connsiteX0" fmla="*/ 0 w 154782"/>
                  <a:gd name="connsiteY0" fmla="*/ 0 h 288964"/>
                  <a:gd name="connsiteX1" fmla="*/ 154782 w 154782"/>
                  <a:gd name="connsiteY1" fmla="*/ 0 h 288964"/>
                  <a:gd name="connsiteX2" fmla="*/ 154782 w 154782"/>
                  <a:gd name="connsiteY2" fmla="*/ 77813 h 288964"/>
                  <a:gd name="connsiteX3" fmla="*/ 150472 w 154782"/>
                  <a:gd name="connsiteY3" fmla="*/ 78684 h 288964"/>
                  <a:gd name="connsiteX4" fmla="*/ 103199 w 154782"/>
                  <a:gd name="connsiteY4" fmla="*/ 150001 h 288964"/>
                  <a:gd name="connsiteX5" fmla="*/ 150472 w 154782"/>
                  <a:gd name="connsiteY5" fmla="*/ 221319 h 288964"/>
                  <a:gd name="connsiteX6" fmla="*/ 154782 w 154782"/>
                  <a:gd name="connsiteY6" fmla="*/ 222189 h 288964"/>
                  <a:gd name="connsiteX7" fmla="*/ 154782 w 154782"/>
                  <a:gd name="connsiteY7" fmla="*/ 288964 h 288964"/>
                  <a:gd name="connsiteX8" fmla="*/ 0 w 154782"/>
                  <a:gd name="connsiteY8" fmla="*/ 288964 h 28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2" h="288964">
                    <a:moveTo>
                      <a:pt x="0" y="0"/>
                    </a:moveTo>
                    <a:lnTo>
                      <a:pt x="154782" y="0"/>
                    </a:lnTo>
                    <a:lnTo>
                      <a:pt x="154782" y="77813"/>
                    </a:lnTo>
                    <a:lnTo>
                      <a:pt x="150472" y="78684"/>
                    </a:lnTo>
                    <a:cubicBezTo>
                      <a:pt x="122692" y="90434"/>
                      <a:pt x="103199" y="117941"/>
                      <a:pt x="103199" y="150001"/>
                    </a:cubicBezTo>
                    <a:cubicBezTo>
                      <a:pt x="103199" y="182061"/>
                      <a:pt x="122692" y="209569"/>
                      <a:pt x="150472" y="221319"/>
                    </a:cubicBezTo>
                    <a:lnTo>
                      <a:pt x="154782" y="222189"/>
                    </a:lnTo>
                    <a:lnTo>
                      <a:pt x="154782" y="288964"/>
                    </a:lnTo>
                    <a:lnTo>
                      <a:pt x="0" y="2889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18" name="Immagine 117">
              <a:extLst>
                <a:ext uri="{FF2B5EF4-FFF2-40B4-BE49-F238E27FC236}">
                  <a16:creationId xmlns:a16="http://schemas.microsoft.com/office/drawing/2014/main" id="{C25BFE72-65C7-FEED-0E4D-0023E7578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8314" y="2762671"/>
              <a:ext cx="1035627" cy="1035627"/>
            </a:xfrm>
            <a:prstGeom prst="rect">
              <a:avLst/>
            </a:prstGeom>
            <a:effectLst/>
          </p:spPr>
        </p:pic>
      </p:grpSp>
      <p:sp>
        <p:nvSpPr>
          <p:cNvPr id="3" name="Cubo 2">
            <a:extLst>
              <a:ext uri="{FF2B5EF4-FFF2-40B4-BE49-F238E27FC236}">
                <a16:creationId xmlns:a16="http://schemas.microsoft.com/office/drawing/2014/main" id="{5A1930EC-D13D-6A02-53BA-670649B60704}"/>
              </a:ext>
            </a:extLst>
          </p:cNvPr>
          <p:cNvSpPr/>
          <p:nvPr/>
        </p:nvSpPr>
        <p:spPr>
          <a:xfrm>
            <a:off x="3754489" y="1353348"/>
            <a:ext cx="1640267" cy="1188559"/>
          </a:xfrm>
          <a:prstGeom prst="cube">
            <a:avLst>
              <a:gd name="adj" fmla="val 64076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en-US" sz="1700"/>
              <a:t>Thes Evolution</a:t>
            </a:r>
            <a:endParaRPr lang="en-US" sz="1700" dirty="0"/>
          </a:p>
        </p:txBody>
      </p:sp>
      <p:sp>
        <p:nvSpPr>
          <p:cNvPr id="6" name="Cubo 5">
            <a:extLst>
              <a:ext uri="{FF2B5EF4-FFF2-40B4-BE49-F238E27FC236}">
                <a16:creationId xmlns:a16="http://schemas.microsoft.com/office/drawing/2014/main" id="{225A3E8B-AA10-4548-2A4E-A729523B8DE1}"/>
              </a:ext>
            </a:extLst>
          </p:cNvPr>
          <p:cNvSpPr/>
          <p:nvPr/>
        </p:nvSpPr>
        <p:spPr>
          <a:xfrm>
            <a:off x="4631843" y="1350967"/>
            <a:ext cx="1640267" cy="1188559"/>
          </a:xfrm>
          <a:prstGeom prst="cube">
            <a:avLst>
              <a:gd name="adj" fmla="val 64076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en-US" sz="1700" dirty="0"/>
              <a:t>Data Manager</a:t>
            </a:r>
          </a:p>
        </p:txBody>
      </p:sp>
      <p:sp>
        <p:nvSpPr>
          <p:cNvPr id="11" name="Cubo 10">
            <a:extLst>
              <a:ext uri="{FF2B5EF4-FFF2-40B4-BE49-F238E27FC236}">
                <a16:creationId xmlns:a16="http://schemas.microsoft.com/office/drawing/2014/main" id="{0A8E61AF-C167-292B-222F-AEF68503AD79}"/>
              </a:ext>
            </a:extLst>
          </p:cNvPr>
          <p:cNvSpPr/>
          <p:nvPr/>
        </p:nvSpPr>
        <p:spPr>
          <a:xfrm>
            <a:off x="4031271" y="1111884"/>
            <a:ext cx="979376" cy="758648"/>
          </a:xfrm>
          <a:prstGeom prst="cube">
            <a:avLst>
              <a:gd name="adj" fmla="val 15202"/>
            </a:avLst>
          </a:prstGeom>
          <a:solidFill>
            <a:srgbClr val="FFE5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Mockup</a:t>
            </a:r>
          </a:p>
        </p:txBody>
      </p:sp>
      <p:sp>
        <p:nvSpPr>
          <p:cNvPr id="10" name="Cubo 9">
            <a:extLst>
              <a:ext uri="{FF2B5EF4-FFF2-40B4-BE49-F238E27FC236}">
                <a16:creationId xmlns:a16="http://schemas.microsoft.com/office/drawing/2014/main" id="{057F6026-A826-A8A8-1EF3-F68FC3C995B6}"/>
              </a:ext>
            </a:extLst>
          </p:cNvPr>
          <p:cNvSpPr/>
          <p:nvPr/>
        </p:nvSpPr>
        <p:spPr>
          <a:xfrm>
            <a:off x="4895366" y="760439"/>
            <a:ext cx="1013420" cy="1110492"/>
          </a:xfrm>
          <a:prstGeom prst="cube">
            <a:avLst>
              <a:gd name="adj" fmla="val 15202"/>
            </a:avLst>
          </a:prstGeom>
          <a:solidFill>
            <a:srgbClr val="DAC2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79" name="Cubo 78">
            <a:extLst>
              <a:ext uri="{FF2B5EF4-FFF2-40B4-BE49-F238E27FC236}">
                <a16:creationId xmlns:a16="http://schemas.microsoft.com/office/drawing/2014/main" id="{752D9FFD-9392-43CF-0928-0B106760D371}"/>
              </a:ext>
            </a:extLst>
          </p:cNvPr>
          <p:cNvSpPr/>
          <p:nvPr/>
        </p:nvSpPr>
        <p:spPr>
          <a:xfrm>
            <a:off x="175283" y="1553026"/>
            <a:ext cx="5584957" cy="565439"/>
          </a:xfrm>
          <a:prstGeom prst="cube">
            <a:avLst>
              <a:gd name="adj" fmla="val 4417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ubo 86">
            <a:extLst>
              <a:ext uri="{FF2B5EF4-FFF2-40B4-BE49-F238E27FC236}">
                <a16:creationId xmlns:a16="http://schemas.microsoft.com/office/drawing/2014/main" id="{08F2756D-7E66-3D52-87C2-442D604C31A4}"/>
              </a:ext>
            </a:extLst>
          </p:cNvPr>
          <p:cNvSpPr/>
          <p:nvPr/>
        </p:nvSpPr>
        <p:spPr>
          <a:xfrm>
            <a:off x="171680" y="1227104"/>
            <a:ext cx="1197600" cy="574448"/>
          </a:xfrm>
          <a:prstGeom prst="cube">
            <a:avLst>
              <a:gd name="adj" fmla="val 4390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en-US" sz="1700" dirty="0">
                <a:solidFill>
                  <a:schemeClr val="tx1"/>
                </a:solidFill>
              </a:rPr>
              <a:t>REST API</a:t>
            </a:r>
          </a:p>
        </p:txBody>
      </p:sp>
      <p:sp>
        <p:nvSpPr>
          <p:cNvPr id="89" name="Figura a mano libera: forma 88">
            <a:extLst>
              <a:ext uri="{FF2B5EF4-FFF2-40B4-BE49-F238E27FC236}">
                <a16:creationId xmlns:a16="http://schemas.microsoft.com/office/drawing/2014/main" id="{AF63B63E-6173-942B-B9F9-8269CF4D63A7}"/>
              </a:ext>
            </a:extLst>
          </p:cNvPr>
          <p:cNvSpPr/>
          <p:nvPr/>
        </p:nvSpPr>
        <p:spPr>
          <a:xfrm>
            <a:off x="352424" y="1086834"/>
            <a:ext cx="1013973" cy="219870"/>
          </a:xfrm>
          <a:custGeom>
            <a:avLst/>
            <a:gdLst>
              <a:gd name="connsiteX0" fmla="*/ 66675 w 958850"/>
              <a:gd name="connsiteY0" fmla="*/ 0 h 69850"/>
              <a:gd name="connsiteX1" fmla="*/ 0 w 958850"/>
              <a:gd name="connsiteY1" fmla="*/ 69850 h 69850"/>
              <a:gd name="connsiteX2" fmla="*/ 927100 w 958850"/>
              <a:gd name="connsiteY2" fmla="*/ 69850 h 69850"/>
              <a:gd name="connsiteX3" fmla="*/ 958850 w 958850"/>
              <a:gd name="connsiteY3" fmla="*/ 19050 h 69850"/>
              <a:gd name="connsiteX4" fmla="*/ 66675 w 958850"/>
              <a:gd name="connsiteY4" fmla="*/ 0 h 69850"/>
              <a:gd name="connsiteX0" fmla="*/ 79375 w 958850"/>
              <a:gd name="connsiteY0" fmla="*/ 0 h 69850"/>
              <a:gd name="connsiteX1" fmla="*/ 0 w 958850"/>
              <a:gd name="connsiteY1" fmla="*/ 69850 h 69850"/>
              <a:gd name="connsiteX2" fmla="*/ 927100 w 958850"/>
              <a:gd name="connsiteY2" fmla="*/ 69850 h 69850"/>
              <a:gd name="connsiteX3" fmla="*/ 958850 w 958850"/>
              <a:gd name="connsiteY3" fmla="*/ 19050 h 69850"/>
              <a:gd name="connsiteX4" fmla="*/ 79375 w 958850"/>
              <a:gd name="connsiteY4" fmla="*/ 0 h 69850"/>
              <a:gd name="connsiteX0" fmla="*/ 69850 w 949325"/>
              <a:gd name="connsiteY0" fmla="*/ 0 h 69850"/>
              <a:gd name="connsiteX1" fmla="*/ 0 w 949325"/>
              <a:gd name="connsiteY1" fmla="*/ 69850 h 69850"/>
              <a:gd name="connsiteX2" fmla="*/ 917575 w 949325"/>
              <a:gd name="connsiteY2" fmla="*/ 69850 h 69850"/>
              <a:gd name="connsiteX3" fmla="*/ 949325 w 949325"/>
              <a:gd name="connsiteY3" fmla="*/ 19050 h 69850"/>
              <a:gd name="connsiteX4" fmla="*/ 69850 w 949325"/>
              <a:gd name="connsiteY4" fmla="*/ 0 h 69850"/>
              <a:gd name="connsiteX0" fmla="*/ 69850 w 951706"/>
              <a:gd name="connsiteY0" fmla="*/ 0 h 69850"/>
              <a:gd name="connsiteX1" fmla="*/ 0 w 951706"/>
              <a:gd name="connsiteY1" fmla="*/ 69850 h 69850"/>
              <a:gd name="connsiteX2" fmla="*/ 917575 w 951706"/>
              <a:gd name="connsiteY2" fmla="*/ 69850 h 69850"/>
              <a:gd name="connsiteX3" fmla="*/ 951706 w 951706"/>
              <a:gd name="connsiteY3" fmla="*/ 35719 h 69850"/>
              <a:gd name="connsiteX4" fmla="*/ 69850 w 951706"/>
              <a:gd name="connsiteY4" fmla="*/ 0 h 69850"/>
              <a:gd name="connsiteX0" fmla="*/ 69850 w 944563"/>
              <a:gd name="connsiteY0" fmla="*/ 0 h 69850"/>
              <a:gd name="connsiteX1" fmla="*/ 0 w 944563"/>
              <a:gd name="connsiteY1" fmla="*/ 69850 h 69850"/>
              <a:gd name="connsiteX2" fmla="*/ 917575 w 944563"/>
              <a:gd name="connsiteY2" fmla="*/ 69850 h 69850"/>
              <a:gd name="connsiteX3" fmla="*/ 944563 w 944563"/>
              <a:gd name="connsiteY3" fmla="*/ 35719 h 69850"/>
              <a:gd name="connsiteX4" fmla="*/ 69850 w 944563"/>
              <a:gd name="connsiteY4" fmla="*/ 0 h 69850"/>
              <a:gd name="connsiteX0" fmla="*/ 69850 w 949326"/>
              <a:gd name="connsiteY0" fmla="*/ 0 h 69850"/>
              <a:gd name="connsiteX1" fmla="*/ 0 w 949326"/>
              <a:gd name="connsiteY1" fmla="*/ 69850 h 69850"/>
              <a:gd name="connsiteX2" fmla="*/ 917575 w 949326"/>
              <a:gd name="connsiteY2" fmla="*/ 69850 h 69850"/>
              <a:gd name="connsiteX3" fmla="*/ 949326 w 949326"/>
              <a:gd name="connsiteY3" fmla="*/ 38100 h 69850"/>
              <a:gd name="connsiteX4" fmla="*/ 69850 w 949326"/>
              <a:gd name="connsiteY4" fmla="*/ 0 h 69850"/>
              <a:gd name="connsiteX0" fmla="*/ 69850 w 949326"/>
              <a:gd name="connsiteY0" fmla="*/ 0 h 72232"/>
              <a:gd name="connsiteX1" fmla="*/ 0 w 949326"/>
              <a:gd name="connsiteY1" fmla="*/ 69850 h 72232"/>
              <a:gd name="connsiteX2" fmla="*/ 924719 w 949326"/>
              <a:gd name="connsiteY2" fmla="*/ 72232 h 72232"/>
              <a:gd name="connsiteX3" fmla="*/ 949326 w 949326"/>
              <a:gd name="connsiteY3" fmla="*/ 38100 h 72232"/>
              <a:gd name="connsiteX4" fmla="*/ 69850 w 949326"/>
              <a:gd name="connsiteY4" fmla="*/ 0 h 72232"/>
              <a:gd name="connsiteX0" fmla="*/ 69850 w 946945"/>
              <a:gd name="connsiteY0" fmla="*/ 0 h 72232"/>
              <a:gd name="connsiteX1" fmla="*/ 0 w 946945"/>
              <a:gd name="connsiteY1" fmla="*/ 69850 h 72232"/>
              <a:gd name="connsiteX2" fmla="*/ 924719 w 946945"/>
              <a:gd name="connsiteY2" fmla="*/ 72232 h 72232"/>
              <a:gd name="connsiteX3" fmla="*/ 946945 w 946945"/>
              <a:gd name="connsiteY3" fmla="*/ 28575 h 72232"/>
              <a:gd name="connsiteX4" fmla="*/ 69850 w 946945"/>
              <a:gd name="connsiteY4" fmla="*/ 0 h 72232"/>
              <a:gd name="connsiteX0" fmla="*/ 76994 w 954089"/>
              <a:gd name="connsiteY0" fmla="*/ 0 h 72232"/>
              <a:gd name="connsiteX1" fmla="*/ 0 w 954089"/>
              <a:gd name="connsiteY1" fmla="*/ 72232 h 72232"/>
              <a:gd name="connsiteX2" fmla="*/ 931863 w 954089"/>
              <a:gd name="connsiteY2" fmla="*/ 72232 h 72232"/>
              <a:gd name="connsiteX3" fmla="*/ 954089 w 954089"/>
              <a:gd name="connsiteY3" fmla="*/ 28575 h 72232"/>
              <a:gd name="connsiteX4" fmla="*/ 76994 w 954089"/>
              <a:gd name="connsiteY4" fmla="*/ 0 h 72232"/>
              <a:gd name="connsiteX0" fmla="*/ 65087 w 954089"/>
              <a:gd name="connsiteY0" fmla="*/ 0 h 72232"/>
              <a:gd name="connsiteX1" fmla="*/ 0 w 954089"/>
              <a:gd name="connsiteY1" fmla="*/ 72232 h 72232"/>
              <a:gd name="connsiteX2" fmla="*/ 931863 w 954089"/>
              <a:gd name="connsiteY2" fmla="*/ 72232 h 72232"/>
              <a:gd name="connsiteX3" fmla="*/ 954089 w 954089"/>
              <a:gd name="connsiteY3" fmla="*/ 28575 h 72232"/>
              <a:gd name="connsiteX4" fmla="*/ 65087 w 954089"/>
              <a:gd name="connsiteY4" fmla="*/ 0 h 72232"/>
              <a:gd name="connsiteX0" fmla="*/ 143668 w 1032670"/>
              <a:gd name="connsiteY0" fmla="*/ 0 h 143670"/>
              <a:gd name="connsiteX1" fmla="*/ 0 w 1032670"/>
              <a:gd name="connsiteY1" fmla="*/ 143670 h 143670"/>
              <a:gd name="connsiteX2" fmla="*/ 1010444 w 1032670"/>
              <a:gd name="connsiteY2" fmla="*/ 72232 h 143670"/>
              <a:gd name="connsiteX3" fmla="*/ 1032670 w 1032670"/>
              <a:gd name="connsiteY3" fmla="*/ 28575 h 143670"/>
              <a:gd name="connsiteX4" fmla="*/ 143668 w 1032670"/>
              <a:gd name="connsiteY4" fmla="*/ 0 h 143670"/>
              <a:gd name="connsiteX0" fmla="*/ 222250 w 1032670"/>
              <a:gd name="connsiteY0" fmla="*/ 0 h 219870"/>
              <a:gd name="connsiteX1" fmla="*/ 0 w 1032670"/>
              <a:gd name="connsiteY1" fmla="*/ 219870 h 219870"/>
              <a:gd name="connsiteX2" fmla="*/ 1010444 w 1032670"/>
              <a:gd name="connsiteY2" fmla="*/ 148432 h 219870"/>
              <a:gd name="connsiteX3" fmla="*/ 1032670 w 1032670"/>
              <a:gd name="connsiteY3" fmla="*/ 104775 h 219870"/>
              <a:gd name="connsiteX4" fmla="*/ 222250 w 1032670"/>
              <a:gd name="connsiteY4" fmla="*/ 0 h 219870"/>
              <a:gd name="connsiteX0" fmla="*/ 222250 w 1032670"/>
              <a:gd name="connsiteY0" fmla="*/ 0 h 219870"/>
              <a:gd name="connsiteX1" fmla="*/ 0 w 1032670"/>
              <a:gd name="connsiteY1" fmla="*/ 219870 h 219870"/>
              <a:gd name="connsiteX2" fmla="*/ 950913 w 1032670"/>
              <a:gd name="connsiteY2" fmla="*/ 196057 h 219870"/>
              <a:gd name="connsiteX3" fmla="*/ 1032670 w 1032670"/>
              <a:gd name="connsiteY3" fmla="*/ 104775 h 219870"/>
              <a:gd name="connsiteX4" fmla="*/ 222250 w 1032670"/>
              <a:gd name="connsiteY4" fmla="*/ 0 h 219870"/>
              <a:gd name="connsiteX0" fmla="*/ 222250 w 1025526"/>
              <a:gd name="connsiteY0" fmla="*/ 0 h 219870"/>
              <a:gd name="connsiteX1" fmla="*/ 0 w 1025526"/>
              <a:gd name="connsiteY1" fmla="*/ 219870 h 219870"/>
              <a:gd name="connsiteX2" fmla="*/ 950913 w 1025526"/>
              <a:gd name="connsiteY2" fmla="*/ 196057 h 219870"/>
              <a:gd name="connsiteX3" fmla="*/ 1025526 w 1025526"/>
              <a:gd name="connsiteY3" fmla="*/ 107157 h 219870"/>
              <a:gd name="connsiteX4" fmla="*/ 222250 w 1025526"/>
              <a:gd name="connsiteY4" fmla="*/ 0 h 219870"/>
              <a:gd name="connsiteX0" fmla="*/ 222250 w 1025526"/>
              <a:gd name="connsiteY0" fmla="*/ 0 h 219870"/>
              <a:gd name="connsiteX1" fmla="*/ 0 w 1025526"/>
              <a:gd name="connsiteY1" fmla="*/ 219870 h 219870"/>
              <a:gd name="connsiteX2" fmla="*/ 950913 w 1025526"/>
              <a:gd name="connsiteY2" fmla="*/ 196057 h 219870"/>
              <a:gd name="connsiteX3" fmla="*/ 1025526 w 1025526"/>
              <a:gd name="connsiteY3" fmla="*/ 123826 h 219870"/>
              <a:gd name="connsiteX4" fmla="*/ 222250 w 1025526"/>
              <a:gd name="connsiteY4" fmla="*/ 0 h 219870"/>
              <a:gd name="connsiteX0" fmla="*/ 222250 w 1030288"/>
              <a:gd name="connsiteY0" fmla="*/ 0 h 219870"/>
              <a:gd name="connsiteX1" fmla="*/ 0 w 1030288"/>
              <a:gd name="connsiteY1" fmla="*/ 219870 h 219870"/>
              <a:gd name="connsiteX2" fmla="*/ 950913 w 1030288"/>
              <a:gd name="connsiteY2" fmla="*/ 196057 h 219870"/>
              <a:gd name="connsiteX3" fmla="*/ 1030288 w 1030288"/>
              <a:gd name="connsiteY3" fmla="*/ 116682 h 219870"/>
              <a:gd name="connsiteX4" fmla="*/ 222250 w 1030288"/>
              <a:gd name="connsiteY4" fmla="*/ 0 h 219870"/>
              <a:gd name="connsiteX0" fmla="*/ 222250 w 1025483"/>
              <a:gd name="connsiteY0" fmla="*/ 0 h 219870"/>
              <a:gd name="connsiteX1" fmla="*/ 0 w 1025483"/>
              <a:gd name="connsiteY1" fmla="*/ 219870 h 219870"/>
              <a:gd name="connsiteX2" fmla="*/ 950913 w 1025483"/>
              <a:gd name="connsiteY2" fmla="*/ 196057 h 219870"/>
              <a:gd name="connsiteX3" fmla="*/ 1025483 w 1025483"/>
              <a:gd name="connsiteY3" fmla="*/ 123825 h 219870"/>
              <a:gd name="connsiteX4" fmla="*/ 222250 w 1025483"/>
              <a:gd name="connsiteY4" fmla="*/ 0 h 219870"/>
              <a:gd name="connsiteX0" fmla="*/ 222250 w 1025483"/>
              <a:gd name="connsiteY0" fmla="*/ 0 h 219870"/>
              <a:gd name="connsiteX1" fmla="*/ 0 w 1025483"/>
              <a:gd name="connsiteY1" fmla="*/ 219870 h 219870"/>
              <a:gd name="connsiteX2" fmla="*/ 967732 w 1025483"/>
              <a:gd name="connsiteY2" fmla="*/ 196057 h 219870"/>
              <a:gd name="connsiteX3" fmla="*/ 1025483 w 1025483"/>
              <a:gd name="connsiteY3" fmla="*/ 123825 h 219870"/>
              <a:gd name="connsiteX4" fmla="*/ 222250 w 1025483"/>
              <a:gd name="connsiteY4" fmla="*/ 0 h 219870"/>
              <a:gd name="connsiteX0" fmla="*/ 222250 w 1025483"/>
              <a:gd name="connsiteY0" fmla="*/ 0 h 219870"/>
              <a:gd name="connsiteX1" fmla="*/ 0 w 1025483"/>
              <a:gd name="connsiteY1" fmla="*/ 219870 h 219870"/>
              <a:gd name="connsiteX2" fmla="*/ 953316 w 1025483"/>
              <a:gd name="connsiteY2" fmla="*/ 200819 h 219870"/>
              <a:gd name="connsiteX3" fmla="*/ 1025483 w 1025483"/>
              <a:gd name="connsiteY3" fmla="*/ 123825 h 219870"/>
              <a:gd name="connsiteX4" fmla="*/ 222250 w 1025483"/>
              <a:gd name="connsiteY4" fmla="*/ 0 h 219870"/>
              <a:gd name="connsiteX0" fmla="*/ 222250 w 1018275"/>
              <a:gd name="connsiteY0" fmla="*/ 0 h 219870"/>
              <a:gd name="connsiteX1" fmla="*/ 0 w 1018275"/>
              <a:gd name="connsiteY1" fmla="*/ 219870 h 219870"/>
              <a:gd name="connsiteX2" fmla="*/ 953316 w 1018275"/>
              <a:gd name="connsiteY2" fmla="*/ 200819 h 219870"/>
              <a:gd name="connsiteX3" fmla="*/ 1018275 w 1018275"/>
              <a:gd name="connsiteY3" fmla="*/ 126207 h 219870"/>
              <a:gd name="connsiteX4" fmla="*/ 222250 w 1018275"/>
              <a:gd name="connsiteY4" fmla="*/ 0 h 219870"/>
              <a:gd name="connsiteX0" fmla="*/ 222250 w 1027886"/>
              <a:gd name="connsiteY0" fmla="*/ 0 h 219870"/>
              <a:gd name="connsiteX1" fmla="*/ 0 w 1027886"/>
              <a:gd name="connsiteY1" fmla="*/ 219870 h 219870"/>
              <a:gd name="connsiteX2" fmla="*/ 953316 w 1027886"/>
              <a:gd name="connsiteY2" fmla="*/ 200819 h 219870"/>
              <a:gd name="connsiteX3" fmla="*/ 1027886 w 1027886"/>
              <a:gd name="connsiteY3" fmla="*/ 135732 h 219870"/>
              <a:gd name="connsiteX4" fmla="*/ 222250 w 1027886"/>
              <a:gd name="connsiteY4" fmla="*/ 0 h 219870"/>
              <a:gd name="connsiteX0" fmla="*/ 222250 w 1020679"/>
              <a:gd name="connsiteY0" fmla="*/ 0 h 219870"/>
              <a:gd name="connsiteX1" fmla="*/ 0 w 1020679"/>
              <a:gd name="connsiteY1" fmla="*/ 219870 h 219870"/>
              <a:gd name="connsiteX2" fmla="*/ 953316 w 1020679"/>
              <a:gd name="connsiteY2" fmla="*/ 200819 h 219870"/>
              <a:gd name="connsiteX3" fmla="*/ 1020679 w 1020679"/>
              <a:gd name="connsiteY3" fmla="*/ 133351 h 219870"/>
              <a:gd name="connsiteX4" fmla="*/ 222250 w 1020679"/>
              <a:gd name="connsiteY4" fmla="*/ 0 h 219870"/>
              <a:gd name="connsiteX0" fmla="*/ 224652 w 1023081"/>
              <a:gd name="connsiteY0" fmla="*/ 0 h 219870"/>
              <a:gd name="connsiteX1" fmla="*/ 0 w 1023081"/>
              <a:gd name="connsiteY1" fmla="*/ 219870 h 219870"/>
              <a:gd name="connsiteX2" fmla="*/ 955718 w 1023081"/>
              <a:gd name="connsiteY2" fmla="*/ 200819 h 219870"/>
              <a:gd name="connsiteX3" fmla="*/ 1023081 w 1023081"/>
              <a:gd name="connsiteY3" fmla="*/ 133351 h 219870"/>
              <a:gd name="connsiteX4" fmla="*/ 224652 w 1023081"/>
              <a:gd name="connsiteY4" fmla="*/ 0 h 21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081" h="219870">
                <a:moveTo>
                  <a:pt x="224652" y="0"/>
                </a:moveTo>
                <a:lnTo>
                  <a:pt x="0" y="219870"/>
                </a:lnTo>
                <a:lnTo>
                  <a:pt x="955718" y="200819"/>
                </a:lnTo>
                <a:lnTo>
                  <a:pt x="1023081" y="133351"/>
                </a:lnTo>
                <a:lnTo>
                  <a:pt x="22465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6B01196E-C567-1AFF-01BE-BF9F1A7B0ECE}"/>
              </a:ext>
            </a:extLst>
          </p:cNvPr>
          <p:cNvSpPr/>
          <p:nvPr/>
        </p:nvSpPr>
        <p:spPr>
          <a:xfrm>
            <a:off x="189450" y="2050060"/>
            <a:ext cx="934085" cy="18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1E781B-1C03-B2C7-1B7C-0312A40BAF40}"/>
              </a:ext>
            </a:extLst>
          </p:cNvPr>
          <p:cNvSpPr txBox="1"/>
          <p:nvPr/>
        </p:nvSpPr>
        <p:spPr>
          <a:xfrm rot="16200000">
            <a:off x="-267478" y="2388819"/>
            <a:ext cx="1765227" cy="420628"/>
          </a:xfrm>
          <a:prstGeom prst="rect">
            <a:avLst/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____  _____ _     ______ _   _ </a:t>
            </a:r>
          </a:p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/ ___|| ____| |   |  ____| \ | |</a:t>
            </a:r>
          </a:p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\___ \|  _| | |   |  _|  |  \| |</a:t>
            </a:r>
          </a:p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___) | |___| |___| |___ | |\  |</a:t>
            </a:r>
          </a:p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|____/|_____|_____|_____||_| \_|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CD9C3F5C-593B-CEBE-477F-120BCE5C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547" y="274639"/>
            <a:ext cx="6219947" cy="574448"/>
          </a:xfrm>
        </p:spPr>
        <p:txBody>
          <a:bodyPr/>
          <a:lstStyle/>
          <a:p>
            <a:r>
              <a:rPr lang="en-US" dirty="0"/>
              <a:t>Architecture </a:t>
            </a:r>
            <a:r>
              <a:rPr lang="en-US" sz="2000" dirty="0"/>
              <a:t>(Limited to the first‑release scope)</a:t>
            </a:r>
            <a:endParaRPr lang="en-US" dirty="0"/>
          </a:p>
        </p:txBody>
      </p:sp>
      <p:cxnSp>
        <p:nvCxnSpPr>
          <p:cNvPr id="95" name="Connettore 2 94">
            <a:extLst>
              <a:ext uri="{FF2B5EF4-FFF2-40B4-BE49-F238E27FC236}">
                <a16:creationId xmlns:a16="http://schemas.microsoft.com/office/drawing/2014/main" id="{1245D0A5-600C-8F56-40DF-46BE37544406}"/>
              </a:ext>
            </a:extLst>
          </p:cNvPr>
          <p:cNvCxnSpPr>
            <a:cxnSpLocks/>
          </p:cNvCxnSpPr>
          <p:nvPr/>
        </p:nvCxnSpPr>
        <p:spPr>
          <a:xfrm>
            <a:off x="802373" y="964636"/>
            <a:ext cx="0" cy="382185"/>
          </a:xfrm>
          <a:prstGeom prst="straightConnector1">
            <a:avLst/>
          </a:prstGeom>
          <a:noFill/>
          <a:ln w="28575"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15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1DCD25-F15B-AD89-680C-89D890E5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touches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05ECC-F336-CD08-D32A-82D2DD42E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 </a:t>
            </a:r>
            <a:r>
              <a:rPr lang="en-US" dirty="0" err="1"/>
              <a:t>Annif</a:t>
            </a:r>
            <a:r>
              <a:rPr lang="en-US" dirty="0"/>
              <a:t> as an implementation of document tagging</a:t>
            </a:r>
          </a:p>
          <a:p>
            <a:r>
              <a:rPr lang="en-US" dirty="0"/>
              <a:t>Evaluation on a corpus of interest to the OP:</a:t>
            </a:r>
          </a:p>
          <a:p>
            <a:pPr lvl="1"/>
            <a:r>
              <a:rPr lang="en-US" dirty="0"/>
              <a:t>Comprising heterogenous documents tagged with </a:t>
            </a:r>
            <a:r>
              <a:rPr lang="en-US" dirty="0" err="1"/>
              <a:t>EuroVoc</a:t>
            </a:r>
            <a:r>
              <a:rPr lang="en-US" dirty="0"/>
              <a:t> concepts</a:t>
            </a:r>
          </a:p>
          <a:p>
            <a:pPr lvl="1"/>
            <a:r>
              <a:rPr lang="en-US" dirty="0"/>
              <a:t>Unlike existing datasets </a:t>
            </a:r>
            <a:r>
              <a:rPr lang="en-US" sz="1800" dirty="0"/>
              <a:t>(EURLEX57K, </a:t>
            </a:r>
            <a:r>
              <a:rPr lang="en-US" sz="1800" dirty="0" err="1"/>
              <a:t>MultiEURLEX</a:t>
            </a:r>
            <a:r>
              <a:rPr lang="en-US" sz="1800" dirty="0"/>
              <a:t>, KEVLAR)</a:t>
            </a:r>
            <a:r>
              <a:rPr lang="en-US" dirty="0"/>
              <a:t>, which focus on legal documents published on EUR-Lex</a:t>
            </a:r>
          </a:p>
          <a:p>
            <a:pPr lvl="2"/>
            <a:r>
              <a:rPr lang="en-US" dirty="0"/>
              <a:t>Interesting to see how performance varies with respect to these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B8193D-8031-FC7B-C0F1-AA182C34D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SELEN: Semantic </a:t>
            </a:r>
            <a:r>
              <a:rPr lang="en-US" dirty="0" err="1"/>
              <a:t>ELicitation</a:t>
            </a:r>
            <a:r>
              <a:rPr lang="en-US" dirty="0"/>
              <a:t> </a:t>
            </a:r>
            <a:r>
              <a:rPr lang="en-US" dirty="0" err="1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7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CC413-6A12-28EB-FB59-6E58CF7D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9CCBC1-747E-6179-0CEA-A7832470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Openness of the architecture: the ability to plug in multiple implementations tailored to different constraints (e.g., hardware availability, time constraints, model availability, and performance)</a:t>
            </a:r>
          </a:p>
          <a:p>
            <a:r>
              <a:rPr lang="en-US" dirty="0"/>
              <a:t>Integration with other systems</a:t>
            </a:r>
          </a:p>
          <a:p>
            <a:r>
              <a:rPr lang="en-US" dirty="0"/>
              <a:t>Orchestration capabilities</a:t>
            </a:r>
          </a:p>
          <a:p>
            <a:r>
              <a:rPr lang="en-US" dirty="0"/>
              <a:t>Document tagging is related to (extreme) multi-label text classification</a:t>
            </a:r>
          </a:p>
          <a:p>
            <a:r>
              <a:rPr lang="en-US" dirty="0"/>
              <a:t>SELEN complements existing systems such as </a:t>
            </a:r>
            <a:r>
              <a:rPr lang="en-US" dirty="0" err="1"/>
              <a:t>Annif</a:t>
            </a:r>
            <a:r>
              <a:rPr lang="en-US" dirty="0"/>
              <a:t> and </a:t>
            </a:r>
            <a:r>
              <a:rPr lang="en-US" dirty="0" err="1"/>
              <a:t>TemitUp</a:t>
            </a:r>
            <a:r>
              <a:rPr lang="en-US" dirty="0"/>
              <a:t> through orchestration capabilities:</a:t>
            </a:r>
          </a:p>
          <a:p>
            <a:pPr lvl="1"/>
            <a:r>
              <a:rPr lang="en-US" dirty="0"/>
              <a:t>Interaction with document stores</a:t>
            </a:r>
          </a:p>
          <a:p>
            <a:pPr lvl="1"/>
            <a:r>
              <a:rPr lang="en-US" dirty="0"/>
              <a:t>Human involvement through VocBench</a:t>
            </a:r>
          </a:p>
          <a:p>
            <a:pPr lvl="1"/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6DE82C-386D-2E68-6E84-E44F2A47E2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SELEN: Semantic </a:t>
            </a:r>
            <a:r>
              <a:rPr lang="en-US" dirty="0" err="1"/>
              <a:t>ELicitation</a:t>
            </a:r>
            <a:r>
              <a:rPr lang="en-US" dirty="0"/>
              <a:t> </a:t>
            </a:r>
            <a:r>
              <a:rPr lang="en-US" dirty="0" err="1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1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887B3-25B5-1CE3-9F86-6D0CE34B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0E7C6-E858-EA6C-D0A6-C302303B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43C976-F724-5D26-0882-B5EA23BE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7886700" cy="37512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High availability</a:t>
            </a:r>
          </a:p>
          <a:p>
            <a:pPr lvl="1"/>
            <a:r>
              <a:rPr lang="en-US" dirty="0"/>
              <a:t>Containerization</a:t>
            </a:r>
          </a:p>
          <a:p>
            <a:pPr lvl="1"/>
            <a:r>
              <a:rPr lang="en-US" dirty="0"/>
              <a:t>Stateless architecture</a:t>
            </a:r>
          </a:p>
          <a:p>
            <a:pPr lvl="1"/>
            <a:r>
              <a:rPr lang="en-US" dirty="0"/>
              <a:t>Monitoring API</a:t>
            </a:r>
          </a:p>
          <a:p>
            <a:r>
              <a:rPr lang="en-US" dirty="0"/>
              <a:t>Usability</a:t>
            </a:r>
          </a:p>
          <a:p>
            <a:pPr lvl="1"/>
            <a:r>
              <a:rPr lang="en-US" dirty="0"/>
              <a:t>Integration with VocBench</a:t>
            </a:r>
          </a:p>
          <a:p>
            <a:pPr lvl="1"/>
            <a:r>
              <a:rPr lang="en-US" dirty="0"/>
              <a:t>Interactive API documentation (</a:t>
            </a:r>
            <a:r>
              <a:rPr lang="en-US" dirty="0" err="1"/>
              <a:t>SwaggerUI</a:t>
            </a:r>
            <a:r>
              <a:rPr lang="en-US" dirty="0"/>
              <a:t>)</a:t>
            </a:r>
          </a:p>
          <a:p>
            <a:r>
              <a:rPr lang="en-US" dirty="0"/>
              <a:t>Maintainability</a:t>
            </a:r>
          </a:p>
          <a:p>
            <a:pPr lvl="1"/>
            <a:r>
              <a:rPr lang="en-US" dirty="0"/>
              <a:t>Source code documentation</a:t>
            </a:r>
          </a:p>
          <a:p>
            <a:pPr lvl="1"/>
            <a:r>
              <a:rPr lang="en-US" dirty="0"/>
              <a:t>Consistent coding standard</a:t>
            </a:r>
          </a:p>
          <a:p>
            <a:pPr lvl="1"/>
            <a:r>
              <a:rPr lang="en-US" dirty="0"/>
              <a:t>API documentation</a:t>
            </a:r>
          </a:p>
          <a:p>
            <a:pPr lvl="1"/>
            <a:r>
              <a:rPr lang="en-US" dirty="0"/>
              <a:t>Modular architecture &amp; plugin system</a:t>
            </a:r>
          </a:p>
          <a:p>
            <a:pPr lvl="1"/>
            <a:r>
              <a:rPr lang="en-US" dirty="0"/>
              <a:t>Test suite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DFA2EF-D19E-46AC-7524-2F9F712EE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SELEN: Semantic </a:t>
            </a:r>
            <a:r>
              <a:rPr lang="en-US" dirty="0" err="1"/>
              <a:t>ELicitation</a:t>
            </a:r>
            <a:r>
              <a:rPr lang="en-US" dirty="0"/>
              <a:t> </a:t>
            </a:r>
            <a:r>
              <a:rPr lang="en-US" dirty="0" err="1"/>
              <a:t>ENvironment</a:t>
            </a:r>
            <a:endParaRPr lang="en-US" dirty="0"/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B8539F8F-06D7-347B-B320-F989376427E7}"/>
              </a:ext>
            </a:extLst>
          </p:cNvPr>
          <p:cNvSpPr/>
          <p:nvPr/>
        </p:nvSpPr>
        <p:spPr>
          <a:xfrm>
            <a:off x="3532043" y="1016000"/>
            <a:ext cx="124691" cy="1098045"/>
          </a:xfrm>
          <a:prstGeom prst="rightBrace">
            <a:avLst/>
          </a:prstGeom>
          <a:ln w="28575">
            <a:solidFill>
              <a:srgbClr val="F1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4F0E3E-CEAE-F6E1-55F0-6B0900DFB557}"/>
              </a:ext>
            </a:extLst>
          </p:cNvPr>
          <p:cNvSpPr txBox="1"/>
          <p:nvPr/>
        </p:nvSpPr>
        <p:spPr>
          <a:xfrm>
            <a:off x="3656734" y="1095662"/>
            <a:ext cx="53062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workload distribution &amp; quick failure recovery</a:t>
            </a:r>
            <a:b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(with a data manager suitable for the execution environment – possibly cloud-based)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3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EA0B4-E914-DA6A-7E32-8BF776BF5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BFEA6-72E1-B0C0-D441-6363A6D2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Benefits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BCFBC8-A76C-089F-CCA2-E1DAACEF8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application of reference material</a:t>
            </a:r>
          </a:p>
          <a:p>
            <a:pPr lvl="1"/>
            <a:r>
              <a:rPr lang="en-US" dirty="0"/>
              <a:t>Document tagging</a:t>
            </a:r>
          </a:p>
          <a:p>
            <a:pPr lvl="1"/>
            <a:r>
              <a:rPr lang="en-US" dirty="0"/>
              <a:t>Semantic Annotation</a:t>
            </a:r>
          </a:p>
          <a:p>
            <a:r>
              <a:rPr lang="en-US" dirty="0"/>
              <a:t>Streamline reference data development</a:t>
            </a:r>
          </a:p>
          <a:p>
            <a:pPr lvl="1"/>
            <a:r>
              <a:rPr lang="en-US" dirty="0"/>
              <a:t>Thesaurus/Ontology Evolution</a:t>
            </a:r>
          </a:p>
          <a:p>
            <a:pPr lvl="1"/>
            <a:r>
              <a:rPr lang="en-US" dirty="0"/>
              <a:t>Knowledge Acquisition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293A4F-0E9B-B2BD-3A26-03FAC7E9D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SELEN: Semantic </a:t>
            </a:r>
            <a:r>
              <a:rPr lang="en-US" dirty="0" err="1"/>
              <a:t>ELicitation</a:t>
            </a:r>
            <a:r>
              <a:rPr lang="en-US" dirty="0"/>
              <a:t> </a:t>
            </a:r>
            <a:r>
              <a:rPr lang="en-US" dirty="0" err="1"/>
              <a:t>ENvironment</a:t>
            </a:r>
            <a:endParaRPr lang="en-US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6CB8782-915B-2BC7-DEE9-E9EE9C4116A0}"/>
              </a:ext>
            </a:extLst>
          </p:cNvPr>
          <p:cNvGrpSpPr/>
          <p:nvPr/>
        </p:nvGrpSpPr>
        <p:grpSpPr>
          <a:xfrm>
            <a:off x="4091498" y="3309539"/>
            <a:ext cx="5462116" cy="1289865"/>
            <a:chOff x="4091498" y="3309539"/>
            <a:chExt cx="5462116" cy="1289865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09970D-9E25-E4EF-B63C-9BBF8BBE95D6}"/>
                </a:ext>
              </a:extLst>
            </p:cNvPr>
            <p:cNvSpPr/>
            <p:nvPr/>
          </p:nvSpPr>
          <p:spPr>
            <a:xfrm>
              <a:off x="4091498" y="3309540"/>
              <a:ext cx="4879702" cy="1289864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B2E9FC0-4FE9-0772-9243-1B0E5C8CBC27}"/>
                </a:ext>
              </a:extLst>
            </p:cNvPr>
            <p:cNvSpPr txBox="1"/>
            <p:nvPr/>
          </p:nvSpPr>
          <p:spPr>
            <a:xfrm>
              <a:off x="4091498" y="3309539"/>
              <a:ext cx="1042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5D5D5D"/>
                  </a:solidFill>
                </a:rPr>
                <a:t>TL;DR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C83FCF61-3AFA-3994-62F8-ED978DF65F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9600" y="3369134"/>
              <a:ext cx="0" cy="116279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52305E5-798D-A54B-3D00-193DF038A88B}"/>
                </a:ext>
              </a:extLst>
            </p:cNvPr>
            <p:cNvSpPr txBox="1"/>
            <p:nvPr/>
          </p:nvSpPr>
          <p:spPr>
            <a:xfrm>
              <a:off x="5389891" y="3399074"/>
              <a:ext cx="193639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buClr>
                  <a:srgbClr val="F15A24"/>
                </a:buClr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coverage</a:t>
              </a:r>
            </a:p>
            <a:p>
              <a:pPr defTabSz="914400">
                <a:buClr>
                  <a:srgbClr val="F15A24"/>
                </a:buClr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precision</a:t>
              </a:r>
            </a:p>
            <a:p>
              <a:pPr defTabSz="914400">
                <a:buClr>
                  <a:srgbClr val="F15A24"/>
                </a:buClr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timeliness</a:t>
              </a:r>
              <a:endParaRPr lang="en-US" sz="2400" dirty="0"/>
            </a:p>
          </p:txBody>
        </p: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BEB9207F-64C0-B37C-368E-23D362116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0163" y="3369134"/>
              <a:ext cx="0" cy="11628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E5ACE5E-A5BB-429F-DFA6-714FC4603845}"/>
                </a:ext>
              </a:extLst>
            </p:cNvPr>
            <p:cNvSpPr txBox="1"/>
            <p:nvPr/>
          </p:nvSpPr>
          <p:spPr>
            <a:xfrm>
              <a:off x="7110495" y="3438707"/>
              <a:ext cx="244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buClr>
                  <a:srgbClr val="F15A24"/>
                </a:buClr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human effort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222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Thanks!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Manuel Fiorelli</a:t>
            </a:r>
          </a:p>
          <a:p>
            <a:pPr>
              <a:spcBef>
                <a:spcPts val="0"/>
              </a:spcBef>
            </a:pPr>
            <a:r>
              <a:rPr lang="it-IT" sz="1800" dirty="0"/>
              <a:t>Tor Vergata University of Rome</a:t>
            </a:r>
          </a:p>
          <a:p>
            <a:pPr>
              <a:spcBef>
                <a:spcPts val="0"/>
              </a:spcBef>
            </a:pPr>
            <a:r>
              <a:rPr lang="it-IT" sz="1800" dirty="0">
                <a:hlinkClick r:id="rId2"/>
              </a:rPr>
              <a:t>https://art.uniroma2.it/fiorelli</a:t>
            </a:r>
            <a:endParaRPr lang="it-IT" sz="1800" dirty="0"/>
          </a:p>
          <a:p>
            <a:pPr>
              <a:spcBef>
                <a:spcPts val="0"/>
              </a:spcBef>
            </a:pPr>
            <a:r>
              <a:rPr lang="it-IT" sz="1800" dirty="0">
                <a:hlinkClick r:id="rId3"/>
              </a:rPr>
              <a:t>https://www.linkedin.com/in/manuel-fiorelli-67859b27a</a:t>
            </a:r>
            <a:endParaRPr lang="en-LU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DFADEB-8D4A-D27E-A7A4-3B05AB13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749" y="1297524"/>
            <a:ext cx="1279149" cy="127914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magine 5" descr="Immagine che contiene modello, Elementi grafici, pixel, design&#10;&#10;Il contenuto generato dall'IA potrebbe non essere corretto.">
            <a:extLst>
              <a:ext uri="{FF2B5EF4-FFF2-40B4-BE49-F238E27FC236}">
                <a16:creationId xmlns:a16="http://schemas.microsoft.com/office/drawing/2014/main" id="{683258B9-69A4-3648-BB11-479D57A61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98" y="1160195"/>
            <a:ext cx="1553807" cy="15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FF216F-8D25-6254-6C4F-54BB55F9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74" t="-1" r="8108" b="2"/>
          <a:stretch>
            <a:fillRect/>
          </a:stretch>
        </p:blipFill>
        <p:spPr>
          <a:xfrm>
            <a:off x="4520278" y="1147745"/>
            <a:ext cx="4557047" cy="2588400"/>
          </a:xfrm>
          <a:prstGeom prst="snip1Rect">
            <a:avLst>
              <a:gd name="adj" fmla="val 2316"/>
            </a:avLst>
          </a:prstGeom>
          <a:scene3d>
            <a:camera prst="perspectiveRight" fov="3600000">
              <a:rot lat="300000" lon="19890000" rev="24000"/>
            </a:camera>
            <a:lightRig rig="threePt" dir="t"/>
          </a:scene3d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C345E094-1F4C-2E80-72EC-D2825451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KOS for </a:t>
            </a:r>
            <a:r>
              <a:rPr lang="en-US" i="1" dirty="0"/>
              <a:t>(digital) </a:t>
            </a:r>
            <a:r>
              <a:rPr lang="en-US" dirty="0"/>
              <a:t>Archives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C31EE3CA-F03A-FD0F-5EF2-93F95853C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SELEN: Semantic </a:t>
            </a:r>
            <a:r>
              <a:rPr lang="en-US" dirty="0" err="1"/>
              <a:t>ELicitation</a:t>
            </a:r>
            <a:r>
              <a:rPr lang="en-US" dirty="0"/>
              <a:t> </a:t>
            </a:r>
            <a:r>
              <a:rPr lang="en-US" dirty="0" err="1"/>
              <a:t>ENvironment</a:t>
            </a:r>
            <a:endParaRPr lang="en-US" dirty="0"/>
          </a:p>
        </p:txBody>
      </p:sp>
      <p:sp>
        <p:nvSpPr>
          <p:cNvPr id="31" name="Segnaposto contenuto 30">
            <a:extLst>
              <a:ext uri="{FF2B5EF4-FFF2-40B4-BE49-F238E27FC236}">
                <a16:creationId xmlns:a16="http://schemas.microsoft.com/office/drawing/2014/main" id="{F8D3AB30-F9FE-6E5E-1D20-32833A10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4146548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Thesauri (and other </a:t>
            </a:r>
            <a:r>
              <a:rPr lang="en-US" dirty="0" err="1"/>
              <a:t>KOSes</a:t>
            </a:r>
            <a:r>
              <a:rPr lang="en-US" dirty="0"/>
              <a:t>) enable: </a:t>
            </a:r>
          </a:p>
          <a:p>
            <a:r>
              <a:rPr lang="en-US" dirty="0"/>
              <a:t>Semantic browsing</a:t>
            </a:r>
          </a:p>
          <a:p>
            <a:r>
              <a:rPr lang="en-US" dirty="0"/>
              <a:t>Semantic  search</a:t>
            </a:r>
          </a:p>
          <a:p>
            <a:r>
              <a:rPr lang="en-US" dirty="0"/>
              <a:t>Query expansion</a:t>
            </a:r>
          </a:p>
          <a:p>
            <a:r>
              <a:rPr lang="en-US" dirty="0"/>
              <a:t>Federated access</a:t>
            </a:r>
          </a:p>
          <a:p>
            <a:r>
              <a:rPr lang="en-US" dirty="0"/>
              <a:t>And more</a:t>
            </a:r>
          </a:p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CA7E2A-5836-D6B0-7ED3-829555E10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353"/>
          <a:stretch>
            <a:fillRect/>
          </a:stretch>
        </p:blipFill>
        <p:spPr>
          <a:xfrm>
            <a:off x="4529803" y="1157287"/>
            <a:ext cx="4547522" cy="2717994"/>
          </a:xfrm>
          <a:prstGeom prst="snip1Rect">
            <a:avLst>
              <a:gd name="adj" fmla="val 2316"/>
            </a:avLst>
          </a:prstGeom>
          <a:scene3d>
            <a:camera prst="perspectiveRight" fov="3600000">
              <a:rot lat="300000" lon="19890000" rev="24000"/>
            </a:camera>
            <a:lightRig rig="threePt" dir="t"/>
          </a:scene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4A2566-6FFB-A244-BBF0-9E48269DFD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426"/>
          <a:stretch>
            <a:fillRect/>
          </a:stretch>
        </p:blipFill>
        <p:spPr>
          <a:xfrm>
            <a:off x="4520278" y="1157286"/>
            <a:ext cx="4236372" cy="2741021"/>
          </a:xfrm>
          <a:prstGeom prst="snip1Rect">
            <a:avLst>
              <a:gd name="adj" fmla="val 2316"/>
            </a:avLst>
          </a:prstGeom>
          <a:scene3d>
            <a:camera prst="perspectiveRight" fov="3600000">
              <a:rot lat="300000" lon="19890000" rev="24000"/>
            </a:camera>
            <a:lightRig rig="threePt" dir="t"/>
          </a:scene3d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303BABF0-988B-633E-9B4B-75D104834D1D}"/>
              </a:ext>
            </a:extLst>
          </p:cNvPr>
          <p:cNvSpPr/>
          <p:nvPr/>
        </p:nvSpPr>
        <p:spPr>
          <a:xfrm>
            <a:off x="5048250" y="1479268"/>
            <a:ext cx="219075" cy="2190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4D2D5AB-26F0-F2FB-B4B6-E9169CB3FBD1}"/>
              </a:ext>
            </a:extLst>
          </p:cNvPr>
          <p:cNvSpPr/>
          <p:nvPr/>
        </p:nvSpPr>
        <p:spPr>
          <a:xfrm>
            <a:off x="5267325" y="1617036"/>
            <a:ext cx="219075" cy="2190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61F883D-E10B-27B9-3868-280C81EC54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35" r="25541"/>
          <a:stretch>
            <a:fillRect/>
          </a:stretch>
        </p:blipFill>
        <p:spPr>
          <a:xfrm>
            <a:off x="4679948" y="1161700"/>
            <a:ext cx="3971927" cy="2651052"/>
          </a:xfrm>
          <a:prstGeom prst="snip1Rect">
            <a:avLst>
              <a:gd name="adj" fmla="val 2316"/>
            </a:avLst>
          </a:prstGeom>
          <a:scene3d>
            <a:camera prst="perspectiveRight" fov="3600000">
              <a:rot lat="300000" lon="19890000" rev="24000"/>
            </a:camera>
            <a:lightRig rig="threePt" dir="t"/>
          </a:scene3d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274504FE-D925-8E95-1346-F8BB3BB2D3B2}"/>
              </a:ext>
            </a:extLst>
          </p:cNvPr>
          <p:cNvSpPr/>
          <p:nvPr/>
        </p:nvSpPr>
        <p:spPr>
          <a:xfrm>
            <a:off x="5981698" y="1749168"/>
            <a:ext cx="219075" cy="2190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ED3BFE-86CE-5C60-7C18-57F444130D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986" r="10000"/>
          <a:stretch>
            <a:fillRect/>
          </a:stretch>
        </p:blipFill>
        <p:spPr>
          <a:xfrm>
            <a:off x="4527550" y="1162488"/>
            <a:ext cx="4547522" cy="2636677"/>
          </a:xfrm>
          <a:prstGeom prst="snip1Rect">
            <a:avLst>
              <a:gd name="adj" fmla="val 2316"/>
            </a:avLst>
          </a:prstGeom>
          <a:scene3d>
            <a:camera prst="perspectiveRight" fov="3600000">
              <a:rot lat="300000" lon="19890000" rev="24000"/>
            </a:camera>
            <a:lightRig rig="threePt" dir="t"/>
          </a:scene3d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97DB866-292D-0DCA-AD8F-39B64E860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752472" y="0"/>
            <a:ext cx="7776623" cy="5184415"/>
          </a:xfrm>
          <a:custGeom>
            <a:avLst/>
            <a:gdLst>
              <a:gd name="connsiteX0" fmla="*/ 6953250 w 7715250"/>
              <a:gd name="connsiteY0" fmla="*/ 1085850 h 5143500"/>
              <a:gd name="connsiteX1" fmla="*/ 2908300 w 7715250"/>
              <a:gd name="connsiteY1" fmla="*/ 1181100 h 5143500"/>
              <a:gd name="connsiteX2" fmla="*/ 2908300 w 7715250"/>
              <a:gd name="connsiteY2" fmla="*/ 3524250 h 5143500"/>
              <a:gd name="connsiteX3" fmla="*/ 6864350 w 7715250"/>
              <a:gd name="connsiteY3" fmla="*/ 4013200 h 5143500"/>
              <a:gd name="connsiteX4" fmla="*/ 0 w 7715250"/>
              <a:gd name="connsiteY4" fmla="*/ 0 h 5143500"/>
              <a:gd name="connsiteX5" fmla="*/ 7715250 w 7715250"/>
              <a:gd name="connsiteY5" fmla="*/ 0 h 5143500"/>
              <a:gd name="connsiteX6" fmla="*/ 7715250 w 7715250"/>
              <a:gd name="connsiteY6" fmla="*/ 5143500 h 5143500"/>
              <a:gd name="connsiteX7" fmla="*/ 0 w 771525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5250" h="5143500">
                <a:moveTo>
                  <a:pt x="6953250" y="1085850"/>
                </a:moveTo>
                <a:lnTo>
                  <a:pt x="2908300" y="1181100"/>
                </a:lnTo>
                <a:lnTo>
                  <a:pt x="2908300" y="3524250"/>
                </a:lnTo>
                <a:lnTo>
                  <a:pt x="6864350" y="4013200"/>
                </a:lnTo>
                <a:close/>
                <a:moveTo>
                  <a:pt x="0" y="0"/>
                </a:moveTo>
                <a:lnTo>
                  <a:pt x="7715250" y="0"/>
                </a:lnTo>
                <a:lnTo>
                  <a:pt x="771525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Stella a 10 punte 8">
            <a:extLst>
              <a:ext uri="{FF2B5EF4-FFF2-40B4-BE49-F238E27FC236}">
                <a16:creationId xmlns:a16="http://schemas.microsoft.com/office/drawing/2014/main" id="{AFDE26CC-1EC6-4BF2-4A8E-9E70E60CFE9A}"/>
              </a:ext>
            </a:extLst>
          </p:cNvPr>
          <p:cNvSpPr/>
          <p:nvPr/>
        </p:nvSpPr>
        <p:spPr>
          <a:xfrm>
            <a:off x="8651875" y="4668834"/>
            <a:ext cx="330709" cy="330399"/>
          </a:xfrm>
          <a:prstGeom prst="star10">
            <a:avLst/>
          </a:prstGeom>
          <a:solidFill>
            <a:srgbClr val="F9CC9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F29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AI</a:t>
            </a:r>
          </a:p>
        </p:txBody>
      </p:sp>
    </p:spTree>
    <p:extLst>
      <p:ext uri="{BB962C8B-B14F-4D97-AF65-F5344CB8AC3E}">
        <p14:creationId xmlns:p14="http://schemas.microsoft.com/office/powerpoint/2010/main" val="6676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5036-801D-BABF-911F-2F8AF2CFD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032EA34-F946-CB6E-A616-CC1A741B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VocBench 3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1CDECBDE-9753-C46E-68DB-EE4CE29109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SELEN: Semantic </a:t>
            </a:r>
            <a:r>
              <a:rPr lang="en-US" dirty="0" err="1"/>
              <a:t>ELicitation</a:t>
            </a:r>
            <a:r>
              <a:rPr lang="en-US" dirty="0"/>
              <a:t> </a:t>
            </a:r>
            <a:r>
              <a:rPr lang="en-US" dirty="0" err="1"/>
              <a:t>ENvironment</a:t>
            </a:r>
            <a:endParaRPr lang="en-US" dirty="0"/>
          </a:p>
        </p:txBody>
      </p:sp>
      <p:sp>
        <p:nvSpPr>
          <p:cNvPr id="31" name="Segnaposto contenuto 30">
            <a:extLst>
              <a:ext uri="{FF2B5EF4-FFF2-40B4-BE49-F238E27FC236}">
                <a16:creationId xmlns:a16="http://schemas.microsoft.com/office/drawing/2014/main" id="{6B968E19-2F07-E567-3AB1-C4F165C57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17" y="1016000"/>
            <a:ext cx="3902533" cy="1698468"/>
          </a:xfrm>
          <a:solidFill>
            <a:schemeClr val="bg1"/>
          </a:solidFill>
          <a:ln>
            <a:solidFill>
              <a:srgbClr val="F15A24"/>
            </a:solidFill>
            <a:extLst>
              <a:ext uri="{C807C97D-BFC1-408E-A445-0C87EB9F89A2}">
                <ask:lineSketchStyleProps xmlns:ask="http://schemas.microsoft.com/office/drawing/2018/sketchyshapes" sd="2902248884">
                  <a:custGeom>
                    <a:avLst/>
                    <a:gdLst>
                      <a:gd name="connsiteX0" fmla="*/ 0 w 3902533"/>
                      <a:gd name="connsiteY0" fmla="*/ 0 h 1698468"/>
                      <a:gd name="connsiteX1" fmla="*/ 689447 w 3902533"/>
                      <a:gd name="connsiteY1" fmla="*/ 0 h 1698468"/>
                      <a:gd name="connsiteX2" fmla="*/ 1261819 w 3902533"/>
                      <a:gd name="connsiteY2" fmla="*/ 0 h 1698468"/>
                      <a:gd name="connsiteX3" fmla="*/ 1834191 w 3902533"/>
                      <a:gd name="connsiteY3" fmla="*/ 0 h 1698468"/>
                      <a:gd name="connsiteX4" fmla="*/ 2367537 w 3902533"/>
                      <a:gd name="connsiteY4" fmla="*/ 0 h 1698468"/>
                      <a:gd name="connsiteX5" fmla="*/ 2900883 w 3902533"/>
                      <a:gd name="connsiteY5" fmla="*/ 0 h 1698468"/>
                      <a:gd name="connsiteX6" fmla="*/ 3902533 w 3902533"/>
                      <a:gd name="connsiteY6" fmla="*/ 0 h 1698468"/>
                      <a:gd name="connsiteX7" fmla="*/ 3902533 w 3902533"/>
                      <a:gd name="connsiteY7" fmla="*/ 515202 h 1698468"/>
                      <a:gd name="connsiteX8" fmla="*/ 3902533 w 3902533"/>
                      <a:gd name="connsiteY8" fmla="*/ 1115327 h 1698468"/>
                      <a:gd name="connsiteX9" fmla="*/ 3902533 w 3902533"/>
                      <a:gd name="connsiteY9" fmla="*/ 1698468 h 1698468"/>
                      <a:gd name="connsiteX10" fmla="*/ 3252111 w 3902533"/>
                      <a:gd name="connsiteY10" fmla="*/ 1698468 h 1698468"/>
                      <a:gd name="connsiteX11" fmla="*/ 2640714 w 3902533"/>
                      <a:gd name="connsiteY11" fmla="*/ 1698468 h 1698468"/>
                      <a:gd name="connsiteX12" fmla="*/ 2107368 w 3902533"/>
                      <a:gd name="connsiteY12" fmla="*/ 1698468 h 1698468"/>
                      <a:gd name="connsiteX13" fmla="*/ 1378895 w 3902533"/>
                      <a:gd name="connsiteY13" fmla="*/ 1698468 h 1698468"/>
                      <a:gd name="connsiteX14" fmla="*/ 767498 w 3902533"/>
                      <a:gd name="connsiteY14" fmla="*/ 1698468 h 1698468"/>
                      <a:gd name="connsiteX15" fmla="*/ 0 w 3902533"/>
                      <a:gd name="connsiteY15" fmla="*/ 1698468 h 1698468"/>
                      <a:gd name="connsiteX16" fmla="*/ 0 w 3902533"/>
                      <a:gd name="connsiteY16" fmla="*/ 1183266 h 1698468"/>
                      <a:gd name="connsiteX17" fmla="*/ 0 w 3902533"/>
                      <a:gd name="connsiteY17" fmla="*/ 617110 h 1698468"/>
                      <a:gd name="connsiteX18" fmla="*/ 0 w 3902533"/>
                      <a:gd name="connsiteY18" fmla="*/ 0 h 1698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02533" h="1698468" fill="none" extrusionOk="0">
                        <a:moveTo>
                          <a:pt x="0" y="0"/>
                        </a:moveTo>
                        <a:cubicBezTo>
                          <a:pt x="181908" y="19683"/>
                          <a:pt x="402761" y="-21732"/>
                          <a:pt x="689447" y="0"/>
                        </a:cubicBezTo>
                        <a:cubicBezTo>
                          <a:pt x="976133" y="21732"/>
                          <a:pt x="1090913" y="28387"/>
                          <a:pt x="1261819" y="0"/>
                        </a:cubicBezTo>
                        <a:cubicBezTo>
                          <a:pt x="1432725" y="-28387"/>
                          <a:pt x="1693825" y="23013"/>
                          <a:pt x="1834191" y="0"/>
                        </a:cubicBezTo>
                        <a:cubicBezTo>
                          <a:pt x="1974557" y="-23013"/>
                          <a:pt x="2137563" y="2500"/>
                          <a:pt x="2367537" y="0"/>
                        </a:cubicBezTo>
                        <a:cubicBezTo>
                          <a:pt x="2597511" y="-2500"/>
                          <a:pt x="2772430" y="-4972"/>
                          <a:pt x="2900883" y="0"/>
                        </a:cubicBezTo>
                        <a:cubicBezTo>
                          <a:pt x="3029336" y="4972"/>
                          <a:pt x="3461449" y="-47669"/>
                          <a:pt x="3902533" y="0"/>
                        </a:cubicBezTo>
                        <a:cubicBezTo>
                          <a:pt x="3883466" y="194594"/>
                          <a:pt x="3894468" y="303040"/>
                          <a:pt x="3902533" y="515202"/>
                        </a:cubicBezTo>
                        <a:cubicBezTo>
                          <a:pt x="3910598" y="727364"/>
                          <a:pt x="3894226" y="935175"/>
                          <a:pt x="3902533" y="1115327"/>
                        </a:cubicBezTo>
                        <a:cubicBezTo>
                          <a:pt x="3910840" y="1295480"/>
                          <a:pt x="3926928" y="1435166"/>
                          <a:pt x="3902533" y="1698468"/>
                        </a:cubicBezTo>
                        <a:cubicBezTo>
                          <a:pt x="3693595" y="1668377"/>
                          <a:pt x="3432145" y="1721019"/>
                          <a:pt x="3252111" y="1698468"/>
                        </a:cubicBezTo>
                        <a:cubicBezTo>
                          <a:pt x="3072077" y="1675917"/>
                          <a:pt x="2868390" y="1669932"/>
                          <a:pt x="2640714" y="1698468"/>
                        </a:cubicBezTo>
                        <a:cubicBezTo>
                          <a:pt x="2413038" y="1727004"/>
                          <a:pt x="2297968" y="1693762"/>
                          <a:pt x="2107368" y="1698468"/>
                        </a:cubicBezTo>
                        <a:cubicBezTo>
                          <a:pt x="1916768" y="1703174"/>
                          <a:pt x="1531866" y="1692941"/>
                          <a:pt x="1378895" y="1698468"/>
                        </a:cubicBezTo>
                        <a:cubicBezTo>
                          <a:pt x="1225924" y="1703995"/>
                          <a:pt x="975279" y="1676888"/>
                          <a:pt x="767498" y="1698468"/>
                        </a:cubicBezTo>
                        <a:cubicBezTo>
                          <a:pt x="559717" y="1720048"/>
                          <a:pt x="227884" y="1717947"/>
                          <a:pt x="0" y="1698468"/>
                        </a:cubicBezTo>
                        <a:cubicBezTo>
                          <a:pt x="10663" y="1569694"/>
                          <a:pt x="-22204" y="1396453"/>
                          <a:pt x="0" y="1183266"/>
                        </a:cubicBezTo>
                        <a:cubicBezTo>
                          <a:pt x="22204" y="970079"/>
                          <a:pt x="-3502" y="823206"/>
                          <a:pt x="0" y="617110"/>
                        </a:cubicBezTo>
                        <a:cubicBezTo>
                          <a:pt x="3502" y="411014"/>
                          <a:pt x="-7929" y="182406"/>
                          <a:pt x="0" y="0"/>
                        </a:cubicBezTo>
                        <a:close/>
                      </a:path>
                      <a:path w="3902533" h="1698468" stroke="0" extrusionOk="0">
                        <a:moveTo>
                          <a:pt x="0" y="0"/>
                        </a:moveTo>
                        <a:cubicBezTo>
                          <a:pt x="139458" y="24680"/>
                          <a:pt x="328023" y="-4296"/>
                          <a:pt x="572372" y="0"/>
                        </a:cubicBezTo>
                        <a:cubicBezTo>
                          <a:pt x="816721" y="4296"/>
                          <a:pt x="1061146" y="26241"/>
                          <a:pt x="1261819" y="0"/>
                        </a:cubicBezTo>
                        <a:cubicBezTo>
                          <a:pt x="1462492" y="-26241"/>
                          <a:pt x="1691568" y="12133"/>
                          <a:pt x="1873216" y="0"/>
                        </a:cubicBezTo>
                        <a:cubicBezTo>
                          <a:pt x="2054864" y="-12133"/>
                          <a:pt x="2300146" y="11638"/>
                          <a:pt x="2445587" y="0"/>
                        </a:cubicBezTo>
                        <a:cubicBezTo>
                          <a:pt x="2591028" y="-11638"/>
                          <a:pt x="2742044" y="-27471"/>
                          <a:pt x="3017959" y="0"/>
                        </a:cubicBezTo>
                        <a:cubicBezTo>
                          <a:pt x="3293874" y="27471"/>
                          <a:pt x="3537336" y="17458"/>
                          <a:pt x="3902533" y="0"/>
                        </a:cubicBezTo>
                        <a:cubicBezTo>
                          <a:pt x="3901600" y="150269"/>
                          <a:pt x="3928946" y="457236"/>
                          <a:pt x="3902533" y="600125"/>
                        </a:cubicBezTo>
                        <a:cubicBezTo>
                          <a:pt x="3876120" y="743014"/>
                          <a:pt x="3899735" y="993689"/>
                          <a:pt x="3902533" y="1183266"/>
                        </a:cubicBezTo>
                        <a:cubicBezTo>
                          <a:pt x="3905331" y="1372843"/>
                          <a:pt x="3887777" y="1445051"/>
                          <a:pt x="3902533" y="1698468"/>
                        </a:cubicBezTo>
                        <a:cubicBezTo>
                          <a:pt x="3644465" y="1694208"/>
                          <a:pt x="3418660" y="1705263"/>
                          <a:pt x="3213086" y="1698468"/>
                        </a:cubicBezTo>
                        <a:cubicBezTo>
                          <a:pt x="3007512" y="1691673"/>
                          <a:pt x="2913063" y="1687905"/>
                          <a:pt x="2679739" y="1698468"/>
                        </a:cubicBezTo>
                        <a:cubicBezTo>
                          <a:pt x="2446415" y="1709031"/>
                          <a:pt x="2266006" y="1708000"/>
                          <a:pt x="1990292" y="1698468"/>
                        </a:cubicBezTo>
                        <a:cubicBezTo>
                          <a:pt x="1714578" y="1688936"/>
                          <a:pt x="1605263" y="1689159"/>
                          <a:pt x="1339870" y="1698468"/>
                        </a:cubicBezTo>
                        <a:cubicBezTo>
                          <a:pt x="1074477" y="1707777"/>
                          <a:pt x="880930" y="1685280"/>
                          <a:pt x="728473" y="1698468"/>
                        </a:cubicBezTo>
                        <a:cubicBezTo>
                          <a:pt x="576016" y="1711656"/>
                          <a:pt x="283730" y="1709244"/>
                          <a:pt x="0" y="1698468"/>
                        </a:cubicBezTo>
                        <a:cubicBezTo>
                          <a:pt x="9834" y="1519659"/>
                          <a:pt x="-3200" y="1375437"/>
                          <a:pt x="0" y="1149297"/>
                        </a:cubicBezTo>
                        <a:cubicBezTo>
                          <a:pt x="3200" y="923157"/>
                          <a:pt x="-14286" y="724118"/>
                          <a:pt x="0" y="617110"/>
                        </a:cubicBezTo>
                        <a:cubicBezTo>
                          <a:pt x="14286" y="510102"/>
                          <a:pt x="5162" y="1277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 open‑source, free‑to‑use, collaborative platform for maintaining ontologies, thesauri, lexicons, and, more generally, datasets conforming to Semantic Web and Linked Data standards</a:t>
            </a:r>
          </a:p>
        </p:txBody>
      </p:sp>
      <p:pic>
        <p:nvPicPr>
          <p:cNvPr id="32" name="Segnaposto contenuto 24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9E4D195B-802C-F845-3230-6DEE3431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52"/>
          <a:stretch>
            <a:fillRect/>
          </a:stretch>
        </p:blipFill>
        <p:spPr>
          <a:xfrm>
            <a:off x="4531183" y="1205023"/>
            <a:ext cx="4547596" cy="2587453"/>
          </a:xfrm>
          <a:prstGeom prst="rect">
            <a:avLst/>
          </a:prstGeom>
          <a:scene3d>
            <a:camera prst="perspectiveRight" fov="3600000">
              <a:rot lat="300000" lon="19890000" rev="24000"/>
            </a:camera>
            <a:lightRig rig="threePt" dir="t"/>
          </a:scene3d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614FCB9-94A1-0E53-25AF-02A86C5A5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52472" y="0"/>
            <a:ext cx="7776623" cy="5184415"/>
          </a:xfrm>
          <a:custGeom>
            <a:avLst/>
            <a:gdLst>
              <a:gd name="connsiteX0" fmla="*/ 6953250 w 7715250"/>
              <a:gd name="connsiteY0" fmla="*/ 1085850 h 5143500"/>
              <a:gd name="connsiteX1" fmla="*/ 2908300 w 7715250"/>
              <a:gd name="connsiteY1" fmla="*/ 1181100 h 5143500"/>
              <a:gd name="connsiteX2" fmla="*/ 2908300 w 7715250"/>
              <a:gd name="connsiteY2" fmla="*/ 3524250 h 5143500"/>
              <a:gd name="connsiteX3" fmla="*/ 6864350 w 7715250"/>
              <a:gd name="connsiteY3" fmla="*/ 4013200 h 5143500"/>
              <a:gd name="connsiteX4" fmla="*/ 0 w 7715250"/>
              <a:gd name="connsiteY4" fmla="*/ 0 h 5143500"/>
              <a:gd name="connsiteX5" fmla="*/ 7715250 w 7715250"/>
              <a:gd name="connsiteY5" fmla="*/ 0 h 5143500"/>
              <a:gd name="connsiteX6" fmla="*/ 7715250 w 7715250"/>
              <a:gd name="connsiteY6" fmla="*/ 5143500 h 5143500"/>
              <a:gd name="connsiteX7" fmla="*/ 0 w 771525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5250" h="5143500">
                <a:moveTo>
                  <a:pt x="6953250" y="1085850"/>
                </a:moveTo>
                <a:lnTo>
                  <a:pt x="2908300" y="1181100"/>
                </a:lnTo>
                <a:lnTo>
                  <a:pt x="2908300" y="3524250"/>
                </a:lnTo>
                <a:lnTo>
                  <a:pt x="6864350" y="4013200"/>
                </a:lnTo>
                <a:close/>
                <a:moveTo>
                  <a:pt x="0" y="0"/>
                </a:moveTo>
                <a:lnTo>
                  <a:pt x="7715250" y="0"/>
                </a:lnTo>
                <a:lnTo>
                  <a:pt x="771525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D37C7A-9522-D7D2-EBAE-8D5073C18C4F}"/>
              </a:ext>
            </a:extLst>
          </p:cNvPr>
          <p:cNvSpPr txBox="1"/>
          <p:nvPr/>
        </p:nvSpPr>
        <p:spPr>
          <a:xfrm>
            <a:off x="5258351" y="4663259"/>
            <a:ext cx="310258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https://vocbench.uniroma2.it/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Immagine 2" descr="Immagine che contiene modello, Elementi grafici, pixel, design&#10;&#10;Il contenuto generato dall'IA potrebbe non essere corretto.">
            <a:extLst>
              <a:ext uri="{FF2B5EF4-FFF2-40B4-BE49-F238E27FC236}">
                <a16:creationId xmlns:a16="http://schemas.microsoft.com/office/drawing/2014/main" id="{1D4C8215-58D4-E279-03E1-393136383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514" y="4288899"/>
            <a:ext cx="744673" cy="744673"/>
          </a:xfrm>
          <a:prstGeom prst="rect">
            <a:avLst/>
          </a:prstGeom>
        </p:spPr>
      </p:pic>
      <p:sp>
        <p:nvSpPr>
          <p:cNvPr id="10" name="Segnaposto contenuto 30">
            <a:extLst>
              <a:ext uri="{FF2B5EF4-FFF2-40B4-BE49-F238E27FC236}">
                <a16:creationId xmlns:a16="http://schemas.microsoft.com/office/drawing/2014/main" id="{48602D4A-482F-81D9-3836-72E49F36FCCC}"/>
              </a:ext>
            </a:extLst>
          </p:cNvPr>
          <p:cNvSpPr txBox="1">
            <a:spLocks/>
          </p:cNvSpPr>
          <p:nvPr/>
        </p:nvSpPr>
        <p:spPr>
          <a:xfrm>
            <a:off x="459917" y="2967233"/>
            <a:ext cx="3902533" cy="1366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Initially supported by the ISA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programme</a:t>
            </a:r>
            <a:r>
              <a:rPr lang="en-US" sz="2000" dirty="0"/>
              <a:t>, it is currently funded by the DIGITAL </a:t>
            </a:r>
            <a:r>
              <a:rPr lang="en-US" sz="2000" dirty="0" err="1"/>
              <a:t>programme</a:t>
            </a:r>
            <a:endParaRPr lang="en-US" sz="2000" dirty="0"/>
          </a:p>
          <a:p>
            <a:r>
              <a:rPr lang="en-US" sz="2000" dirty="0"/>
              <a:t>Development managed by the Publications Office of the EU (OP)</a:t>
            </a:r>
          </a:p>
        </p:txBody>
      </p:sp>
    </p:spTree>
    <p:extLst>
      <p:ext uri="{BB962C8B-B14F-4D97-AF65-F5344CB8AC3E}">
        <p14:creationId xmlns:p14="http://schemas.microsoft.com/office/powerpoint/2010/main" val="346543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F5641-4FB8-D1A5-1002-B57A9E697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 descr="Immagine che contiene logo, schermata, Elementi grafici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55748B6E-6580-F976-49F1-345B2916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39" y="928668"/>
            <a:ext cx="2192897" cy="643146"/>
          </a:xfrm>
          <a:prstGeom prst="rect">
            <a:avLst/>
          </a:prstGeom>
        </p:spPr>
      </p:pic>
      <p:sp>
        <p:nvSpPr>
          <p:cNvPr id="170" name="Rettangolo con angoli arrotondati 169">
            <a:extLst>
              <a:ext uri="{FF2B5EF4-FFF2-40B4-BE49-F238E27FC236}">
                <a16:creationId xmlns:a16="http://schemas.microsoft.com/office/drawing/2014/main" id="{E5E87D00-551A-1432-828A-B55C0D75653A}"/>
              </a:ext>
            </a:extLst>
          </p:cNvPr>
          <p:cNvSpPr/>
          <p:nvPr/>
        </p:nvSpPr>
        <p:spPr>
          <a:xfrm>
            <a:off x="1225790" y="1444812"/>
            <a:ext cx="4527311" cy="1571044"/>
          </a:xfrm>
          <a:prstGeom prst="roundRect">
            <a:avLst>
              <a:gd name="adj" fmla="val 4541"/>
            </a:avLst>
          </a:prstGeom>
          <a:solidFill>
            <a:srgbClr val="EADC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E12425CC-BD67-CCEB-E26C-68B5010DFFD8}"/>
              </a:ext>
            </a:extLst>
          </p:cNvPr>
          <p:cNvSpPr/>
          <p:nvPr/>
        </p:nvSpPr>
        <p:spPr>
          <a:xfrm>
            <a:off x="5915025" y="1617821"/>
            <a:ext cx="2600325" cy="1409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834FD7B9-183E-0AFD-AFD0-B690DA521C7E}"/>
              </a:ext>
            </a:extLst>
          </p:cNvPr>
          <p:cNvGrpSpPr/>
          <p:nvPr/>
        </p:nvGrpSpPr>
        <p:grpSpPr>
          <a:xfrm>
            <a:off x="6657976" y="1747683"/>
            <a:ext cx="981075" cy="1027737"/>
            <a:chOff x="6657976" y="2590828"/>
            <a:chExt cx="981075" cy="1027737"/>
          </a:xfrm>
        </p:grpSpPr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3078FD63-2813-DDF8-E096-CAF7054F7AD9}"/>
                </a:ext>
              </a:extLst>
            </p:cNvPr>
            <p:cNvSpPr/>
            <p:nvPr/>
          </p:nvSpPr>
          <p:spPr>
            <a:xfrm>
              <a:off x="7184805" y="259082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F038548E-ABD2-36A3-263D-86A9D2934B17}"/>
                </a:ext>
              </a:extLst>
            </p:cNvPr>
            <p:cNvSpPr/>
            <p:nvPr/>
          </p:nvSpPr>
          <p:spPr>
            <a:xfrm>
              <a:off x="6889530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827259FB-042E-CB9D-F474-D48E50505621}"/>
                </a:ext>
              </a:extLst>
            </p:cNvPr>
            <p:cNvSpPr/>
            <p:nvPr/>
          </p:nvSpPr>
          <p:spPr>
            <a:xfrm>
              <a:off x="7448551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35AB5C88-716C-AF83-788B-12906A7563F9}"/>
                </a:ext>
              </a:extLst>
            </p:cNvPr>
            <p:cNvSpPr/>
            <p:nvPr/>
          </p:nvSpPr>
          <p:spPr>
            <a:xfrm>
              <a:off x="6657976" y="3128991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C583DC2E-0D57-257F-764A-E1FD7C59B78F}"/>
                </a:ext>
              </a:extLst>
            </p:cNvPr>
            <p:cNvSpPr/>
            <p:nvPr/>
          </p:nvSpPr>
          <p:spPr>
            <a:xfrm>
              <a:off x="7077076" y="3119807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998CEF0D-862A-8FCD-6B60-9F24FF58C41F}"/>
                </a:ext>
              </a:extLst>
            </p:cNvPr>
            <p:cNvSpPr/>
            <p:nvPr/>
          </p:nvSpPr>
          <p:spPr>
            <a:xfrm>
              <a:off x="6876405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49F18034-FF46-E427-BF38-B00E3FC79882}"/>
                </a:ext>
              </a:extLst>
            </p:cNvPr>
            <p:cNvSpPr/>
            <p:nvPr/>
          </p:nvSpPr>
          <p:spPr>
            <a:xfrm>
              <a:off x="710435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8DFADB2E-B9E7-CDCA-F191-FD2BA71E16C0}"/>
                </a:ext>
              </a:extLst>
            </p:cNvPr>
            <p:cNvSpPr/>
            <p:nvPr/>
          </p:nvSpPr>
          <p:spPr>
            <a:xfrm>
              <a:off x="734183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586E4CC8-AD38-09CA-2663-E742E8301CEF}"/>
                </a:ext>
              </a:extLst>
            </p:cNvPr>
            <p:cNvCxnSpPr>
              <a:stCxn id="48" idx="3"/>
              <a:endCxn id="49" idx="0"/>
            </p:cNvCxnSpPr>
            <p:nvPr/>
          </p:nvCxnSpPr>
          <p:spPr>
            <a:xfrm flipH="1">
              <a:off x="6984780" y="2753430"/>
              <a:ext cx="227923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0490641E-63E7-B886-EDB2-3B0C6AC11CCA}"/>
                </a:ext>
              </a:extLst>
            </p:cNvPr>
            <p:cNvCxnSpPr>
              <a:stCxn id="48" idx="5"/>
              <a:endCxn id="50" idx="0"/>
            </p:cNvCxnSpPr>
            <p:nvPr/>
          </p:nvCxnSpPr>
          <p:spPr>
            <a:xfrm>
              <a:off x="7347407" y="2753430"/>
              <a:ext cx="196394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>
              <a:extLst>
                <a:ext uri="{FF2B5EF4-FFF2-40B4-BE49-F238E27FC236}">
                  <a16:creationId xmlns:a16="http://schemas.microsoft.com/office/drawing/2014/main" id="{C3512412-CE62-71DD-CB16-929BD9C61560}"/>
                </a:ext>
              </a:extLst>
            </p:cNvPr>
            <p:cNvCxnSpPr>
              <a:stCxn id="49" idx="5"/>
              <a:endCxn id="52" idx="0"/>
            </p:cNvCxnSpPr>
            <p:nvPr/>
          </p:nvCxnSpPr>
          <p:spPr>
            <a:xfrm>
              <a:off x="7052132" y="2981860"/>
              <a:ext cx="120194" cy="137947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355F5BCF-8129-E795-972C-B465E0333AD8}"/>
                </a:ext>
              </a:extLst>
            </p:cNvPr>
            <p:cNvCxnSpPr>
              <a:stCxn id="49" idx="3"/>
              <a:endCxn id="51" idx="0"/>
            </p:cNvCxnSpPr>
            <p:nvPr/>
          </p:nvCxnSpPr>
          <p:spPr>
            <a:xfrm flipH="1">
              <a:off x="6753226" y="2981860"/>
              <a:ext cx="164202" cy="147131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7AFA0FDB-0346-8340-35C1-4837548DC44E}"/>
                </a:ext>
              </a:extLst>
            </p:cNvPr>
            <p:cNvCxnSpPr>
              <a:cxnSpLocks/>
              <a:stCxn id="52" idx="3"/>
              <a:endCxn id="53" idx="0"/>
            </p:cNvCxnSpPr>
            <p:nvPr/>
          </p:nvCxnSpPr>
          <p:spPr>
            <a:xfrm flipH="1">
              <a:off x="6971655" y="3282409"/>
              <a:ext cx="133319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>
              <a:extLst>
                <a:ext uri="{FF2B5EF4-FFF2-40B4-BE49-F238E27FC236}">
                  <a16:creationId xmlns:a16="http://schemas.microsoft.com/office/drawing/2014/main" id="{33E88B4C-12DA-F4D2-BAF6-80D12D1CD8CE}"/>
                </a:ext>
              </a:extLst>
            </p:cNvPr>
            <p:cNvCxnSpPr>
              <a:stCxn id="52" idx="4"/>
              <a:endCxn id="54" idx="0"/>
            </p:cNvCxnSpPr>
            <p:nvPr/>
          </p:nvCxnSpPr>
          <p:spPr>
            <a:xfrm>
              <a:off x="7172326" y="3310307"/>
              <a:ext cx="27282" cy="11775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>
              <a:extLst>
                <a:ext uri="{FF2B5EF4-FFF2-40B4-BE49-F238E27FC236}">
                  <a16:creationId xmlns:a16="http://schemas.microsoft.com/office/drawing/2014/main" id="{AC1818F4-A955-ABEF-71DA-DAEBF11D14AF}"/>
                </a:ext>
              </a:extLst>
            </p:cNvPr>
            <p:cNvCxnSpPr>
              <a:stCxn id="52" idx="5"/>
              <a:endCxn id="55" idx="0"/>
            </p:cNvCxnSpPr>
            <p:nvPr/>
          </p:nvCxnSpPr>
          <p:spPr>
            <a:xfrm>
              <a:off x="7239678" y="3282409"/>
              <a:ext cx="197410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olo 5">
            <a:extLst>
              <a:ext uri="{FF2B5EF4-FFF2-40B4-BE49-F238E27FC236}">
                <a16:creationId xmlns:a16="http://schemas.microsoft.com/office/drawing/2014/main" id="{43FFA93E-7AD8-9D43-51F9-E5D916A7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SELEN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1510A3D-C5AF-75C4-245A-3C673E4797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sz="1000" kern="12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SELEN: Semantic </a:t>
            </a:r>
            <a:r>
              <a:rPr lang="en-US" sz="1000" kern="1200" dirty="0" err="1">
                <a:solidFill>
                  <a:srgbClr val="7F7F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ELicitation</a:t>
            </a:r>
            <a:r>
              <a:rPr lang="en-US" sz="1000" kern="12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rgbClr val="7F7F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ENvironment</a:t>
            </a:r>
            <a:endParaRPr lang="it-IT" dirty="0">
              <a:effectLst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0AD74CA-25ED-8904-D21D-EFEAB870E52F}"/>
              </a:ext>
            </a:extLst>
          </p:cNvPr>
          <p:cNvSpPr txBox="1"/>
          <p:nvPr/>
        </p:nvSpPr>
        <p:spPr>
          <a:xfrm>
            <a:off x="5770659" y="3001001"/>
            <a:ext cx="30187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Collaborative KOS development</a:t>
            </a: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A67D425B-6B71-E974-7598-CA1D0F3C34B7}"/>
              </a:ext>
            </a:extLst>
          </p:cNvPr>
          <p:cNvGrpSpPr/>
          <p:nvPr/>
        </p:nvGrpSpPr>
        <p:grpSpPr>
          <a:xfrm>
            <a:off x="6657976" y="1758360"/>
            <a:ext cx="981075" cy="1027737"/>
            <a:chOff x="6657976" y="2590828"/>
            <a:chExt cx="981075" cy="1027737"/>
          </a:xfrm>
        </p:grpSpPr>
        <p:sp>
          <p:nvSpPr>
            <p:cNvPr id="90" name="Ovale 89">
              <a:extLst>
                <a:ext uri="{FF2B5EF4-FFF2-40B4-BE49-F238E27FC236}">
                  <a16:creationId xmlns:a16="http://schemas.microsoft.com/office/drawing/2014/main" id="{4F487884-F180-9642-0803-B456997BD00A}"/>
                </a:ext>
              </a:extLst>
            </p:cNvPr>
            <p:cNvSpPr/>
            <p:nvPr/>
          </p:nvSpPr>
          <p:spPr>
            <a:xfrm>
              <a:off x="7184805" y="259082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e 90">
              <a:extLst>
                <a:ext uri="{FF2B5EF4-FFF2-40B4-BE49-F238E27FC236}">
                  <a16:creationId xmlns:a16="http://schemas.microsoft.com/office/drawing/2014/main" id="{B1C0C5C4-23B4-2013-6650-95713E011363}"/>
                </a:ext>
              </a:extLst>
            </p:cNvPr>
            <p:cNvSpPr/>
            <p:nvPr/>
          </p:nvSpPr>
          <p:spPr>
            <a:xfrm>
              <a:off x="6889530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e 91">
              <a:extLst>
                <a:ext uri="{FF2B5EF4-FFF2-40B4-BE49-F238E27FC236}">
                  <a16:creationId xmlns:a16="http://schemas.microsoft.com/office/drawing/2014/main" id="{C1643E24-0495-F759-A126-7B544D1770F2}"/>
                </a:ext>
              </a:extLst>
            </p:cNvPr>
            <p:cNvSpPr/>
            <p:nvPr/>
          </p:nvSpPr>
          <p:spPr>
            <a:xfrm>
              <a:off x="7448551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e 92">
              <a:extLst>
                <a:ext uri="{FF2B5EF4-FFF2-40B4-BE49-F238E27FC236}">
                  <a16:creationId xmlns:a16="http://schemas.microsoft.com/office/drawing/2014/main" id="{5332333A-C31D-9356-E07C-0A55498CFC96}"/>
                </a:ext>
              </a:extLst>
            </p:cNvPr>
            <p:cNvSpPr/>
            <p:nvPr/>
          </p:nvSpPr>
          <p:spPr>
            <a:xfrm>
              <a:off x="6657976" y="3128991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e 93">
              <a:extLst>
                <a:ext uri="{FF2B5EF4-FFF2-40B4-BE49-F238E27FC236}">
                  <a16:creationId xmlns:a16="http://schemas.microsoft.com/office/drawing/2014/main" id="{9C9EBE9D-FC3D-C996-2CA3-C7C25686F2BA}"/>
                </a:ext>
              </a:extLst>
            </p:cNvPr>
            <p:cNvSpPr/>
            <p:nvPr/>
          </p:nvSpPr>
          <p:spPr>
            <a:xfrm>
              <a:off x="7077076" y="3119807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e 94">
              <a:extLst>
                <a:ext uri="{FF2B5EF4-FFF2-40B4-BE49-F238E27FC236}">
                  <a16:creationId xmlns:a16="http://schemas.microsoft.com/office/drawing/2014/main" id="{1296EB67-5411-5393-B982-8346F9348C47}"/>
                </a:ext>
              </a:extLst>
            </p:cNvPr>
            <p:cNvSpPr/>
            <p:nvPr/>
          </p:nvSpPr>
          <p:spPr>
            <a:xfrm>
              <a:off x="6876405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e 95">
              <a:extLst>
                <a:ext uri="{FF2B5EF4-FFF2-40B4-BE49-F238E27FC236}">
                  <a16:creationId xmlns:a16="http://schemas.microsoft.com/office/drawing/2014/main" id="{F087433D-A2B1-3991-C9F5-CEE9690B24A8}"/>
                </a:ext>
              </a:extLst>
            </p:cNvPr>
            <p:cNvSpPr/>
            <p:nvPr/>
          </p:nvSpPr>
          <p:spPr>
            <a:xfrm>
              <a:off x="710435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e 96">
              <a:extLst>
                <a:ext uri="{FF2B5EF4-FFF2-40B4-BE49-F238E27FC236}">
                  <a16:creationId xmlns:a16="http://schemas.microsoft.com/office/drawing/2014/main" id="{12521D0B-8824-34CD-E2D8-E7974FA2D714}"/>
                </a:ext>
              </a:extLst>
            </p:cNvPr>
            <p:cNvSpPr/>
            <p:nvPr/>
          </p:nvSpPr>
          <p:spPr>
            <a:xfrm>
              <a:off x="734183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Connettore 2 97">
              <a:extLst>
                <a:ext uri="{FF2B5EF4-FFF2-40B4-BE49-F238E27FC236}">
                  <a16:creationId xmlns:a16="http://schemas.microsoft.com/office/drawing/2014/main" id="{08C75DF2-8AD8-0437-B269-4E61F4659334}"/>
                </a:ext>
              </a:extLst>
            </p:cNvPr>
            <p:cNvCxnSpPr>
              <a:stCxn id="90" idx="3"/>
              <a:endCxn id="91" idx="0"/>
            </p:cNvCxnSpPr>
            <p:nvPr/>
          </p:nvCxnSpPr>
          <p:spPr>
            <a:xfrm flipH="1">
              <a:off x="6984780" y="2753430"/>
              <a:ext cx="227923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2 98">
              <a:extLst>
                <a:ext uri="{FF2B5EF4-FFF2-40B4-BE49-F238E27FC236}">
                  <a16:creationId xmlns:a16="http://schemas.microsoft.com/office/drawing/2014/main" id="{F623311F-F2B3-F273-2863-B89D7CA63726}"/>
                </a:ext>
              </a:extLst>
            </p:cNvPr>
            <p:cNvCxnSpPr>
              <a:stCxn id="90" idx="5"/>
              <a:endCxn id="92" idx="0"/>
            </p:cNvCxnSpPr>
            <p:nvPr/>
          </p:nvCxnSpPr>
          <p:spPr>
            <a:xfrm>
              <a:off x="7347407" y="2753430"/>
              <a:ext cx="196394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2 99">
              <a:extLst>
                <a:ext uri="{FF2B5EF4-FFF2-40B4-BE49-F238E27FC236}">
                  <a16:creationId xmlns:a16="http://schemas.microsoft.com/office/drawing/2014/main" id="{267DC234-9E0A-E858-118C-7051BFE49286}"/>
                </a:ext>
              </a:extLst>
            </p:cNvPr>
            <p:cNvCxnSpPr>
              <a:stCxn id="91" idx="5"/>
              <a:endCxn id="94" idx="0"/>
            </p:cNvCxnSpPr>
            <p:nvPr/>
          </p:nvCxnSpPr>
          <p:spPr>
            <a:xfrm>
              <a:off x="7052132" y="2981860"/>
              <a:ext cx="120194" cy="137947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2 100">
              <a:extLst>
                <a:ext uri="{FF2B5EF4-FFF2-40B4-BE49-F238E27FC236}">
                  <a16:creationId xmlns:a16="http://schemas.microsoft.com/office/drawing/2014/main" id="{62C1A5D5-116E-B678-4BE0-7067087143A2}"/>
                </a:ext>
              </a:extLst>
            </p:cNvPr>
            <p:cNvCxnSpPr>
              <a:stCxn id="91" idx="3"/>
              <a:endCxn id="93" idx="0"/>
            </p:cNvCxnSpPr>
            <p:nvPr/>
          </p:nvCxnSpPr>
          <p:spPr>
            <a:xfrm flipH="1">
              <a:off x="6753226" y="2981860"/>
              <a:ext cx="164202" cy="147131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>
              <a:extLst>
                <a:ext uri="{FF2B5EF4-FFF2-40B4-BE49-F238E27FC236}">
                  <a16:creationId xmlns:a16="http://schemas.microsoft.com/office/drawing/2014/main" id="{EFAC9403-BEFA-1A8A-7A3D-F666D7AB3B3F}"/>
                </a:ext>
              </a:extLst>
            </p:cNvPr>
            <p:cNvCxnSpPr>
              <a:cxnSpLocks/>
              <a:stCxn id="94" idx="3"/>
              <a:endCxn id="95" idx="0"/>
            </p:cNvCxnSpPr>
            <p:nvPr/>
          </p:nvCxnSpPr>
          <p:spPr>
            <a:xfrm flipH="1">
              <a:off x="6971655" y="3282409"/>
              <a:ext cx="133319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2 102">
              <a:extLst>
                <a:ext uri="{FF2B5EF4-FFF2-40B4-BE49-F238E27FC236}">
                  <a16:creationId xmlns:a16="http://schemas.microsoft.com/office/drawing/2014/main" id="{E462CA66-E3E6-06E0-E910-C46373F1E311}"/>
                </a:ext>
              </a:extLst>
            </p:cNvPr>
            <p:cNvCxnSpPr>
              <a:stCxn id="94" idx="4"/>
              <a:endCxn id="96" idx="0"/>
            </p:cNvCxnSpPr>
            <p:nvPr/>
          </p:nvCxnSpPr>
          <p:spPr>
            <a:xfrm>
              <a:off x="7172326" y="3310307"/>
              <a:ext cx="27282" cy="11775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103">
              <a:extLst>
                <a:ext uri="{FF2B5EF4-FFF2-40B4-BE49-F238E27FC236}">
                  <a16:creationId xmlns:a16="http://schemas.microsoft.com/office/drawing/2014/main" id="{1A4C1200-6204-5580-9FD2-FFB78F86FF85}"/>
                </a:ext>
              </a:extLst>
            </p:cNvPr>
            <p:cNvCxnSpPr>
              <a:stCxn id="94" idx="5"/>
              <a:endCxn id="97" idx="0"/>
            </p:cNvCxnSpPr>
            <p:nvPr/>
          </p:nvCxnSpPr>
          <p:spPr>
            <a:xfrm>
              <a:off x="7239678" y="3282409"/>
              <a:ext cx="197410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0DBFB5BA-2F5C-6C1D-9E87-B91B9E16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0" y="1665516"/>
            <a:ext cx="1181100" cy="7874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EB0B436-A6C1-E5E8-A521-9C6DCD29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77008" y="2246811"/>
            <a:ext cx="1181100" cy="787400"/>
          </a:xfrm>
          <a:prstGeom prst="flowChartAlternateProcess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6042991-497F-8BCB-C974-8DDF3D8E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427" y="2228456"/>
            <a:ext cx="1181100" cy="787400"/>
          </a:xfrm>
          <a:prstGeom prst="rect">
            <a:avLst/>
          </a:prstGeom>
        </p:spPr>
      </p:pic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B93EB571-3531-E195-E562-FB516926ACC7}"/>
              </a:ext>
            </a:extLst>
          </p:cNvPr>
          <p:cNvSpPr txBox="1"/>
          <p:nvPr/>
        </p:nvSpPr>
        <p:spPr>
          <a:xfrm>
            <a:off x="1907887" y="730861"/>
            <a:ext cx="2988319" cy="69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____  _____ _     ______ _   _ </a:t>
            </a:r>
          </a:p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/ ___|| ____| |   |  ____| \ | |</a:t>
            </a:r>
          </a:p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\___ \|  _| | |   |  _|  |  \| |</a:t>
            </a:r>
          </a:p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___) | |___| |___| |___ | |\  |</a:t>
            </a:r>
          </a:p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|____/|_____|_____|_____||_| \_|</a:t>
            </a:r>
          </a:p>
        </p:txBody>
      </p:sp>
      <p:sp>
        <p:nvSpPr>
          <p:cNvPr id="190" name="Freccia bidirezionale orizzontale 189">
            <a:extLst>
              <a:ext uri="{FF2B5EF4-FFF2-40B4-BE49-F238E27FC236}">
                <a16:creationId xmlns:a16="http://schemas.microsoft.com/office/drawing/2014/main" id="{AF1D8EF1-3FAE-37C0-0339-D4F59494A3FD}"/>
              </a:ext>
            </a:extLst>
          </p:cNvPr>
          <p:cNvSpPr/>
          <p:nvPr/>
        </p:nvSpPr>
        <p:spPr>
          <a:xfrm>
            <a:off x="3402047" y="2160733"/>
            <a:ext cx="1080548" cy="422358"/>
          </a:xfrm>
          <a:prstGeom prst="leftRightArrow">
            <a:avLst/>
          </a:prstGeom>
          <a:solidFill>
            <a:srgbClr val="F15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2F6D8C8-B7FA-AD05-7FAA-28F297B09634}"/>
              </a:ext>
            </a:extLst>
          </p:cNvPr>
          <p:cNvGrpSpPr/>
          <p:nvPr/>
        </p:nvGrpSpPr>
        <p:grpSpPr>
          <a:xfrm>
            <a:off x="4596727" y="1742708"/>
            <a:ext cx="981075" cy="1027737"/>
            <a:chOff x="6657976" y="2590828"/>
            <a:chExt cx="981075" cy="1027737"/>
          </a:xfrm>
        </p:grpSpPr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FD1057F3-F8F8-56C2-CCB6-762FE5BC7581}"/>
                </a:ext>
              </a:extLst>
            </p:cNvPr>
            <p:cNvSpPr/>
            <p:nvPr/>
          </p:nvSpPr>
          <p:spPr>
            <a:xfrm>
              <a:off x="7184805" y="259082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E9768B0A-0BF7-67C6-5A0D-26299C5074AB}"/>
                </a:ext>
              </a:extLst>
            </p:cNvPr>
            <p:cNvSpPr/>
            <p:nvPr/>
          </p:nvSpPr>
          <p:spPr>
            <a:xfrm>
              <a:off x="6889530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D3237548-DD40-0C48-9C46-C05A426941AC}"/>
                </a:ext>
              </a:extLst>
            </p:cNvPr>
            <p:cNvSpPr/>
            <p:nvPr/>
          </p:nvSpPr>
          <p:spPr>
            <a:xfrm>
              <a:off x="7448551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8D9BC626-EA2A-5A2F-C69E-45E6B037D4C0}"/>
                </a:ext>
              </a:extLst>
            </p:cNvPr>
            <p:cNvSpPr/>
            <p:nvPr/>
          </p:nvSpPr>
          <p:spPr>
            <a:xfrm>
              <a:off x="6657976" y="3128991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833C8F7D-F49D-F5D2-E377-0F44AA651317}"/>
                </a:ext>
              </a:extLst>
            </p:cNvPr>
            <p:cNvSpPr/>
            <p:nvPr/>
          </p:nvSpPr>
          <p:spPr>
            <a:xfrm>
              <a:off x="7077076" y="3119807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9430D0E3-B777-92C2-2769-24823DC0B69F}"/>
                </a:ext>
              </a:extLst>
            </p:cNvPr>
            <p:cNvSpPr/>
            <p:nvPr/>
          </p:nvSpPr>
          <p:spPr>
            <a:xfrm>
              <a:off x="6876405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25778330-EBF1-1445-3B22-1AA148C68178}"/>
                </a:ext>
              </a:extLst>
            </p:cNvPr>
            <p:cNvSpPr/>
            <p:nvPr/>
          </p:nvSpPr>
          <p:spPr>
            <a:xfrm>
              <a:off x="710435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5BD5DF61-8E79-581C-EE4C-CB861D3898E1}"/>
                </a:ext>
              </a:extLst>
            </p:cNvPr>
            <p:cNvSpPr/>
            <p:nvPr/>
          </p:nvSpPr>
          <p:spPr>
            <a:xfrm>
              <a:off x="734183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3AF25346-FB5D-D31D-A823-089EC056493E}"/>
                </a:ext>
              </a:extLst>
            </p:cNvPr>
            <p:cNvCxnSpPr>
              <a:stCxn id="24" idx="3"/>
              <a:endCxn id="25" idx="0"/>
            </p:cNvCxnSpPr>
            <p:nvPr/>
          </p:nvCxnSpPr>
          <p:spPr>
            <a:xfrm flipH="1">
              <a:off x="6984780" y="2753430"/>
              <a:ext cx="227923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EBD11148-01E0-2DA7-2D2A-58758635F082}"/>
                </a:ext>
              </a:extLst>
            </p:cNvPr>
            <p:cNvCxnSpPr>
              <a:stCxn id="24" idx="5"/>
              <a:endCxn id="26" idx="0"/>
            </p:cNvCxnSpPr>
            <p:nvPr/>
          </p:nvCxnSpPr>
          <p:spPr>
            <a:xfrm>
              <a:off x="7347407" y="2753430"/>
              <a:ext cx="196394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0C29571B-C74D-75F8-A29C-8031352237E3}"/>
                </a:ext>
              </a:extLst>
            </p:cNvPr>
            <p:cNvCxnSpPr>
              <a:stCxn id="25" idx="5"/>
              <a:endCxn id="28" idx="0"/>
            </p:cNvCxnSpPr>
            <p:nvPr/>
          </p:nvCxnSpPr>
          <p:spPr>
            <a:xfrm>
              <a:off x="7052132" y="2981860"/>
              <a:ext cx="120194" cy="137947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3A6C2701-47CA-2345-F769-C57D14706D48}"/>
                </a:ext>
              </a:extLst>
            </p:cNvPr>
            <p:cNvCxnSpPr>
              <a:stCxn id="25" idx="3"/>
              <a:endCxn id="27" idx="0"/>
            </p:cNvCxnSpPr>
            <p:nvPr/>
          </p:nvCxnSpPr>
          <p:spPr>
            <a:xfrm flipH="1">
              <a:off x="6753226" y="2981860"/>
              <a:ext cx="164202" cy="147131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9EDF1758-D1F0-D9AD-C20A-7D7DE96DF27B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 flipH="1">
              <a:off x="6971655" y="3282409"/>
              <a:ext cx="133319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D2C9CE9E-FDD5-C39C-0023-593E13DA150F}"/>
                </a:ext>
              </a:extLst>
            </p:cNvPr>
            <p:cNvCxnSpPr>
              <a:stCxn id="28" idx="4"/>
              <a:endCxn id="30" idx="0"/>
            </p:cNvCxnSpPr>
            <p:nvPr/>
          </p:nvCxnSpPr>
          <p:spPr>
            <a:xfrm>
              <a:off x="7172326" y="3310307"/>
              <a:ext cx="27282" cy="11775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B5EAAF47-FC27-0BD8-F673-34A410615937}"/>
                </a:ext>
              </a:extLst>
            </p:cNvPr>
            <p:cNvCxnSpPr>
              <a:stCxn id="28" idx="5"/>
              <a:endCxn id="31" idx="0"/>
            </p:cNvCxnSpPr>
            <p:nvPr/>
          </p:nvCxnSpPr>
          <p:spPr>
            <a:xfrm>
              <a:off x="7239678" y="3282409"/>
              <a:ext cx="197410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4A3888D6-79C9-0D4A-4173-884E5770EA29}"/>
              </a:ext>
            </a:extLst>
          </p:cNvPr>
          <p:cNvSpPr/>
          <p:nvPr/>
        </p:nvSpPr>
        <p:spPr>
          <a:xfrm>
            <a:off x="1468548" y="2110307"/>
            <a:ext cx="2026508" cy="658091"/>
          </a:xfrm>
          <a:custGeom>
            <a:avLst/>
            <a:gdLst>
              <a:gd name="connsiteX0" fmla="*/ 0 w 2085109"/>
              <a:gd name="connsiteY0" fmla="*/ 491836 h 491836"/>
              <a:gd name="connsiteX1" fmla="*/ 1593273 w 2085109"/>
              <a:gd name="connsiteY1" fmla="*/ 491836 h 491836"/>
              <a:gd name="connsiteX2" fmla="*/ 2085109 w 2085109"/>
              <a:gd name="connsiteY2" fmla="*/ 0 h 491836"/>
              <a:gd name="connsiteX3" fmla="*/ 443346 w 2085109"/>
              <a:gd name="connsiteY3" fmla="*/ 0 h 491836"/>
              <a:gd name="connsiteX4" fmla="*/ 0 w 2085109"/>
              <a:gd name="connsiteY4" fmla="*/ 491836 h 491836"/>
              <a:gd name="connsiteX0" fmla="*/ 0 w 1977520"/>
              <a:gd name="connsiteY0" fmla="*/ 491836 h 491836"/>
              <a:gd name="connsiteX1" fmla="*/ 1593273 w 1977520"/>
              <a:gd name="connsiteY1" fmla="*/ 491836 h 491836"/>
              <a:gd name="connsiteX2" fmla="*/ 1977520 w 1977520"/>
              <a:gd name="connsiteY2" fmla="*/ 5123 h 491836"/>
              <a:gd name="connsiteX3" fmla="*/ 443346 w 1977520"/>
              <a:gd name="connsiteY3" fmla="*/ 0 h 491836"/>
              <a:gd name="connsiteX4" fmla="*/ 0 w 1977520"/>
              <a:gd name="connsiteY4" fmla="*/ 491836 h 491836"/>
              <a:gd name="connsiteX0" fmla="*/ 0 w 1977520"/>
              <a:gd name="connsiteY0" fmla="*/ 486713 h 486713"/>
              <a:gd name="connsiteX1" fmla="*/ 1593273 w 1977520"/>
              <a:gd name="connsiteY1" fmla="*/ 486713 h 486713"/>
              <a:gd name="connsiteX2" fmla="*/ 1977520 w 1977520"/>
              <a:gd name="connsiteY2" fmla="*/ 0 h 486713"/>
              <a:gd name="connsiteX3" fmla="*/ 479209 w 1977520"/>
              <a:gd name="connsiteY3" fmla="*/ 5124 h 486713"/>
              <a:gd name="connsiteX4" fmla="*/ 0 w 1977520"/>
              <a:gd name="connsiteY4" fmla="*/ 486713 h 486713"/>
              <a:gd name="connsiteX0" fmla="*/ 0 w 1977520"/>
              <a:gd name="connsiteY0" fmla="*/ 486713 h 486713"/>
              <a:gd name="connsiteX1" fmla="*/ 1494129 w 1977520"/>
              <a:gd name="connsiteY1" fmla="*/ 486713 h 486713"/>
              <a:gd name="connsiteX2" fmla="*/ 1977520 w 1977520"/>
              <a:gd name="connsiteY2" fmla="*/ 0 h 486713"/>
              <a:gd name="connsiteX3" fmla="*/ 479209 w 1977520"/>
              <a:gd name="connsiteY3" fmla="*/ 5124 h 486713"/>
              <a:gd name="connsiteX4" fmla="*/ 0 w 1977520"/>
              <a:gd name="connsiteY4" fmla="*/ 486713 h 48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520" h="486713">
                <a:moveTo>
                  <a:pt x="0" y="486713"/>
                </a:moveTo>
                <a:lnTo>
                  <a:pt x="1494129" y="486713"/>
                </a:lnTo>
                <a:lnTo>
                  <a:pt x="1977520" y="0"/>
                </a:lnTo>
                <a:lnTo>
                  <a:pt x="479209" y="5124"/>
                </a:lnTo>
                <a:lnTo>
                  <a:pt x="0" y="486713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cheda 111">
            <a:extLst>
              <a:ext uri="{FF2B5EF4-FFF2-40B4-BE49-F238E27FC236}">
                <a16:creationId xmlns:a16="http://schemas.microsoft.com/office/drawing/2014/main" id="{C5AA76AF-7274-E9C6-E121-F6E42FDC83BE}"/>
              </a:ext>
            </a:extLst>
          </p:cNvPr>
          <p:cNvSpPr/>
          <p:nvPr/>
        </p:nvSpPr>
        <p:spPr>
          <a:xfrm>
            <a:off x="2581177" y="1892915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Scheda 112">
            <a:extLst>
              <a:ext uri="{FF2B5EF4-FFF2-40B4-BE49-F238E27FC236}">
                <a16:creationId xmlns:a16="http://schemas.microsoft.com/office/drawing/2014/main" id="{7C59EBFD-3FBE-2432-3036-194D16E37975}"/>
              </a:ext>
            </a:extLst>
          </p:cNvPr>
          <p:cNvSpPr/>
          <p:nvPr/>
        </p:nvSpPr>
        <p:spPr>
          <a:xfrm>
            <a:off x="2972450" y="1873886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Scheda 104">
            <a:extLst>
              <a:ext uri="{FF2B5EF4-FFF2-40B4-BE49-F238E27FC236}">
                <a16:creationId xmlns:a16="http://schemas.microsoft.com/office/drawing/2014/main" id="{99195B32-0799-2427-19F4-627BA20AF757}"/>
              </a:ext>
            </a:extLst>
          </p:cNvPr>
          <p:cNvSpPr/>
          <p:nvPr/>
        </p:nvSpPr>
        <p:spPr>
          <a:xfrm>
            <a:off x="2199797" y="1887246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cheda 105">
            <a:extLst>
              <a:ext uri="{FF2B5EF4-FFF2-40B4-BE49-F238E27FC236}">
                <a16:creationId xmlns:a16="http://schemas.microsoft.com/office/drawing/2014/main" id="{E75FD5CD-F504-724F-51F2-D26D6B68D206}"/>
              </a:ext>
            </a:extLst>
          </p:cNvPr>
          <p:cNvSpPr/>
          <p:nvPr/>
        </p:nvSpPr>
        <p:spPr>
          <a:xfrm>
            <a:off x="1996595" y="2093297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cheda 107">
            <a:extLst>
              <a:ext uri="{FF2B5EF4-FFF2-40B4-BE49-F238E27FC236}">
                <a16:creationId xmlns:a16="http://schemas.microsoft.com/office/drawing/2014/main" id="{F60554D7-A799-304E-3447-FD0D3A4284DF}"/>
              </a:ext>
            </a:extLst>
          </p:cNvPr>
          <p:cNvSpPr/>
          <p:nvPr/>
        </p:nvSpPr>
        <p:spPr>
          <a:xfrm>
            <a:off x="2381152" y="2071912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Scheda 106">
            <a:extLst>
              <a:ext uri="{FF2B5EF4-FFF2-40B4-BE49-F238E27FC236}">
                <a16:creationId xmlns:a16="http://schemas.microsoft.com/office/drawing/2014/main" id="{1B338AEF-843A-CFFB-10ED-0DEFD8D8F44E}"/>
              </a:ext>
            </a:extLst>
          </p:cNvPr>
          <p:cNvSpPr/>
          <p:nvPr/>
        </p:nvSpPr>
        <p:spPr>
          <a:xfrm>
            <a:off x="2196544" y="2304876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cheda 108">
            <a:extLst>
              <a:ext uri="{FF2B5EF4-FFF2-40B4-BE49-F238E27FC236}">
                <a16:creationId xmlns:a16="http://schemas.microsoft.com/office/drawing/2014/main" id="{3C56BFF2-AE5E-A7BE-996D-0081D7EEA496}"/>
              </a:ext>
            </a:extLst>
          </p:cNvPr>
          <p:cNvSpPr/>
          <p:nvPr/>
        </p:nvSpPr>
        <p:spPr>
          <a:xfrm>
            <a:off x="1803217" y="2318670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Scheda 110">
            <a:extLst>
              <a:ext uri="{FF2B5EF4-FFF2-40B4-BE49-F238E27FC236}">
                <a16:creationId xmlns:a16="http://schemas.microsoft.com/office/drawing/2014/main" id="{7DD6AFEC-E18B-D9DB-CE95-D7B85BFD4B39}"/>
              </a:ext>
            </a:extLst>
          </p:cNvPr>
          <p:cNvSpPr/>
          <p:nvPr/>
        </p:nvSpPr>
        <p:spPr>
          <a:xfrm>
            <a:off x="2766560" y="2071911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Scheda 109">
            <a:extLst>
              <a:ext uri="{FF2B5EF4-FFF2-40B4-BE49-F238E27FC236}">
                <a16:creationId xmlns:a16="http://schemas.microsoft.com/office/drawing/2014/main" id="{14377734-1153-F1F7-D8AC-8902944DF39E}"/>
              </a:ext>
            </a:extLst>
          </p:cNvPr>
          <p:cNvSpPr/>
          <p:nvPr/>
        </p:nvSpPr>
        <p:spPr>
          <a:xfrm>
            <a:off x="2576790" y="2294303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47 L -0.06024 -0.1142 C -0.07292 -0.1392 -0.09167 -0.15309 -0.11128 -0.15309 C -0.13368 -0.15309 -0.15156 -0.1392 -0.16424 -0.1142 L -0.22396 -0.00247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7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2" grpId="0"/>
      <p:bldP spid="190" grpId="0" animBg="1"/>
      <p:bldP spid="43" grpId="0" animBg="1"/>
      <p:bldP spid="112" grpId="0" animBg="1"/>
      <p:bldP spid="113" grpId="0" animBg="1"/>
      <p:bldP spid="105" grpId="0" animBg="1"/>
      <p:bldP spid="106" grpId="0" animBg="1"/>
      <p:bldP spid="108" grpId="0" animBg="1"/>
      <p:bldP spid="107" grpId="0" animBg="1"/>
      <p:bldP spid="109" grpId="0" animBg="1"/>
      <p:bldP spid="111" grpId="0" animBg="1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D3A35-0E3A-470D-805A-6A1A10D0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ttangolo con angoli arrotondati 165">
            <a:extLst>
              <a:ext uri="{FF2B5EF4-FFF2-40B4-BE49-F238E27FC236}">
                <a16:creationId xmlns:a16="http://schemas.microsoft.com/office/drawing/2014/main" id="{C639DB1B-FCE8-3913-5A07-967BEAC5BBDF}"/>
              </a:ext>
            </a:extLst>
          </p:cNvPr>
          <p:cNvSpPr/>
          <p:nvPr/>
        </p:nvSpPr>
        <p:spPr>
          <a:xfrm>
            <a:off x="135105" y="1444811"/>
            <a:ext cx="5694584" cy="3125777"/>
          </a:xfrm>
          <a:prstGeom prst="roundRect">
            <a:avLst>
              <a:gd name="adj" fmla="val 4541"/>
            </a:avLst>
          </a:prstGeom>
          <a:solidFill>
            <a:srgbClr val="EADC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igura a mano libera: forma 75">
            <a:extLst>
              <a:ext uri="{FF2B5EF4-FFF2-40B4-BE49-F238E27FC236}">
                <a16:creationId xmlns:a16="http://schemas.microsoft.com/office/drawing/2014/main" id="{2665D3E0-5E17-48DD-A21B-93BAC4C107D7}"/>
              </a:ext>
            </a:extLst>
          </p:cNvPr>
          <p:cNvSpPr/>
          <p:nvPr/>
        </p:nvSpPr>
        <p:spPr>
          <a:xfrm>
            <a:off x="221775" y="2110307"/>
            <a:ext cx="2026508" cy="658091"/>
          </a:xfrm>
          <a:custGeom>
            <a:avLst/>
            <a:gdLst>
              <a:gd name="connsiteX0" fmla="*/ 0 w 2085109"/>
              <a:gd name="connsiteY0" fmla="*/ 491836 h 491836"/>
              <a:gd name="connsiteX1" fmla="*/ 1593273 w 2085109"/>
              <a:gd name="connsiteY1" fmla="*/ 491836 h 491836"/>
              <a:gd name="connsiteX2" fmla="*/ 2085109 w 2085109"/>
              <a:gd name="connsiteY2" fmla="*/ 0 h 491836"/>
              <a:gd name="connsiteX3" fmla="*/ 443346 w 2085109"/>
              <a:gd name="connsiteY3" fmla="*/ 0 h 491836"/>
              <a:gd name="connsiteX4" fmla="*/ 0 w 2085109"/>
              <a:gd name="connsiteY4" fmla="*/ 491836 h 491836"/>
              <a:gd name="connsiteX0" fmla="*/ 0 w 1977520"/>
              <a:gd name="connsiteY0" fmla="*/ 491836 h 491836"/>
              <a:gd name="connsiteX1" fmla="*/ 1593273 w 1977520"/>
              <a:gd name="connsiteY1" fmla="*/ 491836 h 491836"/>
              <a:gd name="connsiteX2" fmla="*/ 1977520 w 1977520"/>
              <a:gd name="connsiteY2" fmla="*/ 5123 h 491836"/>
              <a:gd name="connsiteX3" fmla="*/ 443346 w 1977520"/>
              <a:gd name="connsiteY3" fmla="*/ 0 h 491836"/>
              <a:gd name="connsiteX4" fmla="*/ 0 w 1977520"/>
              <a:gd name="connsiteY4" fmla="*/ 491836 h 491836"/>
              <a:gd name="connsiteX0" fmla="*/ 0 w 1977520"/>
              <a:gd name="connsiteY0" fmla="*/ 486713 h 486713"/>
              <a:gd name="connsiteX1" fmla="*/ 1593273 w 1977520"/>
              <a:gd name="connsiteY1" fmla="*/ 486713 h 486713"/>
              <a:gd name="connsiteX2" fmla="*/ 1977520 w 1977520"/>
              <a:gd name="connsiteY2" fmla="*/ 0 h 486713"/>
              <a:gd name="connsiteX3" fmla="*/ 479209 w 1977520"/>
              <a:gd name="connsiteY3" fmla="*/ 5124 h 486713"/>
              <a:gd name="connsiteX4" fmla="*/ 0 w 1977520"/>
              <a:gd name="connsiteY4" fmla="*/ 486713 h 486713"/>
              <a:gd name="connsiteX0" fmla="*/ 0 w 1977520"/>
              <a:gd name="connsiteY0" fmla="*/ 486713 h 486713"/>
              <a:gd name="connsiteX1" fmla="*/ 1494129 w 1977520"/>
              <a:gd name="connsiteY1" fmla="*/ 486713 h 486713"/>
              <a:gd name="connsiteX2" fmla="*/ 1977520 w 1977520"/>
              <a:gd name="connsiteY2" fmla="*/ 0 h 486713"/>
              <a:gd name="connsiteX3" fmla="*/ 479209 w 1977520"/>
              <a:gd name="connsiteY3" fmla="*/ 5124 h 486713"/>
              <a:gd name="connsiteX4" fmla="*/ 0 w 1977520"/>
              <a:gd name="connsiteY4" fmla="*/ 486713 h 48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520" h="486713">
                <a:moveTo>
                  <a:pt x="0" y="486713"/>
                </a:moveTo>
                <a:lnTo>
                  <a:pt x="1494129" y="486713"/>
                </a:lnTo>
                <a:lnTo>
                  <a:pt x="1977520" y="0"/>
                </a:lnTo>
                <a:lnTo>
                  <a:pt x="479209" y="5124"/>
                </a:lnTo>
                <a:lnTo>
                  <a:pt x="0" y="486713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cheda 76">
            <a:extLst>
              <a:ext uri="{FF2B5EF4-FFF2-40B4-BE49-F238E27FC236}">
                <a16:creationId xmlns:a16="http://schemas.microsoft.com/office/drawing/2014/main" id="{2DB3B7EC-1031-95E5-6450-7189C7BA2A38}"/>
              </a:ext>
            </a:extLst>
          </p:cNvPr>
          <p:cNvSpPr/>
          <p:nvPr/>
        </p:nvSpPr>
        <p:spPr>
          <a:xfrm>
            <a:off x="1334404" y="1892915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Scheda 77">
            <a:extLst>
              <a:ext uri="{FF2B5EF4-FFF2-40B4-BE49-F238E27FC236}">
                <a16:creationId xmlns:a16="http://schemas.microsoft.com/office/drawing/2014/main" id="{636F5C97-6482-32F8-0005-631359C59442}"/>
              </a:ext>
            </a:extLst>
          </p:cNvPr>
          <p:cNvSpPr/>
          <p:nvPr/>
        </p:nvSpPr>
        <p:spPr>
          <a:xfrm>
            <a:off x="1725677" y="1873886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Scheda 78">
            <a:extLst>
              <a:ext uri="{FF2B5EF4-FFF2-40B4-BE49-F238E27FC236}">
                <a16:creationId xmlns:a16="http://schemas.microsoft.com/office/drawing/2014/main" id="{B952E5F0-2348-88FA-8704-5D47E9C69C64}"/>
              </a:ext>
            </a:extLst>
          </p:cNvPr>
          <p:cNvSpPr/>
          <p:nvPr/>
        </p:nvSpPr>
        <p:spPr>
          <a:xfrm>
            <a:off x="953024" y="1887246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9ED90945-2286-B0E0-854C-9555ED644DE3}"/>
              </a:ext>
            </a:extLst>
          </p:cNvPr>
          <p:cNvSpPr/>
          <p:nvPr/>
        </p:nvSpPr>
        <p:spPr>
          <a:xfrm>
            <a:off x="5915025" y="1617821"/>
            <a:ext cx="2600325" cy="14097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FB783463-4C40-E11C-A7A7-9D8A92436043}"/>
              </a:ext>
            </a:extLst>
          </p:cNvPr>
          <p:cNvGrpSpPr/>
          <p:nvPr/>
        </p:nvGrpSpPr>
        <p:grpSpPr>
          <a:xfrm>
            <a:off x="6657976" y="1747683"/>
            <a:ext cx="981075" cy="1027737"/>
            <a:chOff x="6657976" y="2590828"/>
            <a:chExt cx="981075" cy="1027737"/>
          </a:xfrm>
        </p:grpSpPr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B22A706D-3BAB-DDBB-B8F8-0D14D50BC1C6}"/>
                </a:ext>
              </a:extLst>
            </p:cNvPr>
            <p:cNvSpPr/>
            <p:nvPr/>
          </p:nvSpPr>
          <p:spPr>
            <a:xfrm>
              <a:off x="7184805" y="259082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DFA95605-F0B2-2FD1-88B9-C8986CC33B93}"/>
                </a:ext>
              </a:extLst>
            </p:cNvPr>
            <p:cNvSpPr/>
            <p:nvPr/>
          </p:nvSpPr>
          <p:spPr>
            <a:xfrm>
              <a:off x="6889530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AEFA235A-E28C-96F3-A428-D63327767FDD}"/>
                </a:ext>
              </a:extLst>
            </p:cNvPr>
            <p:cNvSpPr/>
            <p:nvPr/>
          </p:nvSpPr>
          <p:spPr>
            <a:xfrm>
              <a:off x="7448551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146C1EA4-477C-4D00-D76C-4FDC0D070AE0}"/>
                </a:ext>
              </a:extLst>
            </p:cNvPr>
            <p:cNvSpPr/>
            <p:nvPr/>
          </p:nvSpPr>
          <p:spPr>
            <a:xfrm>
              <a:off x="6657976" y="3128991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8F625820-93BF-197B-19F2-05EFA9943504}"/>
                </a:ext>
              </a:extLst>
            </p:cNvPr>
            <p:cNvSpPr/>
            <p:nvPr/>
          </p:nvSpPr>
          <p:spPr>
            <a:xfrm>
              <a:off x="7077076" y="3119807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CE109FF3-D1C7-3ED9-7C6C-994740C373C2}"/>
                </a:ext>
              </a:extLst>
            </p:cNvPr>
            <p:cNvSpPr/>
            <p:nvPr/>
          </p:nvSpPr>
          <p:spPr>
            <a:xfrm>
              <a:off x="6876405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B4135702-351D-9D84-4156-567C49EDA5C1}"/>
                </a:ext>
              </a:extLst>
            </p:cNvPr>
            <p:cNvSpPr/>
            <p:nvPr/>
          </p:nvSpPr>
          <p:spPr>
            <a:xfrm>
              <a:off x="710435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CEFFB6DA-3C97-4407-E400-F3A27C53C39B}"/>
                </a:ext>
              </a:extLst>
            </p:cNvPr>
            <p:cNvSpPr/>
            <p:nvPr/>
          </p:nvSpPr>
          <p:spPr>
            <a:xfrm>
              <a:off x="734183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E630F413-BECA-A233-A257-83FA14275E1F}"/>
                </a:ext>
              </a:extLst>
            </p:cNvPr>
            <p:cNvCxnSpPr>
              <a:stCxn id="48" idx="3"/>
              <a:endCxn id="49" idx="0"/>
            </p:cNvCxnSpPr>
            <p:nvPr/>
          </p:nvCxnSpPr>
          <p:spPr>
            <a:xfrm flipH="1">
              <a:off x="6984780" y="2753430"/>
              <a:ext cx="227923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D1D8FA8B-C57D-1059-38D1-1458121D59E9}"/>
                </a:ext>
              </a:extLst>
            </p:cNvPr>
            <p:cNvCxnSpPr>
              <a:stCxn id="48" idx="5"/>
              <a:endCxn id="50" idx="0"/>
            </p:cNvCxnSpPr>
            <p:nvPr/>
          </p:nvCxnSpPr>
          <p:spPr>
            <a:xfrm>
              <a:off x="7347407" y="2753430"/>
              <a:ext cx="196394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>
              <a:extLst>
                <a:ext uri="{FF2B5EF4-FFF2-40B4-BE49-F238E27FC236}">
                  <a16:creationId xmlns:a16="http://schemas.microsoft.com/office/drawing/2014/main" id="{20DFD8FC-312D-2D40-0796-135A5F76F9AA}"/>
                </a:ext>
              </a:extLst>
            </p:cNvPr>
            <p:cNvCxnSpPr>
              <a:stCxn id="49" idx="5"/>
              <a:endCxn id="52" idx="0"/>
            </p:cNvCxnSpPr>
            <p:nvPr/>
          </p:nvCxnSpPr>
          <p:spPr>
            <a:xfrm>
              <a:off x="7052132" y="2981860"/>
              <a:ext cx="120194" cy="137947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E4290DE5-93B5-F4D4-6BC1-F679DCC71511}"/>
                </a:ext>
              </a:extLst>
            </p:cNvPr>
            <p:cNvCxnSpPr>
              <a:stCxn id="49" idx="3"/>
              <a:endCxn id="51" idx="0"/>
            </p:cNvCxnSpPr>
            <p:nvPr/>
          </p:nvCxnSpPr>
          <p:spPr>
            <a:xfrm flipH="1">
              <a:off x="6753226" y="2981860"/>
              <a:ext cx="164202" cy="147131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B37F57D1-DDBE-8912-84D3-A71719B1C725}"/>
                </a:ext>
              </a:extLst>
            </p:cNvPr>
            <p:cNvCxnSpPr>
              <a:cxnSpLocks/>
              <a:stCxn id="52" idx="3"/>
              <a:endCxn id="53" idx="0"/>
            </p:cNvCxnSpPr>
            <p:nvPr/>
          </p:nvCxnSpPr>
          <p:spPr>
            <a:xfrm flipH="1">
              <a:off x="6971655" y="3282409"/>
              <a:ext cx="133319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>
              <a:extLst>
                <a:ext uri="{FF2B5EF4-FFF2-40B4-BE49-F238E27FC236}">
                  <a16:creationId xmlns:a16="http://schemas.microsoft.com/office/drawing/2014/main" id="{A2AFFC0D-FECF-E45D-533F-86F079BED8DB}"/>
                </a:ext>
              </a:extLst>
            </p:cNvPr>
            <p:cNvCxnSpPr>
              <a:stCxn id="52" idx="4"/>
              <a:endCxn id="54" idx="0"/>
            </p:cNvCxnSpPr>
            <p:nvPr/>
          </p:nvCxnSpPr>
          <p:spPr>
            <a:xfrm>
              <a:off x="7172326" y="3310307"/>
              <a:ext cx="27282" cy="11775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>
              <a:extLst>
                <a:ext uri="{FF2B5EF4-FFF2-40B4-BE49-F238E27FC236}">
                  <a16:creationId xmlns:a16="http://schemas.microsoft.com/office/drawing/2014/main" id="{D84398A2-80B8-EB46-D6DC-3AB7CD3F156A}"/>
                </a:ext>
              </a:extLst>
            </p:cNvPr>
            <p:cNvCxnSpPr>
              <a:stCxn id="52" idx="5"/>
              <a:endCxn id="55" idx="0"/>
            </p:cNvCxnSpPr>
            <p:nvPr/>
          </p:nvCxnSpPr>
          <p:spPr>
            <a:xfrm>
              <a:off x="7239678" y="3282409"/>
              <a:ext cx="197410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olo 5">
            <a:extLst>
              <a:ext uri="{FF2B5EF4-FFF2-40B4-BE49-F238E27FC236}">
                <a16:creationId xmlns:a16="http://schemas.microsoft.com/office/drawing/2014/main" id="{89C4581B-115D-B598-4980-C9E62FD0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SELEN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BC7C70B-236E-5CB5-E2EF-19ADE15E4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sz="1000" kern="12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SELEN: Semantic </a:t>
            </a:r>
            <a:r>
              <a:rPr lang="en-US" sz="1000" kern="1200" dirty="0" err="1">
                <a:solidFill>
                  <a:srgbClr val="7F7F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ELicitation</a:t>
            </a:r>
            <a:r>
              <a:rPr lang="en-US" sz="1000" kern="12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rgbClr val="7F7F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ENvironment</a:t>
            </a:r>
            <a:endParaRPr lang="it-IT" dirty="0">
              <a:effectLst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2495630-8F4E-BB16-E372-CBA8ADBD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0" y="1665516"/>
            <a:ext cx="1181100" cy="7874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52DAA3F-EAED-6F31-29B3-4B1FEA57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77008" y="2246811"/>
            <a:ext cx="1181100" cy="787400"/>
          </a:xfrm>
          <a:prstGeom prst="flowChartAlternateProcess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886C043-2989-10FB-C6F2-5B987EF4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27" y="2228456"/>
            <a:ext cx="1181100" cy="787400"/>
          </a:xfrm>
          <a:prstGeom prst="rect">
            <a:avLst/>
          </a:prstGeom>
        </p:spPr>
      </p:pic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C1E7AE98-BF2D-8078-C84A-AD13A4337206}"/>
              </a:ext>
            </a:extLst>
          </p:cNvPr>
          <p:cNvSpPr txBox="1"/>
          <p:nvPr/>
        </p:nvSpPr>
        <p:spPr>
          <a:xfrm>
            <a:off x="1291428" y="730861"/>
            <a:ext cx="2988319" cy="69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____  _____ _     ______ _   _ </a:t>
            </a:r>
          </a:p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/ ___|| ____| |   |  ____| \ | |</a:t>
            </a:r>
          </a:p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\___ \|  _| | |   |  _|  |  \| |</a:t>
            </a:r>
          </a:p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___) | |___| |___| |___ | |\  |</a:t>
            </a:r>
          </a:p>
          <a:p>
            <a:pPr>
              <a:lnSpc>
                <a:spcPct val="70000"/>
              </a:lnSpc>
            </a:pPr>
            <a:r>
              <a:rPr lang="en-US" sz="11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|____/|_____|_____|_____||_| \_|</a:t>
            </a:r>
          </a:p>
        </p:txBody>
      </p:sp>
      <p:sp>
        <p:nvSpPr>
          <p:cNvPr id="5" name="Scheda 4">
            <a:extLst>
              <a:ext uri="{FF2B5EF4-FFF2-40B4-BE49-F238E27FC236}">
                <a16:creationId xmlns:a16="http://schemas.microsoft.com/office/drawing/2014/main" id="{17AD0506-0165-D828-9549-AE0D9FCADF00}"/>
              </a:ext>
            </a:extLst>
          </p:cNvPr>
          <p:cNvSpPr/>
          <p:nvPr/>
        </p:nvSpPr>
        <p:spPr>
          <a:xfrm>
            <a:off x="1732718" y="1879487"/>
            <a:ext cx="314325" cy="358775"/>
          </a:xfrm>
          <a:prstGeom prst="flowChartPunchedCar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cheda 7">
            <a:extLst>
              <a:ext uri="{FF2B5EF4-FFF2-40B4-BE49-F238E27FC236}">
                <a16:creationId xmlns:a16="http://schemas.microsoft.com/office/drawing/2014/main" id="{5B9558AD-376B-0A56-3AFE-180C9FCFFABD}"/>
              </a:ext>
            </a:extLst>
          </p:cNvPr>
          <p:cNvSpPr/>
          <p:nvPr/>
        </p:nvSpPr>
        <p:spPr>
          <a:xfrm>
            <a:off x="1342194" y="1901711"/>
            <a:ext cx="316038" cy="370231"/>
          </a:xfrm>
          <a:prstGeom prst="flowChartPunchedCar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C47C8F-7F02-4B9A-B90E-3380386B687A}"/>
              </a:ext>
            </a:extLst>
          </p:cNvPr>
          <p:cNvSpPr txBox="1"/>
          <p:nvPr/>
        </p:nvSpPr>
        <p:spPr>
          <a:xfrm>
            <a:off x="747577" y="1397137"/>
            <a:ext cx="1265432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Tagging </a:t>
            </a: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9333F3FB-57A0-B603-C3B6-01A1B26C72C5}"/>
              </a:ext>
            </a:extLst>
          </p:cNvPr>
          <p:cNvGrpSpPr/>
          <p:nvPr/>
        </p:nvGrpSpPr>
        <p:grpSpPr>
          <a:xfrm>
            <a:off x="2217985" y="1888944"/>
            <a:ext cx="2026508" cy="901534"/>
            <a:chOff x="2217985" y="1888944"/>
            <a:chExt cx="2026508" cy="901534"/>
          </a:xfrm>
        </p:grpSpPr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6A886A2A-A25C-B5BA-302E-324344070977}"/>
                </a:ext>
              </a:extLst>
            </p:cNvPr>
            <p:cNvSpPr/>
            <p:nvPr/>
          </p:nvSpPr>
          <p:spPr>
            <a:xfrm>
              <a:off x="2217985" y="2132387"/>
              <a:ext cx="2026508" cy="658091"/>
            </a:xfrm>
            <a:custGeom>
              <a:avLst/>
              <a:gdLst>
                <a:gd name="connsiteX0" fmla="*/ 0 w 2085109"/>
                <a:gd name="connsiteY0" fmla="*/ 491836 h 491836"/>
                <a:gd name="connsiteX1" fmla="*/ 1593273 w 2085109"/>
                <a:gd name="connsiteY1" fmla="*/ 491836 h 491836"/>
                <a:gd name="connsiteX2" fmla="*/ 2085109 w 2085109"/>
                <a:gd name="connsiteY2" fmla="*/ 0 h 491836"/>
                <a:gd name="connsiteX3" fmla="*/ 443346 w 2085109"/>
                <a:gd name="connsiteY3" fmla="*/ 0 h 491836"/>
                <a:gd name="connsiteX4" fmla="*/ 0 w 2085109"/>
                <a:gd name="connsiteY4" fmla="*/ 491836 h 491836"/>
                <a:gd name="connsiteX0" fmla="*/ 0 w 1977520"/>
                <a:gd name="connsiteY0" fmla="*/ 491836 h 491836"/>
                <a:gd name="connsiteX1" fmla="*/ 1593273 w 1977520"/>
                <a:gd name="connsiteY1" fmla="*/ 491836 h 491836"/>
                <a:gd name="connsiteX2" fmla="*/ 1977520 w 1977520"/>
                <a:gd name="connsiteY2" fmla="*/ 5123 h 491836"/>
                <a:gd name="connsiteX3" fmla="*/ 443346 w 1977520"/>
                <a:gd name="connsiteY3" fmla="*/ 0 h 491836"/>
                <a:gd name="connsiteX4" fmla="*/ 0 w 1977520"/>
                <a:gd name="connsiteY4" fmla="*/ 491836 h 491836"/>
                <a:gd name="connsiteX0" fmla="*/ 0 w 1977520"/>
                <a:gd name="connsiteY0" fmla="*/ 486713 h 486713"/>
                <a:gd name="connsiteX1" fmla="*/ 1593273 w 1977520"/>
                <a:gd name="connsiteY1" fmla="*/ 486713 h 486713"/>
                <a:gd name="connsiteX2" fmla="*/ 1977520 w 1977520"/>
                <a:gd name="connsiteY2" fmla="*/ 0 h 486713"/>
                <a:gd name="connsiteX3" fmla="*/ 479209 w 1977520"/>
                <a:gd name="connsiteY3" fmla="*/ 5124 h 486713"/>
                <a:gd name="connsiteX4" fmla="*/ 0 w 1977520"/>
                <a:gd name="connsiteY4" fmla="*/ 486713 h 486713"/>
                <a:gd name="connsiteX0" fmla="*/ 0 w 1977520"/>
                <a:gd name="connsiteY0" fmla="*/ 486713 h 486713"/>
                <a:gd name="connsiteX1" fmla="*/ 1484834 w 1977520"/>
                <a:gd name="connsiteY1" fmla="*/ 486713 h 486713"/>
                <a:gd name="connsiteX2" fmla="*/ 1977520 w 1977520"/>
                <a:gd name="connsiteY2" fmla="*/ 0 h 486713"/>
                <a:gd name="connsiteX3" fmla="*/ 479209 w 1977520"/>
                <a:gd name="connsiteY3" fmla="*/ 5124 h 486713"/>
                <a:gd name="connsiteX4" fmla="*/ 0 w 1977520"/>
                <a:gd name="connsiteY4" fmla="*/ 486713 h 48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520" h="486713">
                  <a:moveTo>
                    <a:pt x="0" y="486713"/>
                  </a:moveTo>
                  <a:lnTo>
                    <a:pt x="1484834" y="486713"/>
                  </a:lnTo>
                  <a:lnTo>
                    <a:pt x="1977520" y="0"/>
                  </a:lnTo>
                  <a:lnTo>
                    <a:pt x="479209" y="5124"/>
                  </a:lnTo>
                  <a:lnTo>
                    <a:pt x="0" y="48671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cheda 17">
              <a:extLst>
                <a:ext uri="{FF2B5EF4-FFF2-40B4-BE49-F238E27FC236}">
                  <a16:creationId xmlns:a16="http://schemas.microsoft.com/office/drawing/2014/main" id="{B39B6F79-8F24-9A92-73FF-A54338E9F75B}"/>
                </a:ext>
              </a:extLst>
            </p:cNvPr>
            <p:cNvSpPr/>
            <p:nvPr/>
          </p:nvSpPr>
          <p:spPr>
            <a:xfrm>
              <a:off x="3337723" y="1907973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cheda 19">
              <a:extLst>
                <a:ext uri="{FF2B5EF4-FFF2-40B4-BE49-F238E27FC236}">
                  <a16:creationId xmlns:a16="http://schemas.microsoft.com/office/drawing/2014/main" id="{78015E18-E4A8-58AA-E325-E5F5AE9D1FE9}"/>
                </a:ext>
              </a:extLst>
            </p:cNvPr>
            <p:cNvSpPr/>
            <p:nvPr/>
          </p:nvSpPr>
          <p:spPr>
            <a:xfrm>
              <a:off x="3728996" y="1888944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Scheda 20">
              <a:extLst>
                <a:ext uri="{FF2B5EF4-FFF2-40B4-BE49-F238E27FC236}">
                  <a16:creationId xmlns:a16="http://schemas.microsoft.com/office/drawing/2014/main" id="{2419EB05-BBF8-206B-4E6A-114DA267A1D5}"/>
                </a:ext>
              </a:extLst>
            </p:cNvPr>
            <p:cNvSpPr/>
            <p:nvPr/>
          </p:nvSpPr>
          <p:spPr>
            <a:xfrm>
              <a:off x="2956343" y="1902304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cheda 21">
              <a:extLst>
                <a:ext uri="{FF2B5EF4-FFF2-40B4-BE49-F238E27FC236}">
                  <a16:creationId xmlns:a16="http://schemas.microsoft.com/office/drawing/2014/main" id="{C0FCD211-11C0-9631-D6D0-002C9C93E1DE}"/>
                </a:ext>
              </a:extLst>
            </p:cNvPr>
            <p:cNvSpPr/>
            <p:nvPr/>
          </p:nvSpPr>
          <p:spPr>
            <a:xfrm>
              <a:off x="2753141" y="2108355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cheda 25">
              <a:extLst>
                <a:ext uri="{FF2B5EF4-FFF2-40B4-BE49-F238E27FC236}">
                  <a16:creationId xmlns:a16="http://schemas.microsoft.com/office/drawing/2014/main" id="{447939F2-5CBA-B18F-C07C-7347B3F6C3FF}"/>
                </a:ext>
              </a:extLst>
            </p:cNvPr>
            <p:cNvSpPr/>
            <p:nvPr/>
          </p:nvSpPr>
          <p:spPr>
            <a:xfrm>
              <a:off x="3137698" y="2086970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Scheda 26">
              <a:extLst>
                <a:ext uri="{FF2B5EF4-FFF2-40B4-BE49-F238E27FC236}">
                  <a16:creationId xmlns:a16="http://schemas.microsoft.com/office/drawing/2014/main" id="{FFB6CA4D-64A4-6000-61B8-CE58C283D243}"/>
                </a:ext>
              </a:extLst>
            </p:cNvPr>
            <p:cNvSpPr/>
            <p:nvPr/>
          </p:nvSpPr>
          <p:spPr>
            <a:xfrm>
              <a:off x="2559763" y="2333728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Scheda 27">
              <a:extLst>
                <a:ext uri="{FF2B5EF4-FFF2-40B4-BE49-F238E27FC236}">
                  <a16:creationId xmlns:a16="http://schemas.microsoft.com/office/drawing/2014/main" id="{20738AFD-B672-1905-DFC0-781B91DF32B7}"/>
                </a:ext>
              </a:extLst>
            </p:cNvPr>
            <p:cNvSpPr/>
            <p:nvPr/>
          </p:nvSpPr>
          <p:spPr>
            <a:xfrm>
              <a:off x="2953090" y="2319934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cheda 29">
              <a:extLst>
                <a:ext uri="{FF2B5EF4-FFF2-40B4-BE49-F238E27FC236}">
                  <a16:creationId xmlns:a16="http://schemas.microsoft.com/office/drawing/2014/main" id="{047D4864-2AA6-618F-4029-75627D0B2429}"/>
                </a:ext>
              </a:extLst>
            </p:cNvPr>
            <p:cNvSpPr/>
            <p:nvPr/>
          </p:nvSpPr>
          <p:spPr>
            <a:xfrm>
              <a:off x="3523106" y="2086969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Scheda 31">
              <a:extLst>
                <a:ext uri="{FF2B5EF4-FFF2-40B4-BE49-F238E27FC236}">
                  <a16:creationId xmlns:a16="http://schemas.microsoft.com/office/drawing/2014/main" id="{DF7142FF-5A54-03FD-7C29-59FEA8AEAA03}"/>
                </a:ext>
              </a:extLst>
            </p:cNvPr>
            <p:cNvSpPr/>
            <p:nvPr/>
          </p:nvSpPr>
          <p:spPr>
            <a:xfrm>
              <a:off x="3333336" y="2309361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DE5B832-1751-1EBE-91BB-21D0876FC0E9}"/>
              </a:ext>
            </a:extLst>
          </p:cNvPr>
          <p:cNvSpPr txBox="1"/>
          <p:nvPr/>
        </p:nvSpPr>
        <p:spPr>
          <a:xfrm>
            <a:off x="2437113" y="1424202"/>
            <a:ext cx="214836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Thesaurus/Ontology Evolution</a:t>
            </a:r>
          </a:p>
        </p:txBody>
      </p: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92E432FA-8F8C-FCCF-5A14-E9D3EACC36F3}"/>
              </a:ext>
            </a:extLst>
          </p:cNvPr>
          <p:cNvGrpSpPr/>
          <p:nvPr/>
        </p:nvGrpSpPr>
        <p:grpSpPr>
          <a:xfrm>
            <a:off x="3149600" y="2374900"/>
            <a:ext cx="1630976" cy="821986"/>
            <a:chOff x="3149600" y="2374900"/>
            <a:chExt cx="1630976" cy="821986"/>
          </a:xfrm>
        </p:grpSpPr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5928A534-1289-F72A-53FE-57A35233E1AF}"/>
                </a:ext>
              </a:extLst>
            </p:cNvPr>
            <p:cNvSpPr/>
            <p:nvPr/>
          </p:nvSpPr>
          <p:spPr>
            <a:xfrm>
              <a:off x="4299562" y="2609013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Connettore 2 59">
              <a:extLst>
                <a:ext uri="{FF2B5EF4-FFF2-40B4-BE49-F238E27FC236}">
                  <a16:creationId xmlns:a16="http://schemas.microsoft.com/office/drawing/2014/main" id="{F406AD49-9F5C-42B7-32CF-2879A638A588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4394812" y="2445544"/>
              <a:ext cx="205763" cy="16346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21175D45-64D5-C135-305F-C76659BFE400}"/>
                </a:ext>
              </a:extLst>
            </p:cNvPr>
            <p:cNvSpPr/>
            <p:nvPr/>
          </p:nvSpPr>
          <p:spPr>
            <a:xfrm>
              <a:off x="4590076" y="2595597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Connettore 2 57">
              <a:extLst>
                <a:ext uri="{FF2B5EF4-FFF2-40B4-BE49-F238E27FC236}">
                  <a16:creationId xmlns:a16="http://schemas.microsoft.com/office/drawing/2014/main" id="{B0BEDB50-690F-910C-E3D0-57C774BA0F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7707" y="2483831"/>
              <a:ext cx="974" cy="12843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igura a mano libera: forma 65">
              <a:extLst>
                <a:ext uri="{FF2B5EF4-FFF2-40B4-BE49-F238E27FC236}">
                  <a16:creationId xmlns:a16="http://schemas.microsoft.com/office/drawing/2014/main" id="{56583D86-4847-E9FE-F028-DD9553ACC1D8}"/>
                </a:ext>
              </a:extLst>
            </p:cNvPr>
            <p:cNvSpPr/>
            <p:nvPr/>
          </p:nvSpPr>
          <p:spPr>
            <a:xfrm>
              <a:off x="3149600" y="2374900"/>
              <a:ext cx="1200150" cy="650956"/>
            </a:xfrm>
            <a:custGeom>
              <a:avLst/>
              <a:gdLst>
                <a:gd name="connsiteX0" fmla="*/ 0 w 1200150"/>
                <a:gd name="connsiteY0" fmla="*/ 0 h 650956"/>
                <a:gd name="connsiteX1" fmla="*/ 304800 w 1200150"/>
                <a:gd name="connsiteY1" fmla="*/ 622300 h 650956"/>
                <a:gd name="connsiteX2" fmla="*/ 1200150 w 1200150"/>
                <a:gd name="connsiteY2" fmla="*/ 488950 h 6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0150" h="650956" extrusionOk="0">
                  <a:moveTo>
                    <a:pt x="0" y="0"/>
                  </a:moveTo>
                  <a:cubicBezTo>
                    <a:pt x="64796" y="286158"/>
                    <a:pt x="107792" y="549895"/>
                    <a:pt x="304800" y="622300"/>
                  </a:cubicBezTo>
                  <a:cubicBezTo>
                    <a:pt x="467934" y="669765"/>
                    <a:pt x="903070" y="595503"/>
                    <a:pt x="1200150" y="488950"/>
                  </a:cubicBezTo>
                </a:path>
              </a:pathLst>
            </a:custGeom>
            <a:noFill/>
            <a:ln w="38100">
              <a:solidFill>
                <a:srgbClr val="F15A24"/>
              </a:solidFill>
              <a:headEnd type="none" w="med" len="med"/>
              <a:tailEnd type="arrow" w="med" len="med"/>
              <a:extLst>
                <a:ext uri="{C807C97D-BFC1-408E-A445-0C87EB9F89A2}">
                  <ask:lineSketchStyleProps xmlns:ask="http://schemas.microsoft.com/office/drawing/2018/sketchyshapes" sd="697022472">
                    <a:custGeom>
                      <a:avLst/>
                      <a:gdLst>
                        <a:gd name="connsiteX0" fmla="*/ 0 w 1200150"/>
                        <a:gd name="connsiteY0" fmla="*/ 0 h 650956"/>
                        <a:gd name="connsiteX1" fmla="*/ 304800 w 1200150"/>
                        <a:gd name="connsiteY1" fmla="*/ 622300 h 650956"/>
                        <a:gd name="connsiteX2" fmla="*/ 1200150 w 1200150"/>
                        <a:gd name="connsiteY2" fmla="*/ 488950 h 650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00150" h="650956">
                          <a:moveTo>
                            <a:pt x="0" y="0"/>
                          </a:moveTo>
                          <a:cubicBezTo>
                            <a:pt x="52387" y="270404"/>
                            <a:pt x="104775" y="540808"/>
                            <a:pt x="304800" y="622300"/>
                          </a:cubicBezTo>
                          <a:cubicBezTo>
                            <a:pt x="504825" y="703792"/>
                            <a:pt x="852487" y="596371"/>
                            <a:pt x="1200150" y="48895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Immagine 66" descr="Immagine che contiene cerchio, creatività, arte&#10;&#10;Il contenuto generato dall'IA potrebbe non essere corretto.">
              <a:extLst>
                <a:ext uri="{FF2B5EF4-FFF2-40B4-BE49-F238E27FC236}">
                  <a16:creationId xmlns:a16="http://schemas.microsoft.com/office/drawing/2014/main" id="{FC83A44C-252B-507E-3FB3-9760C1CE3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1819" y="2740467"/>
              <a:ext cx="261450" cy="283607"/>
            </a:xfrm>
            <a:prstGeom prst="rect">
              <a:avLst/>
            </a:prstGeom>
          </p:spPr>
        </p:pic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47691AE3-3DE6-3E36-9FD7-B41917979783}"/>
                </a:ext>
              </a:extLst>
            </p:cNvPr>
            <p:cNvSpPr txBox="1"/>
            <p:nvPr/>
          </p:nvSpPr>
          <p:spPr>
            <a:xfrm>
              <a:off x="3492397" y="2760613"/>
              <a:ext cx="320865" cy="43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30000"/>
                </a:lnSpc>
              </a:pPr>
              <a:r>
                <a:rPr lang="en-US" sz="3000" b="1" dirty="0">
                  <a:solidFill>
                    <a:srgbClr val="00B050"/>
                  </a:solidFill>
                </a:rPr>
                <a:t>+</a:t>
              </a:r>
            </a:p>
            <a:p>
              <a:pPr algn="ctr">
                <a:lnSpc>
                  <a:spcPct val="30000"/>
                </a:lnSpc>
              </a:pPr>
              <a:r>
                <a:rPr lang="en-US" sz="3000" b="1" dirty="0">
                  <a:solidFill>
                    <a:srgbClr val="FF0000"/>
                  </a:solidFill>
                </a:rPr>
                <a:t>–</a:t>
              </a:r>
            </a:p>
          </p:txBody>
        </p:sp>
      </p:grpSp>
      <p:sp>
        <p:nvSpPr>
          <p:cNvPr id="118" name="Figura a mano libera: forma 117">
            <a:extLst>
              <a:ext uri="{FF2B5EF4-FFF2-40B4-BE49-F238E27FC236}">
                <a16:creationId xmlns:a16="http://schemas.microsoft.com/office/drawing/2014/main" id="{EC91BDC2-2013-79C4-F616-5BCE05E934C4}"/>
              </a:ext>
            </a:extLst>
          </p:cNvPr>
          <p:cNvSpPr/>
          <p:nvPr/>
        </p:nvSpPr>
        <p:spPr>
          <a:xfrm>
            <a:off x="218358" y="3660920"/>
            <a:ext cx="2026508" cy="658091"/>
          </a:xfrm>
          <a:custGeom>
            <a:avLst/>
            <a:gdLst>
              <a:gd name="connsiteX0" fmla="*/ 0 w 2085109"/>
              <a:gd name="connsiteY0" fmla="*/ 491836 h 491836"/>
              <a:gd name="connsiteX1" fmla="*/ 1593273 w 2085109"/>
              <a:gd name="connsiteY1" fmla="*/ 491836 h 491836"/>
              <a:gd name="connsiteX2" fmla="*/ 2085109 w 2085109"/>
              <a:gd name="connsiteY2" fmla="*/ 0 h 491836"/>
              <a:gd name="connsiteX3" fmla="*/ 443346 w 2085109"/>
              <a:gd name="connsiteY3" fmla="*/ 0 h 491836"/>
              <a:gd name="connsiteX4" fmla="*/ 0 w 2085109"/>
              <a:gd name="connsiteY4" fmla="*/ 491836 h 491836"/>
              <a:gd name="connsiteX0" fmla="*/ 0 w 1977520"/>
              <a:gd name="connsiteY0" fmla="*/ 491836 h 491836"/>
              <a:gd name="connsiteX1" fmla="*/ 1593273 w 1977520"/>
              <a:gd name="connsiteY1" fmla="*/ 491836 h 491836"/>
              <a:gd name="connsiteX2" fmla="*/ 1977520 w 1977520"/>
              <a:gd name="connsiteY2" fmla="*/ 5123 h 491836"/>
              <a:gd name="connsiteX3" fmla="*/ 443346 w 1977520"/>
              <a:gd name="connsiteY3" fmla="*/ 0 h 491836"/>
              <a:gd name="connsiteX4" fmla="*/ 0 w 1977520"/>
              <a:gd name="connsiteY4" fmla="*/ 491836 h 491836"/>
              <a:gd name="connsiteX0" fmla="*/ 0 w 1977520"/>
              <a:gd name="connsiteY0" fmla="*/ 486713 h 486713"/>
              <a:gd name="connsiteX1" fmla="*/ 1593273 w 1977520"/>
              <a:gd name="connsiteY1" fmla="*/ 486713 h 486713"/>
              <a:gd name="connsiteX2" fmla="*/ 1977520 w 1977520"/>
              <a:gd name="connsiteY2" fmla="*/ 0 h 486713"/>
              <a:gd name="connsiteX3" fmla="*/ 479209 w 1977520"/>
              <a:gd name="connsiteY3" fmla="*/ 5124 h 486713"/>
              <a:gd name="connsiteX4" fmla="*/ 0 w 1977520"/>
              <a:gd name="connsiteY4" fmla="*/ 486713 h 486713"/>
              <a:gd name="connsiteX0" fmla="*/ 0 w 1977520"/>
              <a:gd name="connsiteY0" fmla="*/ 486713 h 486713"/>
              <a:gd name="connsiteX1" fmla="*/ 1487932 w 1977520"/>
              <a:gd name="connsiteY1" fmla="*/ 484365 h 486713"/>
              <a:gd name="connsiteX2" fmla="*/ 1977520 w 1977520"/>
              <a:gd name="connsiteY2" fmla="*/ 0 h 486713"/>
              <a:gd name="connsiteX3" fmla="*/ 479209 w 1977520"/>
              <a:gd name="connsiteY3" fmla="*/ 5124 h 486713"/>
              <a:gd name="connsiteX4" fmla="*/ 0 w 1977520"/>
              <a:gd name="connsiteY4" fmla="*/ 486713 h 48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520" h="486713">
                <a:moveTo>
                  <a:pt x="0" y="486713"/>
                </a:moveTo>
                <a:lnTo>
                  <a:pt x="1487932" y="484365"/>
                </a:lnTo>
                <a:lnTo>
                  <a:pt x="1977520" y="0"/>
                </a:lnTo>
                <a:lnTo>
                  <a:pt x="479209" y="5124"/>
                </a:lnTo>
                <a:lnTo>
                  <a:pt x="0" y="486713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cheda 118">
            <a:extLst>
              <a:ext uri="{FF2B5EF4-FFF2-40B4-BE49-F238E27FC236}">
                <a16:creationId xmlns:a16="http://schemas.microsoft.com/office/drawing/2014/main" id="{FD84CBD0-D4F0-3964-9BB3-7C1396BA0BFF}"/>
              </a:ext>
            </a:extLst>
          </p:cNvPr>
          <p:cNvSpPr/>
          <p:nvPr/>
        </p:nvSpPr>
        <p:spPr>
          <a:xfrm>
            <a:off x="1338096" y="3436506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Scheda 119">
            <a:extLst>
              <a:ext uri="{FF2B5EF4-FFF2-40B4-BE49-F238E27FC236}">
                <a16:creationId xmlns:a16="http://schemas.microsoft.com/office/drawing/2014/main" id="{3C652AA7-876C-87A3-7084-6B08046211A6}"/>
              </a:ext>
            </a:extLst>
          </p:cNvPr>
          <p:cNvSpPr/>
          <p:nvPr/>
        </p:nvSpPr>
        <p:spPr>
          <a:xfrm>
            <a:off x="1729369" y="3417477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Scheda 120">
            <a:extLst>
              <a:ext uri="{FF2B5EF4-FFF2-40B4-BE49-F238E27FC236}">
                <a16:creationId xmlns:a16="http://schemas.microsoft.com/office/drawing/2014/main" id="{5ECFB7ED-3F90-31B0-9AEA-75F707DF6C04}"/>
              </a:ext>
            </a:extLst>
          </p:cNvPr>
          <p:cNvSpPr/>
          <p:nvPr/>
        </p:nvSpPr>
        <p:spPr>
          <a:xfrm>
            <a:off x="956716" y="3430837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cheda 121">
            <a:extLst>
              <a:ext uri="{FF2B5EF4-FFF2-40B4-BE49-F238E27FC236}">
                <a16:creationId xmlns:a16="http://schemas.microsoft.com/office/drawing/2014/main" id="{3AB2DF8D-5B97-B1E5-81C7-EA6AF9A5C935}"/>
              </a:ext>
            </a:extLst>
          </p:cNvPr>
          <p:cNvSpPr/>
          <p:nvPr/>
        </p:nvSpPr>
        <p:spPr>
          <a:xfrm>
            <a:off x="753514" y="3636888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cheda 125">
            <a:extLst>
              <a:ext uri="{FF2B5EF4-FFF2-40B4-BE49-F238E27FC236}">
                <a16:creationId xmlns:a16="http://schemas.microsoft.com/office/drawing/2014/main" id="{E959F7B8-C1EA-EC17-8900-C15B5A5610AE}"/>
              </a:ext>
            </a:extLst>
          </p:cNvPr>
          <p:cNvSpPr/>
          <p:nvPr/>
        </p:nvSpPr>
        <p:spPr>
          <a:xfrm>
            <a:off x="1138071" y="3615503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cheda 126">
            <a:extLst>
              <a:ext uri="{FF2B5EF4-FFF2-40B4-BE49-F238E27FC236}">
                <a16:creationId xmlns:a16="http://schemas.microsoft.com/office/drawing/2014/main" id="{C8A4BE3E-3F20-C49E-DA82-64A2BC71CC7F}"/>
              </a:ext>
            </a:extLst>
          </p:cNvPr>
          <p:cNvSpPr/>
          <p:nvPr/>
        </p:nvSpPr>
        <p:spPr>
          <a:xfrm>
            <a:off x="560136" y="3862261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Scheda 127">
            <a:extLst>
              <a:ext uri="{FF2B5EF4-FFF2-40B4-BE49-F238E27FC236}">
                <a16:creationId xmlns:a16="http://schemas.microsoft.com/office/drawing/2014/main" id="{BAF06843-9022-C6F5-84CB-37C0CE956F23}"/>
              </a:ext>
            </a:extLst>
          </p:cNvPr>
          <p:cNvSpPr/>
          <p:nvPr/>
        </p:nvSpPr>
        <p:spPr>
          <a:xfrm>
            <a:off x="953463" y="3848467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cheda 129">
            <a:extLst>
              <a:ext uri="{FF2B5EF4-FFF2-40B4-BE49-F238E27FC236}">
                <a16:creationId xmlns:a16="http://schemas.microsoft.com/office/drawing/2014/main" id="{9B8F7161-1980-CC85-4DE9-D67A185D4164}"/>
              </a:ext>
            </a:extLst>
          </p:cNvPr>
          <p:cNvSpPr/>
          <p:nvPr/>
        </p:nvSpPr>
        <p:spPr>
          <a:xfrm>
            <a:off x="1523479" y="3615502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Scheda 131">
            <a:extLst>
              <a:ext uri="{FF2B5EF4-FFF2-40B4-BE49-F238E27FC236}">
                <a16:creationId xmlns:a16="http://schemas.microsoft.com/office/drawing/2014/main" id="{CFE4A3DE-43D2-588B-B28D-78666442A3EB}"/>
              </a:ext>
            </a:extLst>
          </p:cNvPr>
          <p:cNvSpPr/>
          <p:nvPr/>
        </p:nvSpPr>
        <p:spPr>
          <a:xfrm>
            <a:off x="1333709" y="3837894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18DEF138-3F9B-D5B0-1C33-48ED478EBD30}"/>
              </a:ext>
            </a:extLst>
          </p:cNvPr>
          <p:cNvSpPr txBox="1"/>
          <p:nvPr/>
        </p:nvSpPr>
        <p:spPr>
          <a:xfrm>
            <a:off x="635380" y="2957967"/>
            <a:ext cx="148982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Annotation</a:t>
            </a:r>
          </a:p>
        </p:txBody>
      </p: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7D016E34-D4AF-5B79-88B7-2FAAEEE932B8}"/>
              </a:ext>
            </a:extLst>
          </p:cNvPr>
          <p:cNvSpPr/>
          <p:nvPr/>
        </p:nvSpPr>
        <p:spPr>
          <a:xfrm>
            <a:off x="612232" y="3929288"/>
            <a:ext cx="165693" cy="66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ttangolo 134">
            <a:extLst>
              <a:ext uri="{FF2B5EF4-FFF2-40B4-BE49-F238E27FC236}">
                <a16:creationId xmlns:a16="http://schemas.microsoft.com/office/drawing/2014/main" id="{8A1D4696-5D37-A0A8-A56C-0692D65ADBB7}"/>
              </a:ext>
            </a:extLst>
          </p:cNvPr>
          <p:cNvSpPr/>
          <p:nvPr/>
        </p:nvSpPr>
        <p:spPr>
          <a:xfrm>
            <a:off x="640276" y="4096570"/>
            <a:ext cx="165693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F9F64321-B960-13FB-FE2F-BD44CDA5551D}"/>
              </a:ext>
            </a:extLst>
          </p:cNvPr>
          <p:cNvSpPr/>
          <p:nvPr/>
        </p:nvSpPr>
        <p:spPr>
          <a:xfrm>
            <a:off x="786328" y="3702588"/>
            <a:ext cx="165693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ttangolo 136">
            <a:extLst>
              <a:ext uri="{FF2B5EF4-FFF2-40B4-BE49-F238E27FC236}">
                <a16:creationId xmlns:a16="http://schemas.microsoft.com/office/drawing/2014/main" id="{BE8713E3-F4F7-B640-0C6A-BE2927E74143}"/>
              </a:ext>
            </a:extLst>
          </p:cNvPr>
          <p:cNvSpPr/>
          <p:nvPr/>
        </p:nvSpPr>
        <p:spPr>
          <a:xfrm>
            <a:off x="986104" y="3941149"/>
            <a:ext cx="165693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ttangolo 137">
            <a:extLst>
              <a:ext uri="{FF2B5EF4-FFF2-40B4-BE49-F238E27FC236}">
                <a16:creationId xmlns:a16="http://schemas.microsoft.com/office/drawing/2014/main" id="{606C4F94-0F90-06AD-1AC4-E41BC5AEEE68}"/>
              </a:ext>
            </a:extLst>
          </p:cNvPr>
          <p:cNvSpPr/>
          <p:nvPr/>
        </p:nvSpPr>
        <p:spPr>
          <a:xfrm>
            <a:off x="1068950" y="4052854"/>
            <a:ext cx="165693" cy="66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ttangolo 138">
            <a:extLst>
              <a:ext uri="{FF2B5EF4-FFF2-40B4-BE49-F238E27FC236}">
                <a16:creationId xmlns:a16="http://schemas.microsoft.com/office/drawing/2014/main" id="{6D92C359-A6C7-45D3-6D36-91FDFB27D91A}"/>
              </a:ext>
            </a:extLst>
          </p:cNvPr>
          <p:cNvSpPr/>
          <p:nvPr/>
        </p:nvSpPr>
        <p:spPr>
          <a:xfrm>
            <a:off x="985375" y="4124841"/>
            <a:ext cx="165693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ttangolo 139">
            <a:extLst>
              <a:ext uri="{FF2B5EF4-FFF2-40B4-BE49-F238E27FC236}">
                <a16:creationId xmlns:a16="http://schemas.microsoft.com/office/drawing/2014/main" id="{9FFDF9BB-4B8C-743D-D615-9420CDFCA86B}"/>
              </a:ext>
            </a:extLst>
          </p:cNvPr>
          <p:cNvSpPr/>
          <p:nvPr/>
        </p:nvSpPr>
        <p:spPr>
          <a:xfrm>
            <a:off x="1413849" y="3929288"/>
            <a:ext cx="165693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ttangolo 140">
            <a:extLst>
              <a:ext uri="{FF2B5EF4-FFF2-40B4-BE49-F238E27FC236}">
                <a16:creationId xmlns:a16="http://schemas.microsoft.com/office/drawing/2014/main" id="{5397523E-9EF7-B309-1A8C-5C64A0271B69}"/>
              </a:ext>
            </a:extLst>
          </p:cNvPr>
          <p:cNvSpPr/>
          <p:nvPr/>
        </p:nvSpPr>
        <p:spPr>
          <a:xfrm>
            <a:off x="1857493" y="3465427"/>
            <a:ext cx="165693" cy="66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ttangolo 141">
            <a:extLst>
              <a:ext uri="{FF2B5EF4-FFF2-40B4-BE49-F238E27FC236}">
                <a16:creationId xmlns:a16="http://schemas.microsoft.com/office/drawing/2014/main" id="{1E8F831D-EA8C-6400-9F4F-3F55EEB9E838}"/>
              </a:ext>
            </a:extLst>
          </p:cNvPr>
          <p:cNvSpPr/>
          <p:nvPr/>
        </p:nvSpPr>
        <p:spPr>
          <a:xfrm>
            <a:off x="1621354" y="3738632"/>
            <a:ext cx="165693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ttangolo 142">
            <a:extLst>
              <a:ext uri="{FF2B5EF4-FFF2-40B4-BE49-F238E27FC236}">
                <a16:creationId xmlns:a16="http://schemas.microsoft.com/office/drawing/2014/main" id="{1A60295A-9AA6-4BFE-CA4B-AA27092E1864}"/>
              </a:ext>
            </a:extLst>
          </p:cNvPr>
          <p:cNvSpPr/>
          <p:nvPr/>
        </p:nvSpPr>
        <p:spPr>
          <a:xfrm>
            <a:off x="1431611" y="3490872"/>
            <a:ext cx="165693" cy="66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id="{7B73F3D0-5AD1-B6FE-98CA-F358CE62F09E}"/>
              </a:ext>
            </a:extLst>
          </p:cNvPr>
          <p:cNvSpPr/>
          <p:nvPr/>
        </p:nvSpPr>
        <p:spPr>
          <a:xfrm>
            <a:off x="1069336" y="3503611"/>
            <a:ext cx="165693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ttangolo 144">
            <a:extLst>
              <a:ext uri="{FF2B5EF4-FFF2-40B4-BE49-F238E27FC236}">
                <a16:creationId xmlns:a16="http://schemas.microsoft.com/office/drawing/2014/main" id="{F63C4F82-763C-FEBE-900B-A86FC0C20C6B}"/>
              </a:ext>
            </a:extLst>
          </p:cNvPr>
          <p:cNvSpPr/>
          <p:nvPr/>
        </p:nvSpPr>
        <p:spPr>
          <a:xfrm>
            <a:off x="821176" y="3782421"/>
            <a:ext cx="165693" cy="66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ttangolo 145">
            <a:extLst>
              <a:ext uri="{FF2B5EF4-FFF2-40B4-BE49-F238E27FC236}">
                <a16:creationId xmlns:a16="http://schemas.microsoft.com/office/drawing/2014/main" id="{DC744421-E1F1-9A82-E265-10D5BFB0E04B}"/>
              </a:ext>
            </a:extLst>
          </p:cNvPr>
          <p:cNvSpPr/>
          <p:nvPr/>
        </p:nvSpPr>
        <p:spPr>
          <a:xfrm>
            <a:off x="1374231" y="4068178"/>
            <a:ext cx="165693" cy="66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ttangolo 148">
            <a:extLst>
              <a:ext uri="{FF2B5EF4-FFF2-40B4-BE49-F238E27FC236}">
                <a16:creationId xmlns:a16="http://schemas.microsoft.com/office/drawing/2014/main" id="{EA3C61D0-6059-A1EF-1FF3-22FA54286724}"/>
              </a:ext>
            </a:extLst>
          </p:cNvPr>
          <p:cNvSpPr/>
          <p:nvPr/>
        </p:nvSpPr>
        <p:spPr>
          <a:xfrm>
            <a:off x="1211758" y="3719505"/>
            <a:ext cx="165693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ttangolo 149">
            <a:extLst>
              <a:ext uri="{FF2B5EF4-FFF2-40B4-BE49-F238E27FC236}">
                <a16:creationId xmlns:a16="http://schemas.microsoft.com/office/drawing/2014/main" id="{4F17D3AB-242D-71D6-2A44-F639D1A63C8A}"/>
              </a:ext>
            </a:extLst>
          </p:cNvPr>
          <p:cNvSpPr/>
          <p:nvPr/>
        </p:nvSpPr>
        <p:spPr>
          <a:xfrm>
            <a:off x="1683880" y="3862261"/>
            <a:ext cx="129046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ttangolo 150">
            <a:extLst>
              <a:ext uri="{FF2B5EF4-FFF2-40B4-BE49-F238E27FC236}">
                <a16:creationId xmlns:a16="http://schemas.microsoft.com/office/drawing/2014/main" id="{4DD85861-53FA-599B-FA5E-6CD5FD55AA9A}"/>
              </a:ext>
            </a:extLst>
          </p:cNvPr>
          <p:cNvSpPr/>
          <p:nvPr/>
        </p:nvSpPr>
        <p:spPr>
          <a:xfrm>
            <a:off x="1876280" y="3585469"/>
            <a:ext cx="129046" cy="660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uppo 152">
            <a:extLst>
              <a:ext uri="{FF2B5EF4-FFF2-40B4-BE49-F238E27FC236}">
                <a16:creationId xmlns:a16="http://schemas.microsoft.com/office/drawing/2014/main" id="{5F3A0902-A9D8-8D1D-BD1A-E1CC2B69D496}"/>
              </a:ext>
            </a:extLst>
          </p:cNvPr>
          <p:cNvGrpSpPr/>
          <p:nvPr/>
        </p:nvGrpSpPr>
        <p:grpSpPr>
          <a:xfrm>
            <a:off x="2188837" y="3420033"/>
            <a:ext cx="2026508" cy="901534"/>
            <a:chOff x="218358" y="3417477"/>
            <a:chExt cx="2026508" cy="901534"/>
          </a:xfrm>
        </p:grpSpPr>
        <p:sp>
          <p:nvSpPr>
            <p:cNvPr id="154" name="Figura a mano libera: forma 153">
              <a:extLst>
                <a:ext uri="{FF2B5EF4-FFF2-40B4-BE49-F238E27FC236}">
                  <a16:creationId xmlns:a16="http://schemas.microsoft.com/office/drawing/2014/main" id="{3B45B100-A229-6CDF-3D6F-F6FF66471591}"/>
                </a:ext>
              </a:extLst>
            </p:cNvPr>
            <p:cNvSpPr/>
            <p:nvPr/>
          </p:nvSpPr>
          <p:spPr>
            <a:xfrm>
              <a:off x="218358" y="3660920"/>
              <a:ext cx="2026508" cy="658091"/>
            </a:xfrm>
            <a:custGeom>
              <a:avLst/>
              <a:gdLst>
                <a:gd name="connsiteX0" fmla="*/ 0 w 2085109"/>
                <a:gd name="connsiteY0" fmla="*/ 491836 h 491836"/>
                <a:gd name="connsiteX1" fmla="*/ 1593273 w 2085109"/>
                <a:gd name="connsiteY1" fmla="*/ 491836 h 491836"/>
                <a:gd name="connsiteX2" fmla="*/ 2085109 w 2085109"/>
                <a:gd name="connsiteY2" fmla="*/ 0 h 491836"/>
                <a:gd name="connsiteX3" fmla="*/ 443346 w 2085109"/>
                <a:gd name="connsiteY3" fmla="*/ 0 h 491836"/>
                <a:gd name="connsiteX4" fmla="*/ 0 w 2085109"/>
                <a:gd name="connsiteY4" fmla="*/ 491836 h 491836"/>
                <a:gd name="connsiteX0" fmla="*/ 0 w 1977520"/>
                <a:gd name="connsiteY0" fmla="*/ 491836 h 491836"/>
                <a:gd name="connsiteX1" fmla="*/ 1593273 w 1977520"/>
                <a:gd name="connsiteY1" fmla="*/ 491836 h 491836"/>
                <a:gd name="connsiteX2" fmla="*/ 1977520 w 1977520"/>
                <a:gd name="connsiteY2" fmla="*/ 5123 h 491836"/>
                <a:gd name="connsiteX3" fmla="*/ 443346 w 1977520"/>
                <a:gd name="connsiteY3" fmla="*/ 0 h 491836"/>
                <a:gd name="connsiteX4" fmla="*/ 0 w 1977520"/>
                <a:gd name="connsiteY4" fmla="*/ 491836 h 491836"/>
                <a:gd name="connsiteX0" fmla="*/ 0 w 1977520"/>
                <a:gd name="connsiteY0" fmla="*/ 486713 h 486713"/>
                <a:gd name="connsiteX1" fmla="*/ 1593273 w 1977520"/>
                <a:gd name="connsiteY1" fmla="*/ 486713 h 486713"/>
                <a:gd name="connsiteX2" fmla="*/ 1977520 w 1977520"/>
                <a:gd name="connsiteY2" fmla="*/ 0 h 486713"/>
                <a:gd name="connsiteX3" fmla="*/ 479209 w 1977520"/>
                <a:gd name="connsiteY3" fmla="*/ 5124 h 486713"/>
                <a:gd name="connsiteX4" fmla="*/ 0 w 1977520"/>
                <a:gd name="connsiteY4" fmla="*/ 486713 h 486713"/>
                <a:gd name="connsiteX0" fmla="*/ 0 w 1977520"/>
                <a:gd name="connsiteY0" fmla="*/ 486713 h 486713"/>
                <a:gd name="connsiteX1" fmla="*/ 1484834 w 1977520"/>
                <a:gd name="connsiteY1" fmla="*/ 486713 h 486713"/>
                <a:gd name="connsiteX2" fmla="*/ 1977520 w 1977520"/>
                <a:gd name="connsiteY2" fmla="*/ 0 h 486713"/>
                <a:gd name="connsiteX3" fmla="*/ 479209 w 1977520"/>
                <a:gd name="connsiteY3" fmla="*/ 5124 h 486713"/>
                <a:gd name="connsiteX4" fmla="*/ 0 w 1977520"/>
                <a:gd name="connsiteY4" fmla="*/ 486713 h 486713"/>
                <a:gd name="connsiteX0" fmla="*/ 0 w 1977520"/>
                <a:gd name="connsiteY0" fmla="*/ 486713 h 486713"/>
                <a:gd name="connsiteX1" fmla="*/ 1481736 w 1977520"/>
                <a:gd name="connsiteY1" fmla="*/ 484365 h 486713"/>
                <a:gd name="connsiteX2" fmla="*/ 1977520 w 1977520"/>
                <a:gd name="connsiteY2" fmla="*/ 0 h 486713"/>
                <a:gd name="connsiteX3" fmla="*/ 479209 w 1977520"/>
                <a:gd name="connsiteY3" fmla="*/ 5124 h 486713"/>
                <a:gd name="connsiteX4" fmla="*/ 0 w 1977520"/>
                <a:gd name="connsiteY4" fmla="*/ 486713 h 48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7520" h="486713">
                  <a:moveTo>
                    <a:pt x="0" y="486713"/>
                  </a:moveTo>
                  <a:lnTo>
                    <a:pt x="1481736" y="484365"/>
                  </a:lnTo>
                  <a:lnTo>
                    <a:pt x="1977520" y="0"/>
                  </a:lnTo>
                  <a:lnTo>
                    <a:pt x="479209" y="5124"/>
                  </a:lnTo>
                  <a:lnTo>
                    <a:pt x="0" y="48671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cheda 154">
              <a:extLst>
                <a:ext uri="{FF2B5EF4-FFF2-40B4-BE49-F238E27FC236}">
                  <a16:creationId xmlns:a16="http://schemas.microsoft.com/office/drawing/2014/main" id="{195A29DC-5F18-AAF4-70C2-449DBCF7407D}"/>
                </a:ext>
              </a:extLst>
            </p:cNvPr>
            <p:cNvSpPr/>
            <p:nvPr/>
          </p:nvSpPr>
          <p:spPr>
            <a:xfrm>
              <a:off x="1338096" y="3436506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Scheda 155">
              <a:extLst>
                <a:ext uri="{FF2B5EF4-FFF2-40B4-BE49-F238E27FC236}">
                  <a16:creationId xmlns:a16="http://schemas.microsoft.com/office/drawing/2014/main" id="{C8929FF8-E412-4296-A3E8-D53CF9391661}"/>
                </a:ext>
              </a:extLst>
            </p:cNvPr>
            <p:cNvSpPr/>
            <p:nvPr/>
          </p:nvSpPr>
          <p:spPr>
            <a:xfrm>
              <a:off x="1729369" y="3417477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Scheda 156">
              <a:extLst>
                <a:ext uri="{FF2B5EF4-FFF2-40B4-BE49-F238E27FC236}">
                  <a16:creationId xmlns:a16="http://schemas.microsoft.com/office/drawing/2014/main" id="{60C589DF-E355-C7B1-79FD-A4BDE042056E}"/>
                </a:ext>
              </a:extLst>
            </p:cNvPr>
            <p:cNvSpPr/>
            <p:nvPr/>
          </p:nvSpPr>
          <p:spPr>
            <a:xfrm>
              <a:off x="956716" y="3430837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cheda 157">
              <a:extLst>
                <a:ext uri="{FF2B5EF4-FFF2-40B4-BE49-F238E27FC236}">
                  <a16:creationId xmlns:a16="http://schemas.microsoft.com/office/drawing/2014/main" id="{1B9BB482-2A18-D029-401E-77BE24FD5F2B}"/>
                </a:ext>
              </a:extLst>
            </p:cNvPr>
            <p:cNvSpPr/>
            <p:nvPr/>
          </p:nvSpPr>
          <p:spPr>
            <a:xfrm>
              <a:off x="753514" y="3636888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cheda 158">
              <a:extLst>
                <a:ext uri="{FF2B5EF4-FFF2-40B4-BE49-F238E27FC236}">
                  <a16:creationId xmlns:a16="http://schemas.microsoft.com/office/drawing/2014/main" id="{6182245A-509E-50E3-8AD0-738841D89BF7}"/>
                </a:ext>
              </a:extLst>
            </p:cNvPr>
            <p:cNvSpPr/>
            <p:nvPr/>
          </p:nvSpPr>
          <p:spPr>
            <a:xfrm>
              <a:off x="1138071" y="3615503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Scheda 159">
              <a:extLst>
                <a:ext uri="{FF2B5EF4-FFF2-40B4-BE49-F238E27FC236}">
                  <a16:creationId xmlns:a16="http://schemas.microsoft.com/office/drawing/2014/main" id="{72A13A82-5DE5-8D50-2AE7-326465ADCF47}"/>
                </a:ext>
              </a:extLst>
            </p:cNvPr>
            <p:cNvSpPr/>
            <p:nvPr/>
          </p:nvSpPr>
          <p:spPr>
            <a:xfrm>
              <a:off x="560136" y="3862261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Scheda 160">
              <a:extLst>
                <a:ext uri="{FF2B5EF4-FFF2-40B4-BE49-F238E27FC236}">
                  <a16:creationId xmlns:a16="http://schemas.microsoft.com/office/drawing/2014/main" id="{BB726E89-067F-B253-4374-7CE4BCA26927}"/>
                </a:ext>
              </a:extLst>
            </p:cNvPr>
            <p:cNvSpPr/>
            <p:nvPr/>
          </p:nvSpPr>
          <p:spPr>
            <a:xfrm>
              <a:off x="953463" y="3848467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cheda 161">
              <a:extLst>
                <a:ext uri="{FF2B5EF4-FFF2-40B4-BE49-F238E27FC236}">
                  <a16:creationId xmlns:a16="http://schemas.microsoft.com/office/drawing/2014/main" id="{22E06DDF-DC36-1BBE-A582-7734AD96EEB1}"/>
                </a:ext>
              </a:extLst>
            </p:cNvPr>
            <p:cNvSpPr/>
            <p:nvPr/>
          </p:nvSpPr>
          <p:spPr>
            <a:xfrm>
              <a:off x="1523479" y="3615502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Scheda 162">
              <a:extLst>
                <a:ext uri="{FF2B5EF4-FFF2-40B4-BE49-F238E27FC236}">
                  <a16:creationId xmlns:a16="http://schemas.microsoft.com/office/drawing/2014/main" id="{05C34CCA-BE58-9146-4B27-794C2CD671D6}"/>
                </a:ext>
              </a:extLst>
            </p:cNvPr>
            <p:cNvSpPr/>
            <p:nvPr/>
          </p:nvSpPr>
          <p:spPr>
            <a:xfrm>
              <a:off x="1333709" y="3837894"/>
              <a:ext cx="325975" cy="369333"/>
            </a:xfrm>
            <a:prstGeom prst="flowChartPunchedCard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B0172D42-0CB1-5F90-BE00-BD2D33B250A9}"/>
              </a:ext>
            </a:extLst>
          </p:cNvPr>
          <p:cNvSpPr txBox="1"/>
          <p:nvPr/>
        </p:nvSpPr>
        <p:spPr>
          <a:xfrm>
            <a:off x="2633878" y="2966760"/>
            <a:ext cx="175483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Acquisition </a:t>
            </a:r>
          </a:p>
          <a:p>
            <a:endParaRPr lang="en-US" dirty="0"/>
          </a:p>
        </p:txBody>
      </p:sp>
      <p:sp>
        <p:nvSpPr>
          <p:cNvPr id="165" name="Fumetto: rettangolo 164">
            <a:extLst>
              <a:ext uri="{FF2B5EF4-FFF2-40B4-BE49-F238E27FC236}">
                <a16:creationId xmlns:a16="http://schemas.microsoft.com/office/drawing/2014/main" id="{69BCEFE1-B3A0-3E3E-446D-437BBB84DAAA}"/>
              </a:ext>
            </a:extLst>
          </p:cNvPr>
          <p:cNvSpPr/>
          <p:nvPr/>
        </p:nvSpPr>
        <p:spPr>
          <a:xfrm>
            <a:off x="3659311" y="3692200"/>
            <a:ext cx="5429902" cy="1067227"/>
          </a:xfrm>
          <a:prstGeom prst="wedgeRectCallout">
            <a:avLst>
              <a:gd name="adj1" fmla="val -56742"/>
              <a:gd name="adj2" fmla="val -39899"/>
            </a:avLst>
          </a:prstGeom>
          <a:solidFill>
            <a:srgbClr val="F9CC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ex:75980-60-8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rdf:type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  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ex:Chemical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;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ex:casNumber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"75980-60-8" ;</a:t>
            </a: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rdfs:label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 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"diphenyl(2,4,6-trimethylbenzoyl)phosphine oxide"@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en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;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Mono" panose="020B0009020202020204" pitchFamily="49" charset="0"/>
            </a:endParaRP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ex:mayDamage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ex:fertility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D047E2B-C470-1049-56DF-B2E19AB43FA8}"/>
              </a:ext>
            </a:extLst>
          </p:cNvPr>
          <p:cNvGrpSpPr/>
          <p:nvPr/>
        </p:nvGrpSpPr>
        <p:grpSpPr>
          <a:xfrm>
            <a:off x="4596727" y="1742708"/>
            <a:ext cx="981075" cy="1027737"/>
            <a:chOff x="6657976" y="2590828"/>
            <a:chExt cx="981075" cy="1027737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28E8830D-3827-D129-69A5-88FBE6C49621}"/>
                </a:ext>
              </a:extLst>
            </p:cNvPr>
            <p:cNvSpPr/>
            <p:nvPr/>
          </p:nvSpPr>
          <p:spPr>
            <a:xfrm>
              <a:off x="7184805" y="259082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B9AD1CF0-9A9E-AFE5-4BE6-26A16AB7AD70}"/>
                </a:ext>
              </a:extLst>
            </p:cNvPr>
            <p:cNvSpPr/>
            <p:nvPr/>
          </p:nvSpPr>
          <p:spPr>
            <a:xfrm>
              <a:off x="6889530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8A04E134-4AAE-E7F9-49D1-A59C6BFA5A7D}"/>
                </a:ext>
              </a:extLst>
            </p:cNvPr>
            <p:cNvSpPr/>
            <p:nvPr/>
          </p:nvSpPr>
          <p:spPr>
            <a:xfrm>
              <a:off x="7448551" y="2819258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4927EB95-0698-0982-1463-D1E0915CE0D9}"/>
                </a:ext>
              </a:extLst>
            </p:cNvPr>
            <p:cNvSpPr/>
            <p:nvPr/>
          </p:nvSpPr>
          <p:spPr>
            <a:xfrm>
              <a:off x="6657976" y="3128991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892BAB40-973F-9752-E503-1AC774E53DC5}"/>
                </a:ext>
              </a:extLst>
            </p:cNvPr>
            <p:cNvSpPr/>
            <p:nvPr/>
          </p:nvSpPr>
          <p:spPr>
            <a:xfrm>
              <a:off x="7077076" y="3119807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03A13EA5-104D-FA06-5168-12782351FC98}"/>
                </a:ext>
              </a:extLst>
            </p:cNvPr>
            <p:cNvSpPr/>
            <p:nvPr/>
          </p:nvSpPr>
          <p:spPr>
            <a:xfrm>
              <a:off x="6876405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0087E533-4301-1F36-6E4E-AECCA544778A}"/>
                </a:ext>
              </a:extLst>
            </p:cNvPr>
            <p:cNvSpPr/>
            <p:nvPr/>
          </p:nvSpPr>
          <p:spPr>
            <a:xfrm>
              <a:off x="710435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2863F1F5-9A7B-A158-C246-0580B1BF397E}"/>
                </a:ext>
              </a:extLst>
            </p:cNvPr>
            <p:cNvSpPr/>
            <p:nvPr/>
          </p:nvSpPr>
          <p:spPr>
            <a:xfrm>
              <a:off x="7341838" y="34280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F39300">
                    <a:shade val="30000"/>
                    <a:satMod val="115000"/>
                  </a:srgbClr>
                </a:gs>
                <a:gs pos="50000">
                  <a:srgbClr val="F39300">
                    <a:shade val="67500"/>
                    <a:satMod val="115000"/>
                  </a:srgbClr>
                </a:gs>
                <a:gs pos="100000">
                  <a:srgbClr val="F393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80FD7426-5108-79E9-63C2-55C9D0F6891F}"/>
                </a:ext>
              </a:extLst>
            </p:cNvPr>
            <p:cNvCxnSpPr>
              <a:stCxn id="4" idx="3"/>
              <a:endCxn id="12" idx="0"/>
            </p:cNvCxnSpPr>
            <p:nvPr/>
          </p:nvCxnSpPr>
          <p:spPr>
            <a:xfrm flipH="1">
              <a:off x="6984780" y="2753430"/>
              <a:ext cx="227923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1D693763-A870-46BF-39CB-402BC529C8A0}"/>
                </a:ext>
              </a:extLst>
            </p:cNvPr>
            <p:cNvCxnSpPr>
              <a:stCxn id="4" idx="5"/>
              <a:endCxn id="23" idx="0"/>
            </p:cNvCxnSpPr>
            <p:nvPr/>
          </p:nvCxnSpPr>
          <p:spPr>
            <a:xfrm>
              <a:off x="7347407" y="2753430"/>
              <a:ext cx="196394" cy="6582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7F371D53-9ED8-5A3B-9D27-F93113B5F852}"/>
                </a:ext>
              </a:extLst>
            </p:cNvPr>
            <p:cNvCxnSpPr>
              <a:stCxn id="12" idx="5"/>
              <a:endCxn id="25" idx="0"/>
            </p:cNvCxnSpPr>
            <p:nvPr/>
          </p:nvCxnSpPr>
          <p:spPr>
            <a:xfrm>
              <a:off x="7052132" y="2981860"/>
              <a:ext cx="120194" cy="137947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D6B2500C-2444-16D6-E4CD-B63F2BCBFC06}"/>
                </a:ext>
              </a:extLst>
            </p:cNvPr>
            <p:cNvCxnSpPr>
              <a:stCxn id="12" idx="3"/>
              <a:endCxn id="24" idx="0"/>
            </p:cNvCxnSpPr>
            <p:nvPr/>
          </p:nvCxnSpPr>
          <p:spPr>
            <a:xfrm flipH="1">
              <a:off x="6753226" y="2981860"/>
              <a:ext cx="164202" cy="147131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6226E731-F012-354F-A280-14252746C3AE}"/>
                </a:ext>
              </a:extLst>
            </p:cNvPr>
            <p:cNvCxnSpPr>
              <a:cxnSpLocks/>
              <a:stCxn id="25" idx="3"/>
              <a:endCxn id="29" idx="0"/>
            </p:cNvCxnSpPr>
            <p:nvPr/>
          </p:nvCxnSpPr>
          <p:spPr>
            <a:xfrm flipH="1">
              <a:off x="6971655" y="3282409"/>
              <a:ext cx="133319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99D52CC2-81E7-5D21-8B0B-AC8CFD664105}"/>
                </a:ext>
              </a:extLst>
            </p:cNvPr>
            <p:cNvCxnSpPr>
              <a:stCxn id="25" idx="4"/>
              <a:endCxn id="31" idx="0"/>
            </p:cNvCxnSpPr>
            <p:nvPr/>
          </p:nvCxnSpPr>
          <p:spPr>
            <a:xfrm>
              <a:off x="7172326" y="3310307"/>
              <a:ext cx="27282" cy="117758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id="{D1E0953F-7256-39AF-2751-4B5C5150E188}"/>
                </a:ext>
              </a:extLst>
            </p:cNvPr>
            <p:cNvCxnSpPr>
              <a:stCxn id="25" idx="5"/>
              <a:endCxn id="34" idx="0"/>
            </p:cNvCxnSpPr>
            <p:nvPr/>
          </p:nvCxnSpPr>
          <p:spPr>
            <a:xfrm>
              <a:off x="7239678" y="3282409"/>
              <a:ext cx="197410" cy="145656"/>
            </a:xfrm>
            <a:prstGeom prst="straightConnector1">
              <a:avLst/>
            </a:prstGeom>
            <a:ln>
              <a:solidFill>
                <a:srgbClr val="F3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e 10">
            <a:extLst>
              <a:ext uri="{FF2B5EF4-FFF2-40B4-BE49-F238E27FC236}">
                <a16:creationId xmlns:a16="http://schemas.microsoft.com/office/drawing/2014/main" id="{08A0135C-6E24-4C2E-4822-31C63B48AA90}"/>
              </a:ext>
            </a:extLst>
          </p:cNvPr>
          <p:cNvSpPr/>
          <p:nvPr/>
        </p:nvSpPr>
        <p:spPr>
          <a:xfrm>
            <a:off x="4828636" y="1983503"/>
            <a:ext cx="190500" cy="19050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812E21F2-D261-A60D-409B-73CF83B10BE2}"/>
              </a:ext>
            </a:extLst>
          </p:cNvPr>
          <p:cNvSpPr/>
          <p:nvPr/>
        </p:nvSpPr>
        <p:spPr>
          <a:xfrm>
            <a:off x="5379509" y="1978740"/>
            <a:ext cx="190500" cy="1905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2B67297-E36F-744B-561A-43517C6D489F}"/>
              </a:ext>
            </a:extLst>
          </p:cNvPr>
          <p:cNvSpPr txBox="1"/>
          <p:nvPr/>
        </p:nvSpPr>
        <p:spPr>
          <a:xfrm>
            <a:off x="5770659" y="3001001"/>
            <a:ext cx="30187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Collaborative KOS development</a:t>
            </a:r>
          </a:p>
        </p:txBody>
      </p:sp>
      <p:pic>
        <p:nvPicPr>
          <p:cNvPr id="43" name="Immagine 42" descr="Immagine che contiene logo, schermata, Elementi grafici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01A832E7-9131-6EF7-CE7A-86E821EBD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739" y="928668"/>
            <a:ext cx="2192897" cy="643146"/>
          </a:xfrm>
          <a:prstGeom prst="rect">
            <a:avLst/>
          </a:prstGeom>
        </p:spPr>
      </p:pic>
      <p:sp>
        <p:nvSpPr>
          <p:cNvPr id="80" name="Scheda 79">
            <a:extLst>
              <a:ext uri="{FF2B5EF4-FFF2-40B4-BE49-F238E27FC236}">
                <a16:creationId xmlns:a16="http://schemas.microsoft.com/office/drawing/2014/main" id="{B4495277-7C15-08F5-8538-1196DAE115DB}"/>
              </a:ext>
            </a:extLst>
          </p:cNvPr>
          <p:cNvSpPr/>
          <p:nvPr/>
        </p:nvSpPr>
        <p:spPr>
          <a:xfrm>
            <a:off x="749822" y="2093297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cheda 80">
            <a:extLst>
              <a:ext uri="{FF2B5EF4-FFF2-40B4-BE49-F238E27FC236}">
                <a16:creationId xmlns:a16="http://schemas.microsoft.com/office/drawing/2014/main" id="{36517D0A-95F6-99BA-D15C-97F8849B8198}"/>
              </a:ext>
            </a:extLst>
          </p:cNvPr>
          <p:cNvSpPr/>
          <p:nvPr/>
        </p:nvSpPr>
        <p:spPr>
          <a:xfrm>
            <a:off x="1134379" y="2071912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Scheda 83">
            <a:extLst>
              <a:ext uri="{FF2B5EF4-FFF2-40B4-BE49-F238E27FC236}">
                <a16:creationId xmlns:a16="http://schemas.microsoft.com/office/drawing/2014/main" id="{1F1EB4FF-E64B-E952-EDAE-F6871FBB101B}"/>
              </a:ext>
            </a:extLst>
          </p:cNvPr>
          <p:cNvSpPr/>
          <p:nvPr/>
        </p:nvSpPr>
        <p:spPr>
          <a:xfrm>
            <a:off x="1519787" y="2071911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cheda 6">
            <a:extLst>
              <a:ext uri="{FF2B5EF4-FFF2-40B4-BE49-F238E27FC236}">
                <a16:creationId xmlns:a16="http://schemas.microsoft.com/office/drawing/2014/main" id="{5F578859-904A-E8A9-54CB-944FB8E0BFC7}"/>
              </a:ext>
            </a:extLst>
          </p:cNvPr>
          <p:cNvSpPr/>
          <p:nvPr/>
        </p:nvSpPr>
        <p:spPr>
          <a:xfrm>
            <a:off x="751480" y="2089305"/>
            <a:ext cx="325975" cy="369333"/>
          </a:xfrm>
          <a:prstGeom prst="flowChartPunchedCar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cheda 9">
            <a:extLst>
              <a:ext uri="{FF2B5EF4-FFF2-40B4-BE49-F238E27FC236}">
                <a16:creationId xmlns:a16="http://schemas.microsoft.com/office/drawing/2014/main" id="{7863904A-AD30-3168-03BB-5BEC1BBB0428}"/>
              </a:ext>
            </a:extLst>
          </p:cNvPr>
          <p:cNvSpPr/>
          <p:nvPr/>
        </p:nvSpPr>
        <p:spPr>
          <a:xfrm>
            <a:off x="1527192" y="2082517"/>
            <a:ext cx="317736" cy="355601"/>
          </a:xfrm>
          <a:prstGeom prst="flowChartPunchedCar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Scheda 81">
            <a:extLst>
              <a:ext uri="{FF2B5EF4-FFF2-40B4-BE49-F238E27FC236}">
                <a16:creationId xmlns:a16="http://schemas.microsoft.com/office/drawing/2014/main" id="{3C361444-4E95-C1C3-9394-E071ACA3B806}"/>
              </a:ext>
            </a:extLst>
          </p:cNvPr>
          <p:cNvSpPr/>
          <p:nvPr/>
        </p:nvSpPr>
        <p:spPr>
          <a:xfrm>
            <a:off x="949771" y="2304876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cheda 82">
            <a:extLst>
              <a:ext uri="{FF2B5EF4-FFF2-40B4-BE49-F238E27FC236}">
                <a16:creationId xmlns:a16="http://schemas.microsoft.com/office/drawing/2014/main" id="{2E09C80C-AE2A-731E-FEF8-F625A48166D6}"/>
              </a:ext>
            </a:extLst>
          </p:cNvPr>
          <p:cNvSpPr/>
          <p:nvPr/>
        </p:nvSpPr>
        <p:spPr>
          <a:xfrm>
            <a:off x="556444" y="2318670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Scheda 84">
            <a:extLst>
              <a:ext uri="{FF2B5EF4-FFF2-40B4-BE49-F238E27FC236}">
                <a16:creationId xmlns:a16="http://schemas.microsoft.com/office/drawing/2014/main" id="{CDE8BE08-266B-D165-DE68-0D2A317CA08B}"/>
              </a:ext>
            </a:extLst>
          </p:cNvPr>
          <p:cNvSpPr/>
          <p:nvPr/>
        </p:nvSpPr>
        <p:spPr>
          <a:xfrm>
            <a:off x="1330017" y="2294303"/>
            <a:ext cx="325975" cy="369333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cheda 8">
            <a:extLst>
              <a:ext uri="{FF2B5EF4-FFF2-40B4-BE49-F238E27FC236}">
                <a16:creationId xmlns:a16="http://schemas.microsoft.com/office/drawing/2014/main" id="{C3B244B1-2F73-DD4B-200C-C61B0A62BF4B}"/>
              </a:ext>
            </a:extLst>
          </p:cNvPr>
          <p:cNvSpPr/>
          <p:nvPr/>
        </p:nvSpPr>
        <p:spPr>
          <a:xfrm>
            <a:off x="953571" y="2313672"/>
            <a:ext cx="324156" cy="358775"/>
          </a:xfrm>
          <a:prstGeom prst="flowChartPunchedCar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61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/>
      <p:bldP spid="33" grpId="0"/>
      <p:bldP spid="118" grpId="0" animBg="1"/>
      <p:bldP spid="119" grpId="0" animBg="1"/>
      <p:bldP spid="120" grpId="0" animBg="1"/>
      <p:bldP spid="121" grpId="0" animBg="1"/>
      <p:bldP spid="122" grpId="0" animBg="1"/>
      <p:bldP spid="126" grpId="0" animBg="1"/>
      <p:bldP spid="127" grpId="0" animBg="1"/>
      <p:bldP spid="128" grpId="0" animBg="1"/>
      <p:bldP spid="130" grpId="0" animBg="1"/>
      <p:bldP spid="132" grpId="0" animBg="1"/>
      <p:bldP spid="133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9" grpId="0" animBg="1"/>
      <p:bldP spid="150" grpId="0" animBg="1"/>
      <p:bldP spid="151" grpId="0" animBg="1"/>
      <p:bldP spid="164" grpId="0"/>
      <p:bldP spid="165" grpId="0" animBg="1"/>
      <p:bldP spid="11" grpId="0" animBg="1"/>
      <p:bldP spid="15" grpId="0" animBg="1"/>
      <p:bldP spid="7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F3191-DDBD-D735-249D-2816D2FF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E73D0A-7B83-754C-C253-6A5CD241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1"/>
            <a:ext cx="6521450" cy="17081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The OP started </a:t>
            </a:r>
            <a:r>
              <a:rPr lang="en-US" dirty="0"/>
              <a:t>the development of </a:t>
            </a:r>
            <a:r>
              <a:rPr lang="de-DE" dirty="0"/>
              <a:t>SELEN </a:t>
            </a:r>
            <a:r>
              <a:rPr lang="de-DE" sz="2000" dirty="0"/>
              <a:t>(</a:t>
            </a:r>
            <a:r>
              <a:rPr lang="de-DE" sz="2000" dirty="0" err="1"/>
              <a:t>Semantic</a:t>
            </a:r>
            <a:r>
              <a:rPr lang="de-DE" sz="2000" dirty="0"/>
              <a:t> </a:t>
            </a:r>
            <a:r>
              <a:rPr lang="de-DE" sz="2000" dirty="0" err="1"/>
              <a:t>ELicitation</a:t>
            </a:r>
            <a:r>
              <a:rPr lang="de-DE" sz="2000" dirty="0"/>
              <a:t> </a:t>
            </a:r>
            <a:r>
              <a:rPr lang="de-DE" sz="2000" dirty="0" err="1"/>
              <a:t>ENvironment</a:t>
            </a:r>
            <a:r>
              <a:rPr lang="de-DE" sz="2000" dirty="0"/>
              <a:t>) </a:t>
            </a:r>
            <a:r>
              <a:rPr lang="de-DE" dirty="0" err="1"/>
              <a:t>to</a:t>
            </a:r>
            <a:r>
              <a:rPr lang="de-DE" dirty="0"/>
              <a:t>:</a:t>
            </a:r>
          </a:p>
          <a:p>
            <a:r>
              <a:rPr lang="en-US" dirty="0"/>
              <a:t>address the urgent need for automation through textual corpora analysis</a:t>
            </a:r>
          </a:p>
          <a:p>
            <a:r>
              <a:rPr lang="en-US" dirty="0"/>
              <a:t>streamline the development workflow inside VocBench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B9CC74-C8F0-1936-21D0-A39B12324E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SELEN: Semantic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ELicitation</a:t>
            </a: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ENvironment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4A5AE8-27D3-4CB5-03B7-F77FC3D9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5" y="2778982"/>
            <a:ext cx="1361295" cy="13612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2E007AF-303A-7576-990A-A40C5AF8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9" b="96875" l="781" r="99512">
                        <a14:foregroundMark x1="46191" y1="13867" x2="49316" y2="8984"/>
                        <a14:foregroundMark x1="46680" y1="6055" x2="55078" y2="5859"/>
                        <a14:foregroundMark x1="391" y1="56250" x2="97559" y2="67480"/>
                        <a14:foregroundMark x1="97559" y1="67480" x2="98828" y2="92383"/>
                        <a14:foregroundMark x1="98828" y1="92383" x2="58398" y2="92285"/>
                        <a14:foregroundMark x1="58398" y1="92285" x2="83105" y2="95117"/>
                        <a14:foregroundMark x1="83105" y1="95117" x2="27539" y2="89551"/>
                        <a14:foregroundMark x1="27539" y1="89551" x2="5273" y2="81152"/>
                        <a14:foregroundMark x1="5273" y1="81152" x2="1270" y2="59180"/>
                        <a14:foregroundMark x1="1270" y1="59180" x2="1074" y2="72070"/>
                        <a14:foregroundMark x1="1367" y1="56152" x2="23145" y2="59082"/>
                        <a14:foregroundMark x1="35547" y1="60352" x2="99707" y2="67676"/>
                        <a14:foregroundMark x1="3906" y1="91309" x2="50000" y2="96094"/>
                        <a14:foregroundMark x1="50000" y1="96094" x2="79883" y2="95898"/>
                        <a14:foregroundMark x1="79883" y1="95898" x2="98828" y2="96875"/>
                        <a14:foregroundMark x1="73828" y1="76270" x2="95605" y2="75488"/>
                        <a14:foregroundMark x1="95605" y1="75488" x2="96582" y2="73047"/>
                        <a14:foregroundMark x1="70508" y1="80859" x2="94141" y2="84473"/>
                        <a14:foregroundMark x1="57715" y1="6543" x2="61816" y2="14355"/>
                        <a14:foregroundMark x1="54883" y1="5469" x2="41309" y2="23242"/>
                        <a14:foregroundMark x1="41309" y1="23242" x2="43262" y2="28809"/>
                        <a14:foregroundMark x1="42188" y1="29004" x2="31836" y2="38184"/>
                        <a14:foregroundMark x1="31445" y1="39063" x2="20215" y2="59277"/>
                        <a14:foregroundMark x1="781" y1="55664" x2="22070" y2="58496"/>
                        <a14:foregroundMark x1="34180" y1="59961" x2="47168" y2="62012"/>
                        <a14:foregroundMark x1="86914" y1="64844" x2="99512" y2="66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2649" y="781334"/>
            <a:ext cx="1733550" cy="17335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9CA9BE-9625-D6AB-452F-870DE4C19022}"/>
              </a:ext>
            </a:extLst>
          </p:cNvPr>
          <p:cNvSpPr txBox="1"/>
          <p:nvPr/>
        </p:nvSpPr>
        <p:spPr>
          <a:xfrm>
            <a:off x="2430083" y="2824847"/>
            <a:ext cx="2441887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  <a:buClr>
                <a:srgbClr val="F15A24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 analysis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2391EB6-800A-4D05-8326-5868C58390A6}"/>
              </a:ext>
            </a:extLst>
          </p:cNvPr>
          <p:cNvGrpSpPr/>
          <p:nvPr/>
        </p:nvGrpSpPr>
        <p:grpSpPr>
          <a:xfrm>
            <a:off x="2220338" y="2784695"/>
            <a:ext cx="238320" cy="245803"/>
            <a:chOff x="3990780" y="2872275"/>
            <a:chExt cx="238320" cy="24580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03103E6-CBA5-7107-4B11-A0070F0BE1B1}"/>
                </a:ext>
              </a:extLst>
            </p:cNvPr>
            <p:cNvSpPr/>
            <p:nvPr/>
          </p:nvSpPr>
          <p:spPr>
            <a:xfrm>
              <a:off x="4032250" y="2949349"/>
              <a:ext cx="196850" cy="168729"/>
            </a:xfrm>
            <a:custGeom>
              <a:avLst/>
              <a:gdLst>
                <a:gd name="connsiteX0" fmla="*/ 0 w 196850"/>
                <a:gd name="connsiteY0" fmla="*/ 0 h 168729"/>
                <a:gd name="connsiteX1" fmla="*/ 196850 w 196850"/>
                <a:gd name="connsiteY1" fmla="*/ 0 h 168729"/>
                <a:gd name="connsiteX2" fmla="*/ 196850 w 196850"/>
                <a:gd name="connsiteY2" fmla="*/ 168729 h 168729"/>
                <a:gd name="connsiteX3" fmla="*/ 0 w 196850"/>
                <a:gd name="connsiteY3" fmla="*/ 168729 h 168729"/>
                <a:gd name="connsiteX4" fmla="*/ 0 w 196850"/>
                <a:gd name="connsiteY4" fmla="*/ 0 h 1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" h="168729" fill="none" extrusionOk="0">
                  <a:moveTo>
                    <a:pt x="0" y="0"/>
                  </a:moveTo>
                  <a:cubicBezTo>
                    <a:pt x="62052" y="-22358"/>
                    <a:pt x="113763" y="8390"/>
                    <a:pt x="196850" y="0"/>
                  </a:cubicBezTo>
                  <a:cubicBezTo>
                    <a:pt x="203271" y="67615"/>
                    <a:pt x="186761" y="96161"/>
                    <a:pt x="196850" y="168729"/>
                  </a:cubicBezTo>
                  <a:cubicBezTo>
                    <a:pt x="136183" y="187206"/>
                    <a:pt x="60768" y="154656"/>
                    <a:pt x="0" y="168729"/>
                  </a:cubicBezTo>
                  <a:cubicBezTo>
                    <a:pt x="-9354" y="89996"/>
                    <a:pt x="9976" y="42014"/>
                    <a:pt x="0" y="0"/>
                  </a:cubicBezTo>
                  <a:close/>
                </a:path>
                <a:path w="196850" h="168729" stroke="0" extrusionOk="0">
                  <a:moveTo>
                    <a:pt x="0" y="0"/>
                  </a:moveTo>
                  <a:cubicBezTo>
                    <a:pt x="61454" y="-578"/>
                    <a:pt x="109065" y="14618"/>
                    <a:pt x="196850" y="0"/>
                  </a:cubicBezTo>
                  <a:cubicBezTo>
                    <a:pt x="200961" y="63450"/>
                    <a:pt x="185966" y="121620"/>
                    <a:pt x="196850" y="168729"/>
                  </a:cubicBezTo>
                  <a:cubicBezTo>
                    <a:pt x="125607" y="171090"/>
                    <a:pt x="59364" y="154320"/>
                    <a:pt x="0" y="168729"/>
                  </a:cubicBezTo>
                  <a:cubicBezTo>
                    <a:pt x="-2568" y="94898"/>
                    <a:pt x="2953" y="34803"/>
                    <a:pt x="0" y="0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15585816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49EEABE4-EC9E-1C1A-8BB8-E17127850722}"/>
                    </a:ext>
                  </a:extLst>
                </p14:cNvPr>
                <p14:cNvContentPartPr/>
                <p14:nvPr/>
              </p14:nvContentPartPr>
              <p14:xfrm>
                <a:off x="3990780" y="2872275"/>
                <a:ext cx="225360" cy="20376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49EEABE4-EC9E-1C1A-8BB8-E171278507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2140" y="2863635"/>
                  <a:ext cx="243000" cy="22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73C0FEF-3511-76C4-0161-F12BA64C66D1}"/>
              </a:ext>
            </a:extLst>
          </p:cNvPr>
          <p:cNvSpPr txBox="1"/>
          <p:nvPr/>
        </p:nvSpPr>
        <p:spPr>
          <a:xfrm>
            <a:off x="2430083" y="3172655"/>
            <a:ext cx="885179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  <a:buClr>
                <a:srgbClr val="F15A24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AF15625-8E1C-F080-73BD-893730C3124D}"/>
              </a:ext>
            </a:extLst>
          </p:cNvPr>
          <p:cNvGrpSpPr/>
          <p:nvPr/>
        </p:nvGrpSpPr>
        <p:grpSpPr>
          <a:xfrm>
            <a:off x="2220338" y="3132503"/>
            <a:ext cx="238320" cy="245803"/>
            <a:chOff x="3990780" y="2872275"/>
            <a:chExt cx="238320" cy="245803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6B9E357-63F1-0C96-FCBA-95039C4EEFB3}"/>
                </a:ext>
              </a:extLst>
            </p:cNvPr>
            <p:cNvSpPr/>
            <p:nvPr/>
          </p:nvSpPr>
          <p:spPr>
            <a:xfrm>
              <a:off x="4032250" y="2949349"/>
              <a:ext cx="196850" cy="168729"/>
            </a:xfrm>
            <a:custGeom>
              <a:avLst/>
              <a:gdLst>
                <a:gd name="connsiteX0" fmla="*/ 0 w 196850"/>
                <a:gd name="connsiteY0" fmla="*/ 0 h 168729"/>
                <a:gd name="connsiteX1" fmla="*/ 196850 w 196850"/>
                <a:gd name="connsiteY1" fmla="*/ 0 h 168729"/>
                <a:gd name="connsiteX2" fmla="*/ 196850 w 196850"/>
                <a:gd name="connsiteY2" fmla="*/ 168729 h 168729"/>
                <a:gd name="connsiteX3" fmla="*/ 0 w 196850"/>
                <a:gd name="connsiteY3" fmla="*/ 168729 h 168729"/>
                <a:gd name="connsiteX4" fmla="*/ 0 w 196850"/>
                <a:gd name="connsiteY4" fmla="*/ 0 h 1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" h="168729" fill="none" extrusionOk="0">
                  <a:moveTo>
                    <a:pt x="0" y="0"/>
                  </a:moveTo>
                  <a:cubicBezTo>
                    <a:pt x="62052" y="-22358"/>
                    <a:pt x="113763" y="8390"/>
                    <a:pt x="196850" y="0"/>
                  </a:cubicBezTo>
                  <a:cubicBezTo>
                    <a:pt x="203271" y="67615"/>
                    <a:pt x="186761" y="96161"/>
                    <a:pt x="196850" y="168729"/>
                  </a:cubicBezTo>
                  <a:cubicBezTo>
                    <a:pt x="136183" y="187206"/>
                    <a:pt x="60768" y="154656"/>
                    <a:pt x="0" y="168729"/>
                  </a:cubicBezTo>
                  <a:cubicBezTo>
                    <a:pt x="-9354" y="89996"/>
                    <a:pt x="9976" y="42014"/>
                    <a:pt x="0" y="0"/>
                  </a:cubicBezTo>
                  <a:close/>
                </a:path>
                <a:path w="196850" h="168729" stroke="0" extrusionOk="0">
                  <a:moveTo>
                    <a:pt x="0" y="0"/>
                  </a:moveTo>
                  <a:cubicBezTo>
                    <a:pt x="61454" y="-578"/>
                    <a:pt x="109065" y="14618"/>
                    <a:pt x="196850" y="0"/>
                  </a:cubicBezTo>
                  <a:cubicBezTo>
                    <a:pt x="200961" y="63450"/>
                    <a:pt x="185966" y="121620"/>
                    <a:pt x="196850" y="168729"/>
                  </a:cubicBezTo>
                  <a:cubicBezTo>
                    <a:pt x="125607" y="171090"/>
                    <a:pt x="59364" y="154320"/>
                    <a:pt x="0" y="168729"/>
                  </a:cubicBezTo>
                  <a:cubicBezTo>
                    <a:pt x="-2568" y="94898"/>
                    <a:pt x="2953" y="34803"/>
                    <a:pt x="0" y="0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15585816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8FD2C0B5-A2BA-328C-12F3-E7F4F7C3498D}"/>
                    </a:ext>
                  </a:extLst>
                </p14:cNvPr>
                <p14:cNvContentPartPr/>
                <p14:nvPr/>
              </p14:nvContentPartPr>
              <p14:xfrm>
                <a:off x="3990780" y="2872275"/>
                <a:ext cx="225360" cy="20376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8FD2C0B5-A2BA-328C-12F3-E7F4F7C349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2140" y="2863635"/>
                  <a:ext cx="243000" cy="22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DF7354D-8458-A13A-80E6-E1FFA8A3C904}"/>
              </a:ext>
            </a:extLst>
          </p:cNvPr>
          <p:cNvSpPr txBox="1"/>
          <p:nvPr/>
        </p:nvSpPr>
        <p:spPr>
          <a:xfrm>
            <a:off x="2430083" y="3496651"/>
            <a:ext cx="2817181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  <a:buClr>
                <a:srgbClr val="F15A24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Platform implementation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6B5C28A-EFC1-F7BA-9D2F-725E6058C84F}"/>
              </a:ext>
            </a:extLst>
          </p:cNvPr>
          <p:cNvGrpSpPr/>
          <p:nvPr/>
        </p:nvGrpSpPr>
        <p:grpSpPr>
          <a:xfrm>
            <a:off x="2220338" y="3456499"/>
            <a:ext cx="238320" cy="245803"/>
            <a:chOff x="3990780" y="2872275"/>
            <a:chExt cx="238320" cy="245803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B9F0FAB7-F897-FD19-1615-5CACCD60ABF4}"/>
                </a:ext>
              </a:extLst>
            </p:cNvPr>
            <p:cNvSpPr/>
            <p:nvPr/>
          </p:nvSpPr>
          <p:spPr>
            <a:xfrm>
              <a:off x="4032250" y="2949349"/>
              <a:ext cx="196850" cy="168729"/>
            </a:xfrm>
            <a:custGeom>
              <a:avLst/>
              <a:gdLst>
                <a:gd name="connsiteX0" fmla="*/ 0 w 196850"/>
                <a:gd name="connsiteY0" fmla="*/ 0 h 168729"/>
                <a:gd name="connsiteX1" fmla="*/ 196850 w 196850"/>
                <a:gd name="connsiteY1" fmla="*/ 0 h 168729"/>
                <a:gd name="connsiteX2" fmla="*/ 196850 w 196850"/>
                <a:gd name="connsiteY2" fmla="*/ 168729 h 168729"/>
                <a:gd name="connsiteX3" fmla="*/ 0 w 196850"/>
                <a:gd name="connsiteY3" fmla="*/ 168729 h 168729"/>
                <a:gd name="connsiteX4" fmla="*/ 0 w 196850"/>
                <a:gd name="connsiteY4" fmla="*/ 0 h 1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" h="168729" fill="none" extrusionOk="0">
                  <a:moveTo>
                    <a:pt x="0" y="0"/>
                  </a:moveTo>
                  <a:cubicBezTo>
                    <a:pt x="62052" y="-22358"/>
                    <a:pt x="113763" y="8390"/>
                    <a:pt x="196850" y="0"/>
                  </a:cubicBezTo>
                  <a:cubicBezTo>
                    <a:pt x="203271" y="67615"/>
                    <a:pt x="186761" y="96161"/>
                    <a:pt x="196850" y="168729"/>
                  </a:cubicBezTo>
                  <a:cubicBezTo>
                    <a:pt x="136183" y="187206"/>
                    <a:pt x="60768" y="154656"/>
                    <a:pt x="0" y="168729"/>
                  </a:cubicBezTo>
                  <a:cubicBezTo>
                    <a:pt x="-9354" y="89996"/>
                    <a:pt x="9976" y="42014"/>
                    <a:pt x="0" y="0"/>
                  </a:cubicBezTo>
                  <a:close/>
                </a:path>
                <a:path w="196850" h="168729" stroke="0" extrusionOk="0">
                  <a:moveTo>
                    <a:pt x="0" y="0"/>
                  </a:moveTo>
                  <a:cubicBezTo>
                    <a:pt x="61454" y="-578"/>
                    <a:pt x="109065" y="14618"/>
                    <a:pt x="196850" y="0"/>
                  </a:cubicBezTo>
                  <a:cubicBezTo>
                    <a:pt x="200961" y="63450"/>
                    <a:pt x="185966" y="121620"/>
                    <a:pt x="196850" y="168729"/>
                  </a:cubicBezTo>
                  <a:cubicBezTo>
                    <a:pt x="125607" y="171090"/>
                    <a:pt x="59364" y="154320"/>
                    <a:pt x="0" y="168729"/>
                  </a:cubicBezTo>
                  <a:cubicBezTo>
                    <a:pt x="-2568" y="94898"/>
                    <a:pt x="2953" y="34803"/>
                    <a:pt x="0" y="0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15585816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6144019E-1EF8-484D-B09E-431E4A4C852D}"/>
                    </a:ext>
                  </a:extLst>
                </p14:cNvPr>
                <p14:cNvContentPartPr/>
                <p14:nvPr/>
              </p14:nvContentPartPr>
              <p14:xfrm>
                <a:off x="3990780" y="2872275"/>
                <a:ext cx="225360" cy="2037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6144019E-1EF8-484D-B09E-431E4A4C85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2140" y="2863635"/>
                  <a:ext cx="243000" cy="22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1FBB0A4-25E0-971F-8378-8817342F00B9}"/>
              </a:ext>
            </a:extLst>
          </p:cNvPr>
          <p:cNvSpPr txBox="1"/>
          <p:nvPr/>
        </p:nvSpPr>
        <p:spPr>
          <a:xfrm>
            <a:off x="2430083" y="3806214"/>
            <a:ext cx="2093907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  <a:buClr>
                <a:srgbClr val="F15A24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 tagging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6FCBD8B-F213-51A8-37D7-8A5A82B8219F}"/>
              </a:ext>
            </a:extLst>
          </p:cNvPr>
          <p:cNvSpPr/>
          <p:nvPr/>
        </p:nvSpPr>
        <p:spPr>
          <a:xfrm>
            <a:off x="2261808" y="3843136"/>
            <a:ext cx="196850" cy="168729"/>
          </a:xfrm>
          <a:custGeom>
            <a:avLst/>
            <a:gdLst>
              <a:gd name="connsiteX0" fmla="*/ 0 w 196850"/>
              <a:gd name="connsiteY0" fmla="*/ 0 h 168729"/>
              <a:gd name="connsiteX1" fmla="*/ 196850 w 196850"/>
              <a:gd name="connsiteY1" fmla="*/ 0 h 168729"/>
              <a:gd name="connsiteX2" fmla="*/ 196850 w 196850"/>
              <a:gd name="connsiteY2" fmla="*/ 168729 h 168729"/>
              <a:gd name="connsiteX3" fmla="*/ 0 w 196850"/>
              <a:gd name="connsiteY3" fmla="*/ 168729 h 168729"/>
              <a:gd name="connsiteX4" fmla="*/ 0 w 196850"/>
              <a:gd name="connsiteY4" fmla="*/ 0 h 16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0" h="168729" fill="none" extrusionOk="0">
                <a:moveTo>
                  <a:pt x="0" y="0"/>
                </a:moveTo>
                <a:cubicBezTo>
                  <a:pt x="62052" y="-22358"/>
                  <a:pt x="113763" y="8390"/>
                  <a:pt x="196850" y="0"/>
                </a:cubicBezTo>
                <a:cubicBezTo>
                  <a:pt x="203271" y="67615"/>
                  <a:pt x="186761" y="96161"/>
                  <a:pt x="196850" y="168729"/>
                </a:cubicBezTo>
                <a:cubicBezTo>
                  <a:pt x="136183" y="187206"/>
                  <a:pt x="60768" y="154656"/>
                  <a:pt x="0" y="168729"/>
                </a:cubicBezTo>
                <a:cubicBezTo>
                  <a:pt x="-9354" y="89996"/>
                  <a:pt x="9976" y="42014"/>
                  <a:pt x="0" y="0"/>
                </a:cubicBezTo>
                <a:close/>
              </a:path>
              <a:path w="196850" h="168729" stroke="0" extrusionOk="0">
                <a:moveTo>
                  <a:pt x="0" y="0"/>
                </a:moveTo>
                <a:cubicBezTo>
                  <a:pt x="61454" y="-578"/>
                  <a:pt x="109065" y="14618"/>
                  <a:pt x="196850" y="0"/>
                </a:cubicBezTo>
                <a:cubicBezTo>
                  <a:pt x="200961" y="63450"/>
                  <a:pt x="185966" y="121620"/>
                  <a:pt x="196850" y="168729"/>
                </a:cubicBezTo>
                <a:cubicBezTo>
                  <a:pt x="125607" y="171090"/>
                  <a:pt x="59364" y="154320"/>
                  <a:pt x="0" y="168729"/>
                </a:cubicBezTo>
                <a:cubicBezTo>
                  <a:pt x="-2568" y="94898"/>
                  <a:pt x="2953" y="3480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155858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394166-98BB-6FF1-A836-D352999F7C37}"/>
              </a:ext>
            </a:extLst>
          </p:cNvPr>
          <p:cNvSpPr txBox="1"/>
          <p:nvPr/>
        </p:nvSpPr>
        <p:spPr>
          <a:xfrm>
            <a:off x="2435030" y="4107861"/>
            <a:ext cx="2540054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  <a:buClr>
                <a:srgbClr val="F15A24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release (Q4 2025)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0CDF647-3686-D93E-EE1E-338A7C63B443}"/>
              </a:ext>
            </a:extLst>
          </p:cNvPr>
          <p:cNvSpPr/>
          <p:nvPr/>
        </p:nvSpPr>
        <p:spPr>
          <a:xfrm>
            <a:off x="2266755" y="4144783"/>
            <a:ext cx="196850" cy="168729"/>
          </a:xfrm>
          <a:custGeom>
            <a:avLst/>
            <a:gdLst>
              <a:gd name="connsiteX0" fmla="*/ 0 w 196850"/>
              <a:gd name="connsiteY0" fmla="*/ 0 h 168729"/>
              <a:gd name="connsiteX1" fmla="*/ 196850 w 196850"/>
              <a:gd name="connsiteY1" fmla="*/ 0 h 168729"/>
              <a:gd name="connsiteX2" fmla="*/ 196850 w 196850"/>
              <a:gd name="connsiteY2" fmla="*/ 168729 h 168729"/>
              <a:gd name="connsiteX3" fmla="*/ 0 w 196850"/>
              <a:gd name="connsiteY3" fmla="*/ 168729 h 168729"/>
              <a:gd name="connsiteX4" fmla="*/ 0 w 196850"/>
              <a:gd name="connsiteY4" fmla="*/ 0 h 16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0" h="168729" fill="none" extrusionOk="0">
                <a:moveTo>
                  <a:pt x="0" y="0"/>
                </a:moveTo>
                <a:cubicBezTo>
                  <a:pt x="62052" y="-22358"/>
                  <a:pt x="113763" y="8390"/>
                  <a:pt x="196850" y="0"/>
                </a:cubicBezTo>
                <a:cubicBezTo>
                  <a:pt x="203271" y="67615"/>
                  <a:pt x="186761" y="96161"/>
                  <a:pt x="196850" y="168729"/>
                </a:cubicBezTo>
                <a:cubicBezTo>
                  <a:pt x="136183" y="187206"/>
                  <a:pt x="60768" y="154656"/>
                  <a:pt x="0" y="168729"/>
                </a:cubicBezTo>
                <a:cubicBezTo>
                  <a:pt x="-9354" y="89996"/>
                  <a:pt x="9976" y="42014"/>
                  <a:pt x="0" y="0"/>
                </a:cubicBezTo>
                <a:close/>
              </a:path>
              <a:path w="196850" h="168729" stroke="0" extrusionOk="0">
                <a:moveTo>
                  <a:pt x="0" y="0"/>
                </a:moveTo>
                <a:cubicBezTo>
                  <a:pt x="61454" y="-578"/>
                  <a:pt x="109065" y="14618"/>
                  <a:pt x="196850" y="0"/>
                </a:cubicBezTo>
                <a:cubicBezTo>
                  <a:pt x="200961" y="63450"/>
                  <a:pt x="185966" y="121620"/>
                  <a:pt x="196850" y="168729"/>
                </a:cubicBezTo>
                <a:cubicBezTo>
                  <a:pt x="125607" y="171090"/>
                  <a:pt x="59364" y="154320"/>
                  <a:pt x="0" y="168729"/>
                </a:cubicBezTo>
                <a:cubicBezTo>
                  <a:pt x="-2568" y="94898"/>
                  <a:pt x="2953" y="3480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155858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A074F80A-20CF-0AB1-2F06-EFB21ABA94AC}"/>
              </a:ext>
            </a:extLst>
          </p:cNvPr>
          <p:cNvSpPr txBox="1">
            <a:spLocks/>
          </p:cNvSpPr>
          <p:nvPr/>
        </p:nvSpPr>
        <p:spPr>
          <a:xfrm>
            <a:off x="6403223" y="2925012"/>
            <a:ext cx="2902702" cy="1962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scope of the platform</a:t>
            </a:r>
          </a:p>
          <a:p>
            <a:r>
              <a:rPr lang="en-US" sz="2000" dirty="0"/>
              <a:t>functionalities</a:t>
            </a:r>
          </a:p>
          <a:p>
            <a:r>
              <a:rPr lang="en-US" sz="2000" dirty="0"/>
              <a:t>conceptual and technical considerations</a:t>
            </a:r>
          </a:p>
          <a:p>
            <a:r>
              <a:rPr lang="en-US" sz="2000" dirty="0"/>
              <a:t>expected benefits</a:t>
            </a:r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C4AF994C-FE15-2CDC-792F-FDCAC38A39DA}"/>
              </a:ext>
            </a:extLst>
          </p:cNvPr>
          <p:cNvSpPr/>
          <p:nvPr/>
        </p:nvSpPr>
        <p:spPr>
          <a:xfrm>
            <a:off x="5221526" y="3427325"/>
            <a:ext cx="1181697" cy="549954"/>
          </a:xfrm>
          <a:custGeom>
            <a:avLst/>
            <a:gdLst>
              <a:gd name="connsiteX0" fmla="*/ 0 w 866775"/>
              <a:gd name="connsiteY0" fmla="*/ 0 h 542925"/>
              <a:gd name="connsiteX1" fmla="*/ 504825 w 866775"/>
              <a:gd name="connsiteY1" fmla="*/ 114300 h 542925"/>
              <a:gd name="connsiteX2" fmla="*/ 866775 w 866775"/>
              <a:gd name="connsiteY2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542925">
                <a:moveTo>
                  <a:pt x="0" y="0"/>
                </a:moveTo>
                <a:cubicBezTo>
                  <a:pt x="180181" y="11906"/>
                  <a:pt x="360363" y="23813"/>
                  <a:pt x="504825" y="114300"/>
                </a:cubicBezTo>
                <a:cubicBezTo>
                  <a:pt x="649287" y="204787"/>
                  <a:pt x="758031" y="373856"/>
                  <a:pt x="866775" y="542925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76205F2-42BB-A4EB-007B-FC79BF5A5CC9}"/>
              </a:ext>
            </a:extLst>
          </p:cNvPr>
          <p:cNvSpPr txBox="1"/>
          <p:nvPr/>
        </p:nvSpPr>
        <p:spPr>
          <a:xfrm>
            <a:off x="5248862" y="2849135"/>
            <a:ext cx="105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today's focus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8966AD-5616-25E7-E1AA-B4E85D0304CF}"/>
              </a:ext>
            </a:extLst>
          </p:cNvPr>
          <p:cNvSpPr txBox="1"/>
          <p:nvPr/>
        </p:nvSpPr>
        <p:spPr>
          <a:xfrm>
            <a:off x="2445698" y="4395513"/>
            <a:ext cx="2300117" cy="321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  <a:buClr>
                <a:srgbClr val="F15A24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use cases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824946F-3614-FD8B-4B08-C857DF95E0C3}"/>
              </a:ext>
            </a:extLst>
          </p:cNvPr>
          <p:cNvSpPr/>
          <p:nvPr/>
        </p:nvSpPr>
        <p:spPr>
          <a:xfrm>
            <a:off x="2277423" y="4432435"/>
            <a:ext cx="196850" cy="168729"/>
          </a:xfrm>
          <a:custGeom>
            <a:avLst/>
            <a:gdLst>
              <a:gd name="connsiteX0" fmla="*/ 0 w 196850"/>
              <a:gd name="connsiteY0" fmla="*/ 0 h 168729"/>
              <a:gd name="connsiteX1" fmla="*/ 196850 w 196850"/>
              <a:gd name="connsiteY1" fmla="*/ 0 h 168729"/>
              <a:gd name="connsiteX2" fmla="*/ 196850 w 196850"/>
              <a:gd name="connsiteY2" fmla="*/ 168729 h 168729"/>
              <a:gd name="connsiteX3" fmla="*/ 0 w 196850"/>
              <a:gd name="connsiteY3" fmla="*/ 168729 h 168729"/>
              <a:gd name="connsiteX4" fmla="*/ 0 w 196850"/>
              <a:gd name="connsiteY4" fmla="*/ 0 h 16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0" h="168729" fill="none" extrusionOk="0">
                <a:moveTo>
                  <a:pt x="0" y="0"/>
                </a:moveTo>
                <a:cubicBezTo>
                  <a:pt x="62052" y="-22358"/>
                  <a:pt x="113763" y="8390"/>
                  <a:pt x="196850" y="0"/>
                </a:cubicBezTo>
                <a:cubicBezTo>
                  <a:pt x="203271" y="67615"/>
                  <a:pt x="186761" y="96161"/>
                  <a:pt x="196850" y="168729"/>
                </a:cubicBezTo>
                <a:cubicBezTo>
                  <a:pt x="136183" y="187206"/>
                  <a:pt x="60768" y="154656"/>
                  <a:pt x="0" y="168729"/>
                </a:cubicBezTo>
                <a:cubicBezTo>
                  <a:pt x="-9354" y="89996"/>
                  <a:pt x="9976" y="42014"/>
                  <a:pt x="0" y="0"/>
                </a:cubicBezTo>
                <a:close/>
              </a:path>
              <a:path w="196850" h="168729" stroke="0" extrusionOk="0">
                <a:moveTo>
                  <a:pt x="0" y="0"/>
                </a:moveTo>
                <a:cubicBezTo>
                  <a:pt x="61454" y="-578"/>
                  <a:pt x="109065" y="14618"/>
                  <a:pt x="196850" y="0"/>
                </a:cubicBezTo>
                <a:cubicBezTo>
                  <a:pt x="200961" y="63450"/>
                  <a:pt x="185966" y="121620"/>
                  <a:pt x="196850" y="168729"/>
                </a:cubicBezTo>
                <a:cubicBezTo>
                  <a:pt x="125607" y="171090"/>
                  <a:pt x="59364" y="154320"/>
                  <a:pt x="0" y="168729"/>
                </a:cubicBezTo>
                <a:cubicBezTo>
                  <a:pt x="-2568" y="94898"/>
                  <a:pt x="2953" y="3480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155858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0EA707D4-2FF8-46FE-047A-AE5C76F4724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744" t="-8946" r="2062" b="60386"/>
          <a:stretch>
            <a:fillRect/>
          </a:stretch>
        </p:blipFill>
        <p:spPr>
          <a:xfrm>
            <a:off x="2249011" y="4336666"/>
            <a:ext cx="2914650" cy="1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4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po 86">
            <a:extLst>
              <a:ext uri="{FF2B5EF4-FFF2-40B4-BE49-F238E27FC236}">
                <a16:creationId xmlns:a16="http://schemas.microsoft.com/office/drawing/2014/main" id="{547E2223-18F3-BA01-89D4-F8E426A3F867}"/>
              </a:ext>
            </a:extLst>
          </p:cNvPr>
          <p:cNvGrpSpPr/>
          <p:nvPr/>
        </p:nvGrpSpPr>
        <p:grpSpPr>
          <a:xfrm>
            <a:off x="908129" y="885432"/>
            <a:ext cx="3529491" cy="1930639"/>
            <a:chOff x="141913" y="1224686"/>
            <a:chExt cx="3529491" cy="1930639"/>
          </a:xfrm>
        </p:grpSpPr>
        <p:sp>
          <p:nvSpPr>
            <p:cNvPr id="85" name="Rettangolo con angoli arrotondati 84">
              <a:extLst>
                <a:ext uri="{FF2B5EF4-FFF2-40B4-BE49-F238E27FC236}">
                  <a16:creationId xmlns:a16="http://schemas.microsoft.com/office/drawing/2014/main" id="{6532776E-87F5-1B73-495D-45F68F091138}"/>
                </a:ext>
              </a:extLst>
            </p:cNvPr>
            <p:cNvSpPr/>
            <p:nvPr/>
          </p:nvSpPr>
          <p:spPr>
            <a:xfrm>
              <a:off x="141913" y="1224686"/>
              <a:ext cx="2818780" cy="1930639"/>
            </a:xfrm>
            <a:prstGeom prst="roundRect">
              <a:avLst/>
            </a:prstGeom>
            <a:solidFill>
              <a:srgbClr val="FFC000"/>
            </a:solidFill>
            <a:effectLst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asellaDiTesto 85">
              <a:extLst>
                <a:ext uri="{FF2B5EF4-FFF2-40B4-BE49-F238E27FC236}">
                  <a16:creationId xmlns:a16="http://schemas.microsoft.com/office/drawing/2014/main" id="{D67AE2C9-C954-C025-5A82-1856F9A5707D}"/>
                </a:ext>
              </a:extLst>
            </p:cNvPr>
            <p:cNvSpPr txBox="1"/>
            <p:nvPr/>
          </p:nvSpPr>
          <p:spPr>
            <a:xfrm>
              <a:off x="1979915" y="2046270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release focus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251770F-FE9F-C013-97D3-AFC2364D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80FE08-FB16-2BF5-DEB2-182834F7F4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SELEN: Semantic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ELicitation</a:t>
            </a: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ENvironment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68BB3C-E4F8-353A-5FDF-AE6ED22B8CAA}"/>
              </a:ext>
            </a:extLst>
          </p:cNvPr>
          <p:cNvSpPr txBox="1"/>
          <p:nvPr/>
        </p:nvSpPr>
        <p:spPr>
          <a:xfrm>
            <a:off x="1390529" y="752840"/>
            <a:ext cx="190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 tagging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0CD10F7-0BF9-CFA2-5DD5-D55D20869545}"/>
              </a:ext>
            </a:extLst>
          </p:cNvPr>
          <p:cNvSpPr txBox="1"/>
          <p:nvPr/>
        </p:nvSpPr>
        <p:spPr>
          <a:xfrm>
            <a:off x="5493470" y="751750"/>
            <a:ext cx="302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Thesaurus/Ontology Evolution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3D2652-719B-7514-5036-371D49613578}"/>
              </a:ext>
            </a:extLst>
          </p:cNvPr>
          <p:cNvSpPr txBox="1"/>
          <p:nvPr/>
        </p:nvSpPr>
        <p:spPr>
          <a:xfrm>
            <a:off x="5712421" y="2956441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Knowledge Acquisition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A46BFF-40E9-0C0E-9A41-7E8D4F59A224}"/>
              </a:ext>
            </a:extLst>
          </p:cNvPr>
          <p:cNvSpPr txBox="1"/>
          <p:nvPr/>
        </p:nvSpPr>
        <p:spPr>
          <a:xfrm>
            <a:off x="1223742" y="2958652"/>
            <a:ext cx="215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Semantic Annotation</a:t>
            </a:r>
          </a:p>
        </p:txBody>
      </p:sp>
      <p:sp>
        <p:nvSpPr>
          <p:cNvPr id="17" name="Scheda 16">
            <a:extLst>
              <a:ext uri="{FF2B5EF4-FFF2-40B4-BE49-F238E27FC236}">
                <a16:creationId xmlns:a16="http://schemas.microsoft.com/office/drawing/2014/main" id="{AFDCCC63-F372-784B-67FB-EAF0B4132AD7}"/>
              </a:ext>
            </a:extLst>
          </p:cNvPr>
          <p:cNvSpPr/>
          <p:nvPr/>
        </p:nvSpPr>
        <p:spPr>
          <a:xfrm>
            <a:off x="1678303" y="1263672"/>
            <a:ext cx="1129272" cy="1279477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8EADE80D-ADBE-5990-0B13-343BF9BC04FE}"/>
              </a:ext>
            </a:extLst>
          </p:cNvPr>
          <p:cNvSpPr/>
          <p:nvPr/>
        </p:nvSpPr>
        <p:spPr>
          <a:xfrm>
            <a:off x="1816651" y="1431315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40E6906-3158-1470-CA9E-27F9952DC9DF}"/>
              </a:ext>
            </a:extLst>
          </p:cNvPr>
          <p:cNvSpPr/>
          <p:nvPr/>
        </p:nvSpPr>
        <p:spPr>
          <a:xfrm>
            <a:off x="1816651" y="1533257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71BDB6E9-30C7-F723-16BD-6CE0F96D31AF}"/>
              </a:ext>
            </a:extLst>
          </p:cNvPr>
          <p:cNvSpPr/>
          <p:nvPr/>
        </p:nvSpPr>
        <p:spPr>
          <a:xfrm>
            <a:off x="1816651" y="1679701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40421AF4-1991-7F3F-8E08-3436C017C741}"/>
              </a:ext>
            </a:extLst>
          </p:cNvPr>
          <p:cNvSpPr/>
          <p:nvPr/>
        </p:nvSpPr>
        <p:spPr>
          <a:xfrm>
            <a:off x="1816651" y="1812239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9AEB407C-94DF-2996-0714-5BD05163DD7C}"/>
              </a:ext>
            </a:extLst>
          </p:cNvPr>
          <p:cNvSpPr/>
          <p:nvPr/>
        </p:nvSpPr>
        <p:spPr>
          <a:xfrm>
            <a:off x="1820972" y="1957352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348FDFAF-329B-4BBD-62AA-895D3C8FBDF3}"/>
              </a:ext>
            </a:extLst>
          </p:cNvPr>
          <p:cNvSpPr/>
          <p:nvPr/>
        </p:nvSpPr>
        <p:spPr>
          <a:xfrm>
            <a:off x="1820972" y="2064441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1E3FC445-B526-6B35-C8A4-55930ADEC103}"/>
              </a:ext>
            </a:extLst>
          </p:cNvPr>
          <p:cNvSpPr/>
          <p:nvPr/>
        </p:nvSpPr>
        <p:spPr>
          <a:xfrm>
            <a:off x="1816651" y="2212365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88016FDF-D044-18C0-FC8D-8DE649AA4F14}"/>
              </a:ext>
            </a:extLst>
          </p:cNvPr>
          <p:cNvSpPr/>
          <p:nvPr/>
        </p:nvSpPr>
        <p:spPr>
          <a:xfrm>
            <a:off x="1816651" y="2344854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BAC82C3-409B-9DF3-A27B-4AAD3FEBB77D}"/>
              </a:ext>
            </a:extLst>
          </p:cNvPr>
          <p:cNvSpPr/>
          <p:nvPr/>
        </p:nvSpPr>
        <p:spPr>
          <a:xfrm>
            <a:off x="1964225" y="1323706"/>
            <a:ext cx="764797" cy="4475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hazards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87D3E08-EA0A-E2C6-7285-F8AF8D523104}"/>
              </a:ext>
            </a:extLst>
          </p:cNvPr>
          <p:cNvSpPr/>
          <p:nvPr/>
        </p:nvSpPr>
        <p:spPr>
          <a:xfrm>
            <a:off x="2180585" y="1818585"/>
            <a:ext cx="548437" cy="2095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TPO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CBC3616D-5303-91BD-D278-3C19B71BD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552" y="1312903"/>
            <a:ext cx="602255" cy="675701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CF059764-22E9-DFA2-7698-F0097515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92" y="1473444"/>
            <a:ext cx="602255" cy="675701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5A1CEA0F-9B9D-2D01-05B0-CFA9F479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325" y="1616495"/>
            <a:ext cx="602255" cy="675701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A5219573-C425-9780-D7B2-7A4DD496E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25" y="1778594"/>
            <a:ext cx="602255" cy="675701"/>
          </a:xfrm>
          <a:prstGeom prst="rect">
            <a:avLst/>
          </a:prstGeom>
        </p:spPr>
      </p:pic>
      <p:pic>
        <p:nvPicPr>
          <p:cNvPr id="53" name="Immagine 52" descr="Immagine che contiene cerchio, creatività, arte&#10;&#10;Il contenuto generato dall'IA potrebbe non essere corretto.">
            <a:extLst>
              <a:ext uri="{FF2B5EF4-FFF2-40B4-BE49-F238E27FC236}">
                <a16:creationId xmlns:a16="http://schemas.microsoft.com/office/drawing/2014/main" id="{690177EA-C1CE-D20D-AFA7-F9AB561C7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49" y="1375087"/>
            <a:ext cx="889012" cy="964352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2F625D8-0415-2DFD-9D16-356EF8147639}"/>
              </a:ext>
            </a:extLst>
          </p:cNvPr>
          <p:cNvSpPr txBox="1"/>
          <p:nvPr/>
        </p:nvSpPr>
        <p:spPr>
          <a:xfrm>
            <a:off x="7399828" y="1687430"/>
            <a:ext cx="696024" cy="1009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8000" dirty="0">
                <a:solidFill>
                  <a:srgbClr val="00B050"/>
                </a:solidFill>
              </a:rPr>
              <a:t>+</a:t>
            </a:r>
          </a:p>
          <a:p>
            <a:pPr algn="ctr">
              <a:lnSpc>
                <a:spcPct val="30000"/>
              </a:lnSpc>
            </a:pPr>
            <a:r>
              <a:rPr lang="en-US" sz="8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5" name="Freccia a destra 54">
            <a:extLst>
              <a:ext uri="{FF2B5EF4-FFF2-40B4-BE49-F238E27FC236}">
                <a16:creationId xmlns:a16="http://schemas.microsoft.com/office/drawing/2014/main" id="{05FF584D-5991-98FF-222F-9891A237D3D4}"/>
              </a:ext>
            </a:extLst>
          </p:cNvPr>
          <p:cNvSpPr/>
          <p:nvPr/>
        </p:nvSpPr>
        <p:spPr>
          <a:xfrm>
            <a:off x="6799924" y="1678818"/>
            <a:ext cx="696024" cy="373637"/>
          </a:xfrm>
          <a:prstGeom prst="rightArrow">
            <a:avLst/>
          </a:prstGeom>
          <a:solidFill>
            <a:srgbClr val="F3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47513E9-3BB2-A9F3-1185-034DD7079967}"/>
              </a:ext>
            </a:extLst>
          </p:cNvPr>
          <p:cNvSpPr txBox="1"/>
          <p:nvPr/>
        </p:nvSpPr>
        <p:spPr>
          <a:xfrm>
            <a:off x="5953754" y="3279797"/>
            <a:ext cx="3510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ptos Mono" panose="020B0009020202020204" pitchFamily="49" charset="0"/>
              </a:rPr>
              <a:t>ex:75980-60-8</a:t>
            </a:r>
          </a:p>
          <a:p>
            <a:r>
              <a:rPr lang="en-US" sz="1200" dirty="0">
                <a:latin typeface="Aptos Mono" panose="020B0009020202020204" pitchFamily="49" charset="0"/>
              </a:rPr>
              <a:t> </a:t>
            </a:r>
            <a:r>
              <a:rPr lang="en-US" sz="1200" dirty="0" err="1">
                <a:latin typeface="Aptos Mono" panose="020B0009020202020204" pitchFamily="49" charset="0"/>
              </a:rPr>
              <a:t>rdf:type</a:t>
            </a:r>
            <a:r>
              <a:rPr lang="en-US" sz="1200" dirty="0">
                <a:latin typeface="Aptos Mono" panose="020B0009020202020204" pitchFamily="49" charset="0"/>
              </a:rPr>
              <a:t>     </a:t>
            </a:r>
            <a:r>
              <a:rPr lang="en-US" sz="1200" dirty="0" err="1">
                <a:latin typeface="Aptos Mono" panose="020B0009020202020204" pitchFamily="49" charset="0"/>
              </a:rPr>
              <a:t>ex:Chemical</a:t>
            </a:r>
            <a:r>
              <a:rPr lang="en-US" sz="1200" dirty="0">
                <a:latin typeface="Aptos Mono" panose="020B0009020202020204" pitchFamily="49" charset="0"/>
              </a:rPr>
              <a:t> ;</a:t>
            </a:r>
          </a:p>
          <a:p>
            <a:r>
              <a:rPr lang="en-US" sz="1200" dirty="0">
                <a:latin typeface="Aptos Mono" panose="020B0009020202020204" pitchFamily="49" charset="0"/>
              </a:rPr>
              <a:t> </a:t>
            </a:r>
            <a:r>
              <a:rPr lang="en-US" sz="1200" dirty="0" err="1">
                <a:latin typeface="Aptos Mono" panose="020B0009020202020204" pitchFamily="49" charset="0"/>
              </a:rPr>
              <a:t>ex:casNumber</a:t>
            </a:r>
            <a:r>
              <a:rPr lang="en-US" sz="1200" dirty="0">
                <a:latin typeface="Aptos Mono" panose="020B0009020202020204" pitchFamily="49" charset="0"/>
              </a:rPr>
              <a:t> "75980-60-8" ;</a:t>
            </a:r>
          </a:p>
          <a:p>
            <a:r>
              <a:rPr lang="en-US" sz="1200" dirty="0">
                <a:latin typeface="Aptos Mono" panose="020B0009020202020204" pitchFamily="49" charset="0"/>
              </a:rPr>
              <a:t> </a:t>
            </a:r>
            <a:r>
              <a:rPr lang="en-US" sz="1200" dirty="0" err="1">
                <a:latin typeface="Aptos Mono" panose="020B0009020202020204" pitchFamily="49" charset="0"/>
              </a:rPr>
              <a:t>rdfs:label</a:t>
            </a:r>
            <a:r>
              <a:rPr lang="en-US" sz="1200" dirty="0">
                <a:latin typeface="Aptos Mono" panose="020B0009020202020204" pitchFamily="49" charset="0"/>
              </a:rPr>
              <a:t>   "diphenyl(2,4,6-</a:t>
            </a:r>
            <a:r>
              <a:rPr lang="en-US" sz="1200" b="1" dirty="0">
                <a:latin typeface="Aptos Mono" panose="020B0009020202020204" pitchFamily="49" charset="0"/>
              </a:rPr>
              <a:t>↩</a:t>
            </a:r>
            <a:br>
              <a:rPr lang="en-US" sz="1200" dirty="0">
                <a:latin typeface="Aptos Mono" panose="020B0009020202020204" pitchFamily="49" charset="0"/>
              </a:rPr>
            </a:br>
            <a:r>
              <a:rPr lang="en-US" sz="1200" dirty="0">
                <a:latin typeface="Aptos Mono" panose="020B0009020202020204" pitchFamily="49" charset="0"/>
              </a:rPr>
              <a:t>     </a:t>
            </a:r>
            <a:r>
              <a:rPr lang="en-US" sz="1200" dirty="0" err="1">
                <a:latin typeface="Aptos Mono" panose="020B0009020202020204" pitchFamily="49" charset="0"/>
              </a:rPr>
              <a:t>trimethylbenzoyl</a:t>
            </a:r>
            <a:r>
              <a:rPr lang="en-US" sz="1200" dirty="0">
                <a:latin typeface="Aptos Mono" panose="020B0009020202020204" pitchFamily="49" charset="0"/>
              </a:rPr>
              <a:t>)phosphine</a:t>
            </a:r>
            <a:r>
              <a:rPr lang="en-US" sz="1200" b="1" dirty="0">
                <a:latin typeface="Aptos Mono" panose="020B0009020202020204" pitchFamily="49" charset="0"/>
              </a:rPr>
              <a:t>↩</a:t>
            </a:r>
            <a:r>
              <a:rPr lang="en-US" sz="1200" dirty="0">
                <a:latin typeface="Aptos Mono" panose="020B0009020202020204" pitchFamily="49" charset="0"/>
              </a:rPr>
              <a:t> </a:t>
            </a:r>
            <a:br>
              <a:rPr lang="en-US" sz="1200" dirty="0">
                <a:latin typeface="Aptos Mono" panose="020B0009020202020204" pitchFamily="49" charset="0"/>
              </a:rPr>
            </a:br>
            <a:r>
              <a:rPr lang="en-US" sz="1200" dirty="0">
                <a:latin typeface="Aptos Mono" panose="020B0009020202020204" pitchFamily="49" charset="0"/>
              </a:rPr>
              <a:t>     oxide"@</a:t>
            </a:r>
            <a:r>
              <a:rPr lang="en-US" sz="1200" dirty="0" err="1">
                <a:latin typeface="Aptos Mono" panose="020B0009020202020204" pitchFamily="49" charset="0"/>
              </a:rPr>
              <a:t>en</a:t>
            </a:r>
            <a:r>
              <a:rPr lang="en-US" sz="1200" dirty="0">
                <a:latin typeface="Aptos Mono" panose="020B0009020202020204" pitchFamily="49" charset="0"/>
              </a:rPr>
              <a:t>;</a:t>
            </a:r>
          </a:p>
          <a:p>
            <a:r>
              <a:rPr lang="en-US" sz="1200" dirty="0">
                <a:latin typeface="Aptos Mono" panose="020B0009020202020204" pitchFamily="49" charset="0"/>
              </a:rPr>
              <a:t> </a:t>
            </a:r>
            <a:r>
              <a:rPr lang="en-US" sz="1200" dirty="0" err="1">
                <a:latin typeface="Aptos Mono" panose="020B0009020202020204" pitchFamily="49" charset="0"/>
              </a:rPr>
              <a:t>ex:mayDamage</a:t>
            </a:r>
            <a:r>
              <a:rPr lang="en-US" sz="1200" dirty="0">
                <a:latin typeface="Aptos Mono" panose="020B0009020202020204" pitchFamily="49" charset="0"/>
              </a:rPr>
              <a:t> </a:t>
            </a:r>
            <a:r>
              <a:rPr lang="en-US" sz="1200" dirty="0" err="1">
                <a:latin typeface="Aptos Mono" panose="020B0009020202020204" pitchFamily="49" charset="0"/>
              </a:rPr>
              <a:t>ex:fertility</a:t>
            </a:r>
            <a:r>
              <a:rPr lang="en-US" sz="1200" dirty="0">
                <a:latin typeface="Aptos Mono" panose="020B0009020202020204" pitchFamily="49" charset="0"/>
              </a:rPr>
              <a:t> .</a:t>
            </a:r>
          </a:p>
        </p:txBody>
      </p:sp>
      <p:sp>
        <p:nvSpPr>
          <p:cNvPr id="68" name="Scheda 67">
            <a:extLst>
              <a:ext uri="{FF2B5EF4-FFF2-40B4-BE49-F238E27FC236}">
                <a16:creationId xmlns:a16="http://schemas.microsoft.com/office/drawing/2014/main" id="{17B14886-795D-BC2A-8F84-0A636498CF35}"/>
              </a:ext>
            </a:extLst>
          </p:cNvPr>
          <p:cNvSpPr/>
          <p:nvPr/>
        </p:nvSpPr>
        <p:spPr>
          <a:xfrm>
            <a:off x="1678303" y="3353555"/>
            <a:ext cx="1129272" cy="1279477"/>
          </a:xfrm>
          <a:prstGeom prst="flowChartPunchedCar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igura a mano libera: forma 68">
            <a:extLst>
              <a:ext uri="{FF2B5EF4-FFF2-40B4-BE49-F238E27FC236}">
                <a16:creationId xmlns:a16="http://schemas.microsoft.com/office/drawing/2014/main" id="{ACC38617-E50E-5F4C-57F6-D90724306EB7}"/>
              </a:ext>
            </a:extLst>
          </p:cNvPr>
          <p:cNvSpPr/>
          <p:nvPr/>
        </p:nvSpPr>
        <p:spPr>
          <a:xfrm>
            <a:off x="1816651" y="3521198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igura a mano libera: forma 69">
            <a:extLst>
              <a:ext uri="{FF2B5EF4-FFF2-40B4-BE49-F238E27FC236}">
                <a16:creationId xmlns:a16="http://schemas.microsoft.com/office/drawing/2014/main" id="{CF5494E2-DDC2-BFDE-BC4A-A77C0251AA9F}"/>
              </a:ext>
            </a:extLst>
          </p:cNvPr>
          <p:cNvSpPr/>
          <p:nvPr/>
        </p:nvSpPr>
        <p:spPr>
          <a:xfrm>
            <a:off x="1816651" y="3623140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igura a mano libera: forma 70">
            <a:extLst>
              <a:ext uri="{FF2B5EF4-FFF2-40B4-BE49-F238E27FC236}">
                <a16:creationId xmlns:a16="http://schemas.microsoft.com/office/drawing/2014/main" id="{2EDC92DF-4261-AA31-3901-D593E8CEFB15}"/>
              </a:ext>
            </a:extLst>
          </p:cNvPr>
          <p:cNvSpPr/>
          <p:nvPr/>
        </p:nvSpPr>
        <p:spPr>
          <a:xfrm>
            <a:off x="1816651" y="3769584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igura a mano libera: forma 71">
            <a:extLst>
              <a:ext uri="{FF2B5EF4-FFF2-40B4-BE49-F238E27FC236}">
                <a16:creationId xmlns:a16="http://schemas.microsoft.com/office/drawing/2014/main" id="{8DAB8763-5ECF-FB09-AD32-02359F344C8F}"/>
              </a:ext>
            </a:extLst>
          </p:cNvPr>
          <p:cNvSpPr/>
          <p:nvPr/>
        </p:nvSpPr>
        <p:spPr>
          <a:xfrm>
            <a:off x="1816651" y="3902122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igura a mano libera: forma 72">
            <a:extLst>
              <a:ext uri="{FF2B5EF4-FFF2-40B4-BE49-F238E27FC236}">
                <a16:creationId xmlns:a16="http://schemas.microsoft.com/office/drawing/2014/main" id="{947A16D7-2B5F-409F-7CC3-ED3E48441550}"/>
              </a:ext>
            </a:extLst>
          </p:cNvPr>
          <p:cNvSpPr/>
          <p:nvPr/>
        </p:nvSpPr>
        <p:spPr>
          <a:xfrm>
            <a:off x="1820972" y="4047235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igura a mano libera: forma 73">
            <a:extLst>
              <a:ext uri="{FF2B5EF4-FFF2-40B4-BE49-F238E27FC236}">
                <a16:creationId xmlns:a16="http://schemas.microsoft.com/office/drawing/2014/main" id="{A7853084-15B9-916B-7D96-AD82CB191F3F}"/>
              </a:ext>
            </a:extLst>
          </p:cNvPr>
          <p:cNvSpPr/>
          <p:nvPr/>
        </p:nvSpPr>
        <p:spPr>
          <a:xfrm>
            <a:off x="1820972" y="4154324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igura a mano libera: forma 74">
            <a:extLst>
              <a:ext uri="{FF2B5EF4-FFF2-40B4-BE49-F238E27FC236}">
                <a16:creationId xmlns:a16="http://schemas.microsoft.com/office/drawing/2014/main" id="{362F589E-2A85-CE43-8AEF-3424CF84A6DC}"/>
              </a:ext>
            </a:extLst>
          </p:cNvPr>
          <p:cNvSpPr/>
          <p:nvPr/>
        </p:nvSpPr>
        <p:spPr>
          <a:xfrm>
            <a:off x="1816651" y="4302248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igura a mano libera: forma 75">
            <a:extLst>
              <a:ext uri="{FF2B5EF4-FFF2-40B4-BE49-F238E27FC236}">
                <a16:creationId xmlns:a16="http://schemas.microsoft.com/office/drawing/2014/main" id="{656D64BA-92F4-E1FC-2AE3-53067C037BBD}"/>
              </a:ext>
            </a:extLst>
          </p:cNvPr>
          <p:cNvSpPr/>
          <p:nvPr/>
        </p:nvSpPr>
        <p:spPr>
          <a:xfrm>
            <a:off x="1816651" y="4434737"/>
            <a:ext cx="908050" cy="50800"/>
          </a:xfrm>
          <a:custGeom>
            <a:avLst/>
            <a:gdLst>
              <a:gd name="connsiteX0" fmla="*/ 0 w 908050"/>
              <a:gd name="connsiteY0" fmla="*/ 44450 h 50800"/>
              <a:gd name="connsiteX1" fmla="*/ 82550 w 908050"/>
              <a:gd name="connsiteY1" fmla="*/ 12700 h 50800"/>
              <a:gd name="connsiteX2" fmla="*/ 139700 w 908050"/>
              <a:gd name="connsiteY2" fmla="*/ 25400 h 50800"/>
              <a:gd name="connsiteX3" fmla="*/ 165100 w 908050"/>
              <a:gd name="connsiteY3" fmla="*/ 31750 h 50800"/>
              <a:gd name="connsiteX4" fmla="*/ 273050 w 908050"/>
              <a:gd name="connsiteY4" fmla="*/ 25400 h 50800"/>
              <a:gd name="connsiteX5" fmla="*/ 336550 w 908050"/>
              <a:gd name="connsiteY5" fmla="*/ 0 h 50800"/>
              <a:gd name="connsiteX6" fmla="*/ 457200 w 908050"/>
              <a:gd name="connsiteY6" fmla="*/ 31750 h 50800"/>
              <a:gd name="connsiteX7" fmla="*/ 514350 w 908050"/>
              <a:gd name="connsiteY7" fmla="*/ 25400 h 50800"/>
              <a:gd name="connsiteX8" fmla="*/ 615950 w 908050"/>
              <a:gd name="connsiteY8" fmla="*/ 0 h 50800"/>
              <a:gd name="connsiteX9" fmla="*/ 647700 w 908050"/>
              <a:gd name="connsiteY9" fmla="*/ 12700 h 50800"/>
              <a:gd name="connsiteX10" fmla="*/ 711200 w 908050"/>
              <a:gd name="connsiteY10" fmla="*/ 44450 h 50800"/>
              <a:gd name="connsiteX11" fmla="*/ 755650 w 908050"/>
              <a:gd name="connsiteY11" fmla="*/ 50800 h 50800"/>
              <a:gd name="connsiteX12" fmla="*/ 844550 w 908050"/>
              <a:gd name="connsiteY12" fmla="*/ 38100 h 50800"/>
              <a:gd name="connsiteX13" fmla="*/ 876300 w 908050"/>
              <a:gd name="connsiteY13" fmla="*/ 31750 h 50800"/>
              <a:gd name="connsiteX14" fmla="*/ 908050 w 908050"/>
              <a:gd name="connsiteY14" fmla="*/ 3175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8050" h="50800">
                <a:moveTo>
                  <a:pt x="0" y="44450"/>
                </a:moveTo>
                <a:cubicBezTo>
                  <a:pt x="31721" y="25417"/>
                  <a:pt x="40984" y="15669"/>
                  <a:pt x="82550" y="12700"/>
                </a:cubicBezTo>
                <a:cubicBezTo>
                  <a:pt x="105469" y="11063"/>
                  <a:pt x="119760" y="19703"/>
                  <a:pt x="139700" y="25400"/>
                </a:cubicBezTo>
                <a:cubicBezTo>
                  <a:pt x="148091" y="27798"/>
                  <a:pt x="156633" y="29633"/>
                  <a:pt x="165100" y="31750"/>
                </a:cubicBezTo>
                <a:cubicBezTo>
                  <a:pt x="201083" y="29633"/>
                  <a:pt x="237607" y="31964"/>
                  <a:pt x="273050" y="25400"/>
                </a:cubicBezTo>
                <a:cubicBezTo>
                  <a:pt x="295466" y="21249"/>
                  <a:pt x="336550" y="0"/>
                  <a:pt x="336550" y="0"/>
                </a:cubicBezTo>
                <a:cubicBezTo>
                  <a:pt x="426949" y="30133"/>
                  <a:pt x="386245" y="21614"/>
                  <a:pt x="457200" y="31750"/>
                </a:cubicBezTo>
                <a:cubicBezTo>
                  <a:pt x="476250" y="29633"/>
                  <a:pt x="495444" y="28551"/>
                  <a:pt x="514350" y="25400"/>
                </a:cubicBezTo>
                <a:cubicBezTo>
                  <a:pt x="552853" y="18983"/>
                  <a:pt x="579339" y="10460"/>
                  <a:pt x="615950" y="0"/>
                </a:cubicBezTo>
                <a:cubicBezTo>
                  <a:pt x="626533" y="4233"/>
                  <a:pt x="637505" y="7602"/>
                  <a:pt x="647700" y="12700"/>
                </a:cubicBezTo>
                <a:cubicBezTo>
                  <a:pt x="677762" y="27731"/>
                  <a:pt x="678576" y="36294"/>
                  <a:pt x="711200" y="44450"/>
                </a:cubicBezTo>
                <a:cubicBezTo>
                  <a:pt x="725720" y="48080"/>
                  <a:pt x="740833" y="48683"/>
                  <a:pt x="755650" y="50800"/>
                </a:cubicBezTo>
                <a:lnTo>
                  <a:pt x="844550" y="38100"/>
                </a:lnTo>
                <a:cubicBezTo>
                  <a:pt x="855211" y="36417"/>
                  <a:pt x="865561" y="32824"/>
                  <a:pt x="876300" y="31750"/>
                </a:cubicBezTo>
                <a:cubicBezTo>
                  <a:pt x="886831" y="30697"/>
                  <a:pt x="897467" y="31750"/>
                  <a:pt x="908050" y="317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37D8D61A-22CC-6756-E2DD-E823680ECFAB}"/>
              </a:ext>
            </a:extLst>
          </p:cNvPr>
          <p:cNvSpPr/>
          <p:nvPr/>
        </p:nvSpPr>
        <p:spPr>
          <a:xfrm>
            <a:off x="1837580" y="3499519"/>
            <a:ext cx="361950" cy="94948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6E73B9C8-1C5D-E3BE-E90A-C042EBF826AE}"/>
              </a:ext>
            </a:extLst>
          </p:cNvPr>
          <p:cNvSpPr/>
          <p:nvPr/>
        </p:nvSpPr>
        <p:spPr>
          <a:xfrm>
            <a:off x="2301601" y="3752542"/>
            <a:ext cx="361950" cy="94948"/>
          </a:xfrm>
          <a:prstGeom prst="rect">
            <a:avLst/>
          </a:prstGeom>
          <a:solidFill>
            <a:srgbClr val="00FF00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F9BD5DAD-A3F2-D5AB-3B4E-8EC34C8B4037}"/>
              </a:ext>
            </a:extLst>
          </p:cNvPr>
          <p:cNvSpPr/>
          <p:nvPr/>
        </p:nvSpPr>
        <p:spPr>
          <a:xfrm>
            <a:off x="1837580" y="4025161"/>
            <a:ext cx="361950" cy="94948"/>
          </a:xfrm>
          <a:prstGeom prst="rect">
            <a:avLst/>
          </a:prstGeom>
          <a:solidFill>
            <a:srgbClr val="0000FF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Immagine 79">
            <a:extLst>
              <a:ext uri="{FF2B5EF4-FFF2-40B4-BE49-F238E27FC236}">
                <a16:creationId xmlns:a16="http://schemas.microsoft.com/office/drawing/2014/main" id="{889712AD-75F1-FEC5-1084-AC286D1D2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374" y="3441957"/>
            <a:ext cx="602255" cy="675701"/>
          </a:xfrm>
          <a:prstGeom prst="rect">
            <a:avLst/>
          </a:prstGeom>
        </p:spPr>
      </p:pic>
      <p:pic>
        <p:nvPicPr>
          <p:cNvPr id="81" name="Immagine 80">
            <a:extLst>
              <a:ext uri="{FF2B5EF4-FFF2-40B4-BE49-F238E27FC236}">
                <a16:creationId xmlns:a16="http://schemas.microsoft.com/office/drawing/2014/main" id="{8F977A15-BAE7-70E9-08BE-50335FF2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814" y="3602498"/>
            <a:ext cx="602255" cy="675701"/>
          </a:xfrm>
          <a:prstGeom prst="rect">
            <a:avLst/>
          </a:prstGeom>
        </p:spPr>
      </p:pic>
      <p:pic>
        <p:nvPicPr>
          <p:cNvPr id="82" name="Immagine 81">
            <a:extLst>
              <a:ext uri="{FF2B5EF4-FFF2-40B4-BE49-F238E27FC236}">
                <a16:creationId xmlns:a16="http://schemas.microsoft.com/office/drawing/2014/main" id="{889BB6EC-A119-025B-1B78-97608178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147" y="3745549"/>
            <a:ext cx="602255" cy="675701"/>
          </a:xfrm>
          <a:prstGeom prst="rect">
            <a:avLst/>
          </a:prstGeom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B211ECA7-CD34-06B5-4066-85132A56B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047" y="3907648"/>
            <a:ext cx="602255" cy="675701"/>
          </a:xfrm>
          <a:prstGeom prst="rect">
            <a:avLst/>
          </a:prstGeom>
        </p:spPr>
      </p:pic>
      <p:sp>
        <p:nvSpPr>
          <p:cNvPr id="84" name="Figura a mano libera: forma 83">
            <a:extLst>
              <a:ext uri="{FF2B5EF4-FFF2-40B4-BE49-F238E27FC236}">
                <a16:creationId xmlns:a16="http://schemas.microsoft.com/office/drawing/2014/main" id="{F7F86E2D-5302-260A-0D72-77CB0B34726B}"/>
              </a:ext>
            </a:extLst>
          </p:cNvPr>
          <p:cNvSpPr/>
          <p:nvPr/>
        </p:nvSpPr>
        <p:spPr>
          <a:xfrm>
            <a:off x="5318475" y="4095750"/>
            <a:ext cx="755650" cy="163456"/>
          </a:xfrm>
          <a:custGeom>
            <a:avLst/>
            <a:gdLst>
              <a:gd name="connsiteX0" fmla="*/ 0 w 755650"/>
              <a:gd name="connsiteY0" fmla="*/ 139700 h 163456"/>
              <a:gd name="connsiteX1" fmla="*/ 488950 w 755650"/>
              <a:gd name="connsiteY1" fmla="*/ 152400 h 163456"/>
              <a:gd name="connsiteX2" fmla="*/ 755650 w 755650"/>
              <a:gd name="connsiteY2" fmla="*/ 0 h 16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650" h="163456">
                <a:moveTo>
                  <a:pt x="0" y="139700"/>
                </a:moveTo>
                <a:cubicBezTo>
                  <a:pt x="181504" y="157691"/>
                  <a:pt x="363008" y="175683"/>
                  <a:pt x="488950" y="152400"/>
                </a:cubicBezTo>
                <a:cubicBezTo>
                  <a:pt x="614892" y="129117"/>
                  <a:pt x="685271" y="64558"/>
                  <a:pt x="755650" y="0"/>
                </a:cubicBez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EB462BF-7E59-9068-2534-DCF1A475F6A0}"/>
              </a:ext>
            </a:extLst>
          </p:cNvPr>
          <p:cNvGrpSpPr/>
          <p:nvPr/>
        </p:nvGrpSpPr>
        <p:grpSpPr>
          <a:xfrm>
            <a:off x="62841" y="720436"/>
            <a:ext cx="8485909" cy="4287982"/>
            <a:chOff x="394855" y="720436"/>
            <a:chExt cx="8485909" cy="42879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14A0A8C3-259C-887F-6B4E-652C85CD3D0C}"/>
                </a:ext>
              </a:extLst>
            </p:cNvPr>
            <p:cNvCxnSpPr>
              <a:cxnSpLocks/>
            </p:cNvCxnSpPr>
            <p:nvPr/>
          </p:nvCxnSpPr>
          <p:spPr>
            <a:xfrm>
              <a:off x="4890655" y="720436"/>
              <a:ext cx="0" cy="42879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3505BF3C-0D53-F6CD-402A-8CBFD7D77B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855" y="2864427"/>
              <a:ext cx="848590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979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A26D92F7-D459-A5B5-EA37-0842327600F7}"/>
              </a:ext>
            </a:extLst>
          </p:cNvPr>
          <p:cNvSpPr/>
          <p:nvPr/>
        </p:nvSpPr>
        <p:spPr>
          <a:xfrm>
            <a:off x="4362450" y="873130"/>
            <a:ext cx="4649749" cy="2041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</a:pPr>
            <a:endParaRPr lang="en-US" sz="2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Non-functional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263900" cy="3616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Non-functional goals:</a:t>
            </a:r>
            <a:endParaRPr lang="en-US" noProof="0" dirty="0"/>
          </a:p>
          <a:p>
            <a:r>
              <a:rPr lang="en-US" noProof="0" dirty="0"/>
              <a:t>availability</a:t>
            </a:r>
          </a:p>
          <a:p>
            <a:r>
              <a:rPr lang="en-US" noProof="0" dirty="0"/>
              <a:t>usability</a:t>
            </a:r>
          </a:p>
          <a:p>
            <a:r>
              <a:rPr lang="en-US" noProof="0" dirty="0"/>
              <a:t>maintainability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SELEN: Semantic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ELicitation</a:t>
            </a: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ENvironment</a:t>
            </a:r>
            <a:endParaRPr lang="it-IT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19E5A8-EC6E-AB71-62F2-F33F0E8EA779}"/>
              </a:ext>
            </a:extLst>
          </p:cNvPr>
          <p:cNvSpPr txBox="1">
            <a:spLocks/>
          </p:cNvSpPr>
          <p:nvPr/>
        </p:nvSpPr>
        <p:spPr>
          <a:xfrm>
            <a:off x="4507800" y="928801"/>
            <a:ext cx="4391400" cy="19224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Text-engineering framework:</a:t>
            </a:r>
          </a:p>
          <a:p>
            <a:pPr marL="0" indent="0">
              <a:buNone/>
            </a:pPr>
            <a:r>
              <a:rPr lang="en-US" dirty="0"/>
              <a:t>	Apache UIMA</a:t>
            </a:r>
          </a:p>
          <a:p>
            <a:r>
              <a:rPr lang="en-US" dirty="0"/>
              <a:t>Document interface:</a:t>
            </a:r>
          </a:p>
          <a:p>
            <a:pPr marL="0" indent="0">
              <a:buNone/>
            </a:pPr>
            <a:r>
              <a:rPr lang="en-US" dirty="0"/>
              <a:t>	Apache Tika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9015CB6-9FB6-2AAD-F986-776135B99B9D}"/>
              </a:ext>
            </a:extLst>
          </p:cNvPr>
          <p:cNvSpPr txBox="1"/>
          <p:nvPr/>
        </p:nvSpPr>
        <p:spPr>
          <a:xfrm>
            <a:off x="2476800" y="3410196"/>
            <a:ext cx="6578975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noProof="0" dirty="0"/>
              <a:t>Selected after a survey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general criteria (</a:t>
            </a:r>
            <a:r>
              <a:rPr lang="en-US" dirty="0"/>
              <a:t>e.g., </a:t>
            </a:r>
            <a:r>
              <a:rPr lang="en-US" noProof="0" dirty="0"/>
              <a:t>licensing and programming language)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specific criteria (e.g., orchestration mechanism and granularity)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5DA8C69-841C-08DB-58BD-990DB19F15AF}"/>
              </a:ext>
            </a:extLst>
          </p:cNvPr>
          <p:cNvCxnSpPr>
            <a:stCxn id="19" idx="2"/>
            <a:endCxn id="7" idx="0"/>
          </p:cNvCxnSpPr>
          <p:nvPr/>
        </p:nvCxnSpPr>
        <p:spPr>
          <a:xfrm flipH="1">
            <a:off x="5766288" y="2914651"/>
            <a:ext cx="921037" cy="495545"/>
          </a:xfrm>
          <a:prstGeom prst="line">
            <a:avLst/>
          </a:prstGeom>
          <a:noFill/>
          <a:ln>
            <a:solidFill>
              <a:schemeClr val="tx1"/>
            </a:solidFill>
            <a:prstDash val="sysDot"/>
          </a:ln>
        </p:spPr>
      </p:cxn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48D56161-F1D9-6C23-D2D3-3719B59EFB26}"/>
              </a:ext>
            </a:extLst>
          </p:cNvPr>
          <p:cNvCxnSpPr>
            <a:cxnSpLocks/>
          </p:cNvCxnSpPr>
          <p:nvPr/>
        </p:nvCxnSpPr>
        <p:spPr>
          <a:xfrm>
            <a:off x="1357677" y="2730355"/>
            <a:ext cx="2804748" cy="179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CCF575A-2BC4-EBD9-1761-77B19CCFCFD6}"/>
              </a:ext>
            </a:extLst>
          </p:cNvPr>
          <p:cNvCxnSpPr>
            <a:cxnSpLocks/>
          </p:cNvCxnSpPr>
          <p:nvPr/>
        </p:nvCxnSpPr>
        <p:spPr>
          <a:xfrm flipV="1">
            <a:off x="2475821" y="1379993"/>
            <a:ext cx="2708800" cy="269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bo 95">
            <a:extLst>
              <a:ext uri="{FF2B5EF4-FFF2-40B4-BE49-F238E27FC236}">
                <a16:creationId xmlns:a16="http://schemas.microsoft.com/office/drawing/2014/main" id="{72E68EB3-228F-6DCB-2CC2-C0F848DCF849}"/>
              </a:ext>
            </a:extLst>
          </p:cNvPr>
          <p:cNvSpPr/>
          <p:nvPr/>
        </p:nvSpPr>
        <p:spPr>
          <a:xfrm>
            <a:off x="2405519" y="2085990"/>
            <a:ext cx="2576058" cy="1188559"/>
          </a:xfrm>
          <a:prstGeom prst="cube">
            <a:avLst>
              <a:gd name="adj" fmla="val 6407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E499A3-1851-6F3D-B87E-2D4BA8CD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95F27A-6017-159B-F931-DE769CE32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8177" y="4766400"/>
            <a:ext cx="2774950" cy="164386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SELEN: Semantic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ELicitation</a:t>
            </a: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7F7F7F"/>
                </a:solidFill>
                <a:latin typeface="Calibri" panose="020F0502020204030204" pitchFamily="34" charset="0"/>
              </a:rPr>
              <a:t>ENvironment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E4E478A-65F5-13FA-D5AC-A42E6A9B3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92" y="2264226"/>
            <a:ext cx="842818" cy="92957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2FC2E9-2023-1A6A-1796-4EB9314D8F4C}"/>
              </a:ext>
            </a:extLst>
          </p:cNvPr>
          <p:cNvSpPr txBox="1"/>
          <p:nvPr/>
        </p:nvSpPr>
        <p:spPr>
          <a:xfrm>
            <a:off x="2486454" y="2846642"/>
            <a:ext cx="1765227" cy="420628"/>
          </a:xfrm>
          <a:prstGeom prst="rect">
            <a:avLst/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____  _____ _     ______ _   _ </a:t>
            </a:r>
          </a:p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/ ___|| ____| |   |  ____| \ | |</a:t>
            </a:r>
          </a:p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\___ \|  _| | |   |  _|  |  \| |</a:t>
            </a:r>
          </a:p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 ___) | |___| |___| |___ | |\  |</a:t>
            </a:r>
          </a:p>
          <a:p>
            <a:pPr>
              <a:lnSpc>
                <a:spcPct val="70000"/>
              </a:lnSpc>
            </a:pPr>
            <a:r>
              <a:rPr lang="en-US" sz="600" b="1" dirty="0">
                <a:solidFill>
                  <a:srgbClr val="F3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Mono" panose="020B0009020202020204" pitchFamily="49" charset="0"/>
              </a:rPr>
              <a:t> |____/|_____|_____|_____||_| \_|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60B8305-3622-132A-DCEB-B487C3131BCD}"/>
              </a:ext>
            </a:extLst>
          </p:cNvPr>
          <p:cNvCxnSpPr/>
          <p:nvPr/>
        </p:nvCxnSpPr>
        <p:spPr>
          <a:xfrm>
            <a:off x="2475821" y="4088214"/>
            <a:ext cx="4138339" cy="26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27FA7C7-0263-FD59-48C2-52707156AA8D}"/>
              </a:ext>
            </a:extLst>
          </p:cNvPr>
          <p:cNvCxnSpPr>
            <a:cxnSpLocks/>
          </p:cNvCxnSpPr>
          <p:nvPr/>
        </p:nvCxnSpPr>
        <p:spPr>
          <a:xfrm>
            <a:off x="5184621" y="1379993"/>
            <a:ext cx="1707590" cy="58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e 38">
            <a:extLst>
              <a:ext uri="{FF2B5EF4-FFF2-40B4-BE49-F238E27FC236}">
                <a16:creationId xmlns:a16="http://schemas.microsoft.com/office/drawing/2014/main" id="{C09B321A-192B-D7AB-9B16-22D6830337EC}"/>
              </a:ext>
            </a:extLst>
          </p:cNvPr>
          <p:cNvSpPr/>
          <p:nvPr/>
        </p:nvSpPr>
        <p:spPr>
          <a:xfrm>
            <a:off x="6584112" y="588186"/>
            <a:ext cx="2378598" cy="1594156"/>
          </a:xfrm>
          <a:prstGeom prst="ellipse">
            <a:avLst/>
          </a:prstGeom>
          <a:solidFill>
            <a:srgbClr val="F3930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A19E8BE-FB65-7252-CE86-93EED3933883}"/>
              </a:ext>
            </a:extLst>
          </p:cNvPr>
          <p:cNvSpPr txBox="1"/>
          <p:nvPr/>
        </p:nvSpPr>
        <p:spPr>
          <a:xfrm>
            <a:off x="7100067" y="1581679"/>
            <a:ext cx="1359346" cy="36933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file manager</a:t>
            </a:r>
          </a:p>
        </p:txBody>
      </p:sp>
      <p:pic>
        <p:nvPicPr>
          <p:cNvPr id="35" name="Elemento grafico 34" descr="Archivio della casella di archiviazione con riempimento a tinta unita">
            <a:extLst>
              <a:ext uri="{FF2B5EF4-FFF2-40B4-BE49-F238E27FC236}">
                <a16:creationId xmlns:a16="http://schemas.microsoft.com/office/drawing/2014/main" id="{FBD32698-0D56-8F59-7921-284C33EAF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8682" y="889841"/>
            <a:ext cx="914400" cy="914400"/>
          </a:xfrm>
          <a:prstGeom prst="rect">
            <a:avLst/>
          </a:prstGeom>
        </p:spPr>
      </p:pic>
      <p:pic>
        <p:nvPicPr>
          <p:cNvPr id="36" name="Elemento grafico 35" descr="Archivio della casella di archiviazione con riempimento a tinta unita">
            <a:extLst>
              <a:ext uri="{FF2B5EF4-FFF2-40B4-BE49-F238E27FC236}">
                <a16:creationId xmlns:a16="http://schemas.microsoft.com/office/drawing/2014/main" id="{B35401A8-D122-7CF9-CE1F-0AB859033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833" y="322541"/>
            <a:ext cx="914400" cy="914400"/>
          </a:xfrm>
          <a:prstGeom prst="rect">
            <a:avLst/>
          </a:prstGeom>
        </p:spPr>
      </p:pic>
      <p:pic>
        <p:nvPicPr>
          <p:cNvPr id="37" name="Elemento grafico 36" descr="Archivio della casella di archiviazione con riempimento a tinta unita">
            <a:extLst>
              <a:ext uri="{FF2B5EF4-FFF2-40B4-BE49-F238E27FC236}">
                <a16:creationId xmlns:a16="http://schemas.microsoft.com/office/drawing/2014/main" id="{8D7ED518-9C2B-9109-7510-4799406FC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9614" y="775507"/>
            <a:ext cx="914400" cy="914400"/>
          </a:xfrm>
          <a:prstGeom prst="rect">
            <a:avLst/>
          </a:prstGeom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55653DF0-01E6-F6FA-452F-C2DB441C0B29}"/>
              </a:ext>
            </a:extLst>
          </p:cNvPr>
          <p:cNvSpPr/>
          <p:nvPr/>
        </p:nvSpPr>
        <p:spPr>
          <a:xfrm>
            <a:off x="4750875" y="3317581"/>
            <a:ext cx="2379600" cy="1594156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D3FBBE4-BA21-7F08-12D6-7F6322DBB926}"/>
              </a:ext>
            </a:extLst>
          </p:cNvPr>
          <p:cNvSpPr txBox="1"/>
          <p:nvPr/>
        </p:nvSpPr>
        <p:spPr>
          <a:xfrm>
            <a:off x="5212749" y="4319871"/>
            <a:ext cx="1472134" cy="36933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dataset origin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16B76B0-8C8B-E5D7-A911-025B5548C904}"/>
              </a:ext>
            </a:extLst>
          </p:cNvPr>
          <p:cNvGrpSpPr/>
          <p:nvPr/>
        </p:nvGrpSpPr>
        <p:grpSpPr>
          <a:xfrm>
            <a:off x="4758018" y="3247030"/>
            <a:ext cx="1035627" cy="1035627"/>
            <a:chOff x="4518314" y="2762671"/>
            <a:chExt cx="1035627" cy="1035627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ED6B704A-F304-ADD4-FE7C-5C40D31C4FE4}"/>
                </a:ext>
              </a:extLst>
            </p:cNvPr>
            <p:cNvGrpSpPr/>
            <p:nvPr/>
          </p:nvGrpSpPr>
          <p:grpSpPr>
            <a:xfrm>
              <a:off x="4681538" y="2982872"/>
              <a:ext cx="390525" cy="502114"/>
              <a:chOff x="4681538" y="2982872"/>
              <a:chExt cx="390525" cy="502114"/>
            </a:xfrm>
            <a:solidFill>
              <a:schemeClr val="bg1"/>
            </a:solidFill>
          </p:grpSpPr>
          <p:sp>
            <p:nvSpPr>
              <p:cNvPr id="24" name="Figura a mano libera: forma 23">
                <a:extLst>
                  <a:ext uri="{FF2B5EF4-FFF2-40B4-BE49-F238E27FC236}">
                    <a16:creationId xmlns:a16="http://schemas.microsoft.com/office/drawing/2014/main" id="{5D19927F-ECFF-7EAE-4050-BA92B34FF933}"/>
                  </a:ext>
                </a:extLst>
              </p:cNvPr>
              <p:cNvSpPr/>
              <p:nvPr/>
            </p:nvSpPr>
            <p:spPr>
              <a:xfrm>
                <a:off x="4681538" y="2982872"/>
                <a:ext cx="390525" cy="502114"/>
              </a:xfrm>
              <a:custGeom>
                <a:avLst/>
                <a:gdLst>
                  <a:gd name="connsiteX0" fmla="*/ 205978 w 402431"/>
                  <a:gd name="connsiteY0" fmla="*/ 0 h 502114"/>
                  <a:gd name="connsiteX1" fmla="*/ 402431 w 402431"/>
                  <a:gd name="connsiteY1" fmla="*/ 100013 h 502114"/>
                  <a:gd name="connsiteX2" fmla="*/ 398440 w 402431"/>
                  <a:gd name="connsiteY2" fmla="*/ 120169 h 502114"/>
                  <a:gd name="connsiteX3" fmla="*/ 391545 w 402431"/>
                  <a:gd name="connsiteY3" fmla="*/ 131476 h 502114"/>
                  <a:gd name="connsiteX4" fmla="*/ 395287 w 402431"/>
                  <a:gd name="connsiteY4" fmla="*/ 131802 h 502114"/>
                  <a:gd name="connsiteX5" fmla="*/ 385762 w 402431"/>
                  <a:gd name="connsiteY5" fmla="*/ 169902 h 502114"/>
                  <a:gd name="connsiteX6" fmla="*/ 345281 w 402431"/>
                  <a:gd name="connsiteY6" fmla="*/ 184189 h 502114"/>
                  <a:gd name="connsiteX7" fmla="*/ 300037 w 402431"/>
                  <a:gd name="connsiteY7" fmla="*/ 238958 h 502114"/>
                  <a:gd name="connsiteX8" fmla="*/ 319087 w 402431"/>
                  <a:gd name="connsiteY8" fmla="*/ 305633 h 502114"/>
                  <a:gd name="connsiteX9" fmla="*/ 397669 w 402431"/>
                  <a:gd name="connsiteY9" fmla="*/ 353258 h 502114"/>
                  <a:gd name="connsiteX10" fmla="*/ 401236 w 402431"/>
                  <a:gd name="connsiteY10" fmla="*/ 396066 h 502114"/>
                  <a:gd name="connsiteX11" fmla="*/ 402431 w 402431"/>
                  <a:gd name="connsiteY11" fmla="*/ 402101 h 502114"/>
                  <a:gd name="connsiteX12" fmla="*/ 401944 w 402431"/>
                  <a:gd name="connsiteY12" fmla="*/ 404561 h 502114"/>
                  <a:gd name="connsiteX13" fmla="*/ 402431 w 402431"/>
                  <a:gd name="connsiteY13" fmla="*/ 410408 h 502114"/>
                  <a:gd name="connsiteX14" fmla="*/ 400788 w 402431"/>
                  <a:gd name="connsiteY14" fmla="*/ 410398 h 502114"/>
                  <a:gd name="connsiteX15" fmla="*/ 398440 w 402431"/>
                  <a:gd name="connsiteY15" fmla="*/ 422257 h 502114"/>
                  <a:gd name="connsiteX16" fmla="*/ 205978 w 402431"/>
                  <a:gd name="connsiteY16" fmla="*/ 502114 h 502114"/>
                  <a:gd name="connsiteX17" fmla="*/ 13516 w 402431"/>
                  <a:gd name="connsiteY17" fmla="*/ 422257 h 502114"/>
                  <a:gd name="connsiteX18" fmla="*/ 10711 w 402431"/>
                  <a:gd name="connsiteY18" fmla="*/ 408090 h 502114"/>
                  <a:gd name="connsiteX19" fmla="*/ 0 w 402431"/>
                  <a:gd name="connsiteY19" fmla="*/ 408027 h 502114"/>
                  <a:gd name="connsiteX20" fmla="*/ 11469 w 402431"/>
                  <a:gd name="connsiteY20" fmla="*/ 109830 h 502114"/>
                  <a:gd name="connsiteX21" fmla="*/ 9525 w 402431"/>
                  <a:gd name="connsiteY21" fmla="*/ 100013 h 502114"/>
                  <a:gd name="connsiteX22" fmla="*/ 205978 w 402431"/>
                  <a:gd name="connsiteY22" fmla="*/ 0 h 50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2431" h="502114">
                    <a:moveTo>
                      <a:pt x="205978" y="0"/>
                    </a:moveTo>
                    <a:cubicBezTo>
                      <a:pt x="314476" y="0"/>
                      <a:pt x="402431" y="44777"/>
                      <a:pt x="402431" y="100013"/>
                    </a:cubicBezTo>
                    <a:cubicBezTo>
                      <a:pt x="402431" y="106917"/>
                      <a:pt x="401057" y="113658"/>
                      <a:pt x="398440" y="120169"/>
                    </a:cubicBezTo>
                    <a:lnTo>
                      <a:pt x="391545" y="131476"/>
                    </a:lnTo>
                    <a:lnTo>
                      <a:pt x="395287" y="131802"/>
                    </a:lnTo>
                    <a:lnTo>
                      <a:pt x="385762" y="169902"/>
                    </a:lnTo>
                    <a:lnTo>
                      <a:pt x="345281" y="184189"/>
                    </a:lnTo>
                    <a:lnTo>
                      <a:pt x="300037" y="238958"/>
                    </a:lnTo>
                    <a:lnTo>
                      <a:pt x="319087" y="305633"/>
                    </a:lnTo>
                    <a:lnTo>
                      <a:pt x="397669" y="353258"/>
                    </a:lnTo>
                    <a:lnTo>
                      <a:pt x="401236" y="396066"/>
                    </a:lnTo>
                    <a:lnTo>
                      <a:pt x="402431" y="402101"/>
                    </a:lnTo>
                    <a:lnTo>
                      <a:pt x="401944" y="404561"/>
                    </a:lnTo>
                    <a:lnTo>
                      <a:pt x="402431" y="410408"/>
                    </a:lnTo>
                    <a:lnTo>
                      <a:pt x="400788" y="410398"/>
                    </a:lnTo>
                    <a:lnTo>
                      <a:pt x="398440" y="422257"/>
                    </a:lnTo>
                    <a:cubicBezTo>
                      <a:pt x="380122" y="467832"/>
                      <a:pt x="300914" y="502114"/>
                      <a:pt x="205978" y="502114"/>
                    </a:cubicBezTo>
                    <a:cubicBezTo>
                      <a:pt x="111043" y="502114"/>
                      <a:pt x="31835" y="467832"/>
                      <a:pt x="13516" y="422257"/>
                    </a:cubicBezTo>
                    <a:lnTo>
                      <a:pt x="10711" y="408090"/>
                    </a:lnTo>
                    <a:lnTo>
                      <a:pt x="0" y="408027"/>
                    </a:lnTo>
                    <a:lnTo>
                      <a:pt x="11469" y="109830"/>
                    </a:lnTo>
                    <a:lnTo>
                      <a:pt x="9525" y="100013"/>
                    </a:lnTo>
                    <a:cubicBezTo>
                      <a:pt x="9525" y="44777"/>
                      <a:pt x="97480" y="0"/>
                      <a:pt x="2059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Figura a mano libera: forma 8">
                <a:extLst>
                  <a:ext uri="{FF2B5EF4-FFF2-40B4-BE49-F238E27FC236}">
                    <a16:creationId xmlns:a16="http://schemas.microsoft.com/office/drawing/2014/main" id="{4C698938-DFD2-E50F-2598-E0AAACD144A6}"/>
                  </a:ext>
                </a:extLst>
              </p:cNvPr>
              <p:cNvSpPr/>
              <p:nvPr/>
            </p:nvSpPr>
            <p:spPr>
              <a:xfrm>
                <a:off x="4917281" y="3115892"/>
                <a:ext cx="154782" cy="288964"/>
              </a:xfrm>
              <a:custGeom>
                <a:avLst/>
                <a:gdLst>
                  <a:gd name="connsiteX0" fmla="*/ 0 w 154782"/>
                  <a:gd name="connsiteY0" fmla="*/ 0 h 288964"/>
                  <a:gd name="connsiteX1" fmla="*/ 154782 w 154782"/>
                  <a:gd name="connsiteY1" fmla="*/ 0 h 288964"/>
                  <a:gd name="connsiteX2" fmla="*/ 154782 w 154782"/>
                  <a:gd name="connsiteY2" fmla="*/ 77813 h 288964"/>
                  <a:gd name="connsiteX3" fmla="*/ 150472 w 154782"/>
                  <a:gd name="connsiteY3" fmla="*/ 78684 h 288964"/>
                  <a:gd name="connsiteX4" fmla="*/ 103199 w 154782"/>
                  <a:gd name="connsiteY4" fmla="*/ 150001 h 288964"/>
                  <a:gd name="connsiteX5" fmla="*/ 150472 w 154782"/>
                  <a:gd name="connsiteY5" fmla="*/ 221319 h 288964"/>
                  <a:gd name="connsiteX6" fmla="*/ 154782 w 154782"/>
                  <a:gd name="connsiteY6" fmla="*/ 222189 h 288964"/>
                  <a:gd name="connsiteX7" fmla="*/ 154782 w 154782"/>
                  <a:gd name="connsiteY7" fmla="*/ 288964 h 288964"/>
                  <a:gd name="connsiteX8" fmla="*/ 0 w 154782"/>
                  <a:gd name="connsiteY8" fmla="*/ 288964 h 28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2" h="288964">
                    <a:moveTo>
                      <a:pt x="0" y="0"/>
                    </a:moveTo>
                    <a:lnTo>
                      <a:pt x="154782" y="0"/>
                    </a:lnTo>
                    <a:lnTo>
                      <a:pt x="154782" y="77813"/>
                    </a:lnTo>
                    <a:lnTo>
                      <a:pt x="150472" y="78684"/>
                    </a:lnTo>
                    <a:cubicBezTo>
                      <a:pt x="122692" y="90434"/>
                      <a:pt x="103199" y="117941"/>
                      <a:pt x="103199" y="150001"/>
                    </a:cubicBezTo>
                    <a:cubicBezTo>
                      <a:pt x="103199" y="182061"/>
                      <a:pt x="122692" y="209569"/>
                      <a:pt x="150472" y="221319"/>
                    </a:cubicBezTo>
                    <a:lnTo>
                      <a:pt x="154782" y="222189"/>
                    </a:lnTo>
                    <a:lnTo>
                      <a:pt x="154782" y="288964"/>
                    </a:lnTo>
                    <a:lnTo>
                      <a:pt x="0" y="2889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25B7E2D5-69FC-2BA8-BEA0-587F6BD8C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8314" y="2762671"/>
              <a:ext cx="1035627" cy="1035627"/>
            </a:xfrm>
            <a:prstGeom prst="rect">
              <a:avLst/>
            </a:prstGeom>
            <a:effectLst/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A50D94CE-A35F-4BEA-5C36-905F7117F49D}"/>
              </a:ext>
            </a:extLst>
          </p:cNvPr>
          <p:cNvGrpSpPr/>
          <p:nvPr/>
        </p:nvGrpSpPr>
        <p:grpSpPr>
          <a:xfrm>
            <a:off x="5557306" y="3653576"/>
            <a:ext cx="1035627" cy="1035627"/>
            <a:chOff x="4518314" y="2762671"/>
            <a:chExt cx="1035627" cy="1035627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E37218D9-74A8-00EE-AE71-E24630FFD0E4}"/>
                </a:ext>
              </a:extLst>
            </p:cNvPr>
            <p:cNvGrpSpPr/>
            <p:nvPr/>
          </p:nvGrpSpPr>
          <p:grpSpPr>
            <a:xfrm>
              <a:off x="4681538" y="2982872"/>
              <a:ext cx="390525" cy="502114"/>
              <a:chOff x="4681538" y="2982872"/>
              <a:chExt cx="390525" cy="502114"/>
            </a:xfrm>
            <a:solidFill>
              <a:schemeClr val="bg1"/>
            </a:solidFill>
          </p:grpSpPr>
          <p:sp>
            <p:nvSpPr>
              <p:cNvPr id="22" name="Figura a mano libera: forma 21">
                <a:extLst>
                  <a:ext uri="{FF2B5EF4-FFF2-40B4-BE49-F238E27FC236}">
                    <a16:creationId xmlns:a16="http://schemas.microsoft.com/office/drawing/2014/main" id="{0812F3F6-481B-CC56-577B-0049D104D3A9}"/>
                  </a:ext>
                </a:extLst>
              </p:cNvPr>
              <p:cNvSpPr/>
              <p:nvPr/>
            </p:nvSpPr>
            <p:spPr>
              <a:xfrm>
                <a:off x="4681538" y="2982872"/>
                <a:ext cx="390525" cy="502114"/>
              </a:xfrm>
              <a:custGeom>
                <a:avLst/>
                <a:gdLst>
                  <a:gd name="connsiteX0" fmla="*/ 205978 w 402431"/>
                  <a:gd name="connsiteY0" fmla="*/ 0 h 502114"/>
                  <a:gd name="connsiteX1" fmla="*/ 402431 w 402431"/>
                  <a:gd name="connsiteY1" fmla="*/ 100013 h 502114"/>
                  <a:gd name="connsiteX2" fmla="*/ 398440 w 402431"/>
                  <a:gd name="connsiteY2" fmla="*/ 120169 h 502114"/>
                  <a:gd name="connsiteX3" fmla="*/ 391545 w 402431"/>
                  <a:gd name="connsiteY3" fmla="*/ 131476 h 502114"/>
                  <a:gd name="connsiteX4" fmla="*/ 395287 w 402431"/>
                  <a:gd name="connsiteY4" fmla="*/ 131802 h 502114"/>
                  <a:gd name="connsiteX5" fmla="*/ 385762 w 402431"/>
                  <a:gd name="connsiteY5" fmla="*/ 169902 h 502114"/>
                  <a:gd name="connsiteX6" fmla="*/ 345281 w 402431"/>
                  <a:gd name="connsiteY6" fmla="*/ 184189 h 502114"/>
                  <a:gd name="connsiteX7" fmla="*/ 300037 w 402431"/>
                  <a:gd name="connsiteY7" fmla="*/ 238958 h 502114"/>
                  <a:gd name="connsiteX8" fmla="*/ 319087 w 402431"/>
                  <a:gd name="connsiteY8" fmla="*/ 305633 h 502114"/>
                  <a:gd name="connsiteX9" fmla="*/ 397669 w 402431"/>
                  <a:gd name="connsiteY9" fmla="*/ 353258 h 502114"/>
                  <a:gd name="connsiteX10" fmla="*/ 401236 w 402431"/>
                  <a:gd name="connsiteY10" fmla="*/ 396066 h 502114"/>
                  <a:gd name="connsiteX11" fmla="*/ 402431 w 402431"/>
                  <a:gd name="connsiteY11" fmla="*/ 402101 h 502114"/>
                  <a:gd name="connsiteX12" fmla="*/ 401944 w 402431"/>
                  <a:gd name="connsiteY12" fmla="*/ 404561 h 502114"/>
                  <a:gd name="connsiteX13" fmla="*/ 402431 w 402431"/>
                  <a:gd name="connsiteY13" fmla="*/ 410408 h 502114"/>
                  <a:gd name="connsiteX14" fmla="*/ 400788 w 402431"/>
                  <a:gd name="connsiteY14" fmla="*/ 410398 h 502114"/>
                  <a:gd name="connsiteX15" fmla="*/ 398440 w 402431"/>
                  <a:gd name="connsiteY15" fmla="*/ 422257 h 502114"/>
                  <a:gd name="connsiteX16" fmla="*/ 205978 w 402431"/>
                  <a:gd name="connsiteY16" fmla="*/ 502114 h 502114"/>
                  <a:gd name="connsiteX17" fmla="*/ 13516 w 402431"/>
                  <a:gd name="connsiteY17" fmla="*/ 422257 h 502114"/>
                  <a:gd name="connsiteX18" fmla="*/ 10711 w 402431"/>
                  <a:gd name="connsiteY18" fmla="*/ 408090 h 502114"/>
                  <a:gd name="connsiteX19" fmla="*/ 0 w 402431"/>
                  <a:gd name="connsiteY19" fmla="*/ 408027 h 502114"/>
                  <a:gd name="connsiteX20" fmla="*/ 11469 w 402431"/>
                  <a:gd name="connsiteY20" fmla="*/ 109830 h 502114"/>
                  <a:gd name="connsiteX21" fmla="*/ 9525 w 402431"/>
                  <a:gd name="connsiteY21" fmla="*/ 100013 h 502114"/>
                  <a:gd name="connsiteX22" fmla="*/ 205978 w 402431"/>
                  <a:gd name="connsiteY22" fmla="*/ 0 h 50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2431" h="502114">
                    <a:moveTo>
                      <a:pt x="205978" y="0"/>
                    </a:moveTo>
                    <a:cubicBezTo>
                      <a:pt x="314476" y="0"/>
                      <a:pt x="402431" y="44777"/>
                      <a:pt x="402431" y="100013"/>
                    </a:cubicBezTo>
                    <a:cubicBezTo>
                      <a:pt x="402431" y="106917"/>
                      <a:pt x="401057" y="113658"/>
                      <a:pt x="398440" y="120169"/>
                    </a:cubicBezTo>
                    <a:lnTo>
                      <a:pt x="391545" y="131476"/>
                    </a:lnTo>
                    <a:lnTo>
                      <a:pt x="395287" y="131802"/>
                    </a:lnTo>
                    <a:lnTo>
                      <a:pt x="385762" y="169902"/>
                    </a:lnTo>
                    <a:lnTo>
                      <a:pt x="345281" y="184189"/>
                    </a:lnTo>
                    <a:lnTo>
                      <a:pt x="300037" y="238958"/>
                    </a:lnTo>
                    <a:lnTo>
                      <a:pt x="319087" y="305633"/>
                    </a:lnTo>
                    <a:lnTo>
                      <a:pt x="397669" y="353258"/>
                    </a:lnTo>
                    <a:lnTo>
                      <a:pt x="401236" y="396066"/>
                    </a:lnTo>
                    <a:lnTo>
                      <a:pt x="402431" y="402101"/>
                    </a:lnTo>
                    <a:lnTo>
                      <a:pt x="401944" y="404561"/>
                    </a:lnTo>
                    <a:lnTo>
                      <a:pt x="402431" y="410408"/>
                    </a:lnTo>
                    <a:lnTo>
                      <a:pt x="400788" y="410398"/>
                    </a:lnTo>
                    <a:lnTo>
                      <a:pt x="398440" y="422257"/>
                    </a:lnTo>
                    <a:cubicBezTo>
                      <a:pt x="380122" y="467832"/>
                      <a:pt x="300914" y="502114"/>
                      <a:pt x="205978" y="502114"/>
                    </a:cubicBezTo>
                    <a:cubicBezTo>
                      <a:pt x="111043" y="502114"/>
                      <a:pt x="31835" y="467832"/>
                      <a:pt x="13516" y="422257"/>
                    </a:cubicBezTo>
                    <a:lnTo>
                      <a:pt x="10711" y="408090"/>
                    </a:lnTo>
                    <a:lnTo>
                      <a:pt x="0" y="408027"/>
                    </a:lnTo>
                    <a:lnTo>
                      <a:pt x="11469" y="109830"/>
                    </a:lnTo>
                    <a:lnTo>
                      <a:pt x="9525" y="100013"/>
                    </a:lnTo>
                    <a:cubicBezTo>
                      <a:pt x="9525" y="44777"/>
                      <a:pt x="97480" y="0"/>
                      <a:pt x="2059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igura a mano libera: forma 22">
                <a:extLst>
                  <a:ext uri="{FF2B5EF4-FFF2-40B4-BE49-F238E27FC236}">
                    <a16:creationId xmlns:a16="http://schemas.microsoft.com/office/drawing/2014/main" id="{2D436175-F333-55DC-8406-90AFB50F9CA2}"/>
                  </a:ext>
                </a:extLst>
              </p:cNvPr>
              <p:cNvSpPr/>
              <p:nvPr/>
            </p:nvSpPr>
            <p:spPr>
              <a:xfrm>
                <a:off x="4917281" y="3115892"/>
                <a:ext cx="154782" cy="288964"/>
              </a:xfrm>
              <a:custGeom>
                <a:avLst/>
                <a:gdLst>
                  <a:gd name="connsiteX0" fmla="*/ 0 w 154782"/>
                  <a:gd name="connsiteY0" fmla="*/ 0 h 288964"/>
                  <a:gd name="connsiteX1" fmla="*/ 154782 w 154782"/>
                  <a:gd name="connsiteY1" fmla="*/ 0 h 288964"/>
                  <a:gd name="connsiteX2" fmla="*/ 154782 w 154782"/>
                  <a:gd name="connsiteY2" fmla="*/ 77813 h 288964"/>
                  <a:gd name="connsiteX3" fmla="*/ 150472 w 154782"/>
                  <a:gd name="connsiteY3" fmla="*/ 78684 h 288964"/>
                  <a:gd name="connsiteX4" fmla="*/ 103199 w 154782"/>
                  <a:gd name="connsiteY4" fmla="*/ 150001 h 288964"/>
                  <a:gd name="connsiteX5" fmla="*/ 150472 w 154782"/>
                  <a:gd name="connsiteY5" fmla="*/ 221319 h 288964"/>
                  <a:gd name="connsiteX6" fmla="*/ 154782 w 154782"/>
                  <a:gd name="connsiteY6" fmla="*/ 222189 h 288964"/>
                  <a:gd name="connsiteX7" fmla="*/ 154782 w 154782"/>
                  <a:gd name="connsiteY7" fmla="*/ 288964 h 288964"/>
                  <a:gd name="connsiteX8" fmla="*/ 0 w 154782"/>
                  <a:gd name="connsiteY8" fmla="*/ 288964 h 28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2" h="288964">
                    <a:moveTo>
                      <a:pt x="0" y="0"/>
                    </a:moveTo>
                    <a:lnTo>
                      <a:pt x="154782" y="0"/>
                    </a:lnTo>
                    <a:lnTo>
                      <a:pt x="154782" y="77813"/>
                    </a:lnTo>
                    <a:lnTo>
                      <a:pt x="150472" y="78684"/>
                    </a:lnTo>
                    <a:cubicBezTo>
                      <a:pt x="122692" y="90434"/>
                      <a:pt x="103199" y="117941"/>
                      <a:pt x="103199" y="150001"/>
                    </a:cubicBezTo>
                    <a:cubicBezTo>
                      <a:pt x="103199" y="182061"/>
                      <a:pt x="122692" y="209569"/>
                      <a:pt x="150472" y="221319"/>
                    </a:cubicBezTo>
                    <a:lnTo>
                      <a:pt x="154782" y="222189"/>
                    </a:lnTo>
                    <a:lnTo>
                      <a:pt x="154782" y="288964"/>
                    </a:lnTo>
                    <a:lnTo>
                      <a:pt x="0" y="2889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B9E3A2A3-23F1-0CF1-00C7-B53865101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8314" y="2762671"/>
              <a:ext cx="1035627" cy="1035627"/>
            </a:xfrm>
            <a:prstGeom prst="rect">
              <a:avLst/>
            </a:prstGeom>
            <a:effectLst/>
          </p:spPr>
        </p:pic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51FF3F2-2C3A-46CD-9744-B1D7EB33A419}"/>
              </a:ext>
            </a:extLst>
          </p:cNvPr>
          <p:cNvGrpSpPr/>
          <p:nvPr/>
        </p:nvGrpSpPr>
        <p:grpSpPr>
          <a:xfrm>
            <a:off x="5838780" y="3104020"/>
            <a:ext cx="1035627" cy="1035627"/>
            <a:chOff x="4518314" y="2762671"/>
            <a:chExt cx="1035627" cy="1035627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01AD8181-32D9-02A8-25EE-3CB08E1E6321}"/>
                </a:ext>
              </a:extLst>
            </p:cNvPr>
            <p:cNvGrpSpPr/>
            <p:nvPr/>
          </p:nvGrpSpPr>
          <p:grpSpPr>
            <a:xfrm>
              <a:off x="4681538" y="2982872"/>
              <a:ext cx="390525" cy="502114"/>
              <a:chOff x="4681538" y="2982872"/>
              <a:chExt cx="390525" cy="502114"/>
            </a:xfrm>
            <a:solidFill>
              <a:schemeClr val="bg1"/>
            </a:solidFill>
          </p:grpSpPr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BE0ABD98-D3A4-523C-CDE2-A1B8B5EAAA65}"/>
                  </a:ext>
                </a:extLst>
              </p:cNvPr>
              <p:cNvSpPr/>
              <p:nvPr/>
            </p:nvSpPr>
            <p:spPr>
              <a:xfrm>
                <a:off x="4681538" y="2982872"/>
                <a:ext cx="390525" cy="502114"/>
              </a:xfrm>
              <a:custGeom>
                <a:avLst/>
                <a:gdLst>
                  <a:gd name="connsiteX0" fmla="*/ 205978 w 402431"/>
                  <a:gd name="connsiteY0" fmla="*/ 0 h 502114"/>
                  <a:gd name="connsiteX1" fmla="*/ 402431 w 402431"/>
                  <a:gd name="connsiteY1" fmla="*/ 100013 h 502114"/>
                  <a:gd name="connsiteX2" fmla="*/ 398440 w 402431"/>
                  <a:gd name="connsiteY2" fmla="*/ 120169 h 502114"/>
                  <a:gd name="connsiteX3" fmla="*/ 391545 w 402431"/>
                  <a:gd name="connsiteY3" fmla="*/ 131476 h 502114"/>
                  <a:gd name="connsiteX4" fmla="*/ 395287 w 402431"/>
                  <a:gd name="connsiteY4" fmla="*/ 131802 h 502114"/>
                  <a:gd name="connsiteX5" fmla="*/ 385762 w 402431"/>
                  <a:gd name="connsiteY5" fmla="*/ 169902 h 502114"/>
                  <a:gd name="connsiteX6" fmla="*/ 345281 w 402431"/>
                  <a:gd name="connsiteY6" fmla="*/ 184189 h 502114"/>
                  <a:gd name="connsiteX7" fmla="*/ 300037 w 402431"/>
                  <a:gd name="connsiteY7" fmla="*/ 238958 h 502114"/>
                  <a:gd name="connsiteX8" fmla="*/ 319087 w 402431"/>
                  <a:gd name="connsiteY8" fmla="*/ 305633 h 502114"/>
                  <a:gd name="connsiteX9" fmla="*/ 397669 w 402431"/>
                  <a:gd name="connsiteY9" fmla="*/ 353258 h 502114"/>
                  <a:gd name="connsiteX10" fmla="*/ 401236 w 402431"/>
                  <a:gd name="connsiteY10" fmla="*/ 396066 h 502114"/>
                  <a:gd name="connsiteX11" fmla="*/ 402431 w 402431"/>
                  <a:gd name="connsiteY11" fmla="*/ 402101 h 502114"/>
                  <a:gd name="connsiteX12" fmla="*/ 401944 w 402431"/>
                  <a:gd name="connsiteY12" fmla="*/ 404561 h 502114"/>
                  <a:gd name="connsiteX13" fmla="*/ 402431 w 402431"/>
                  <a:gd name="connsiteY13" fmla="*/ 410408 h 502114"/>
                  <a:gd name="connsiteX14" fmla="*/ 400788 w 402431"/>
                  <a:gd name="connsiteY14" fmla="*/ 410398 h 502114"/>
                  <a:gd name="connsiteX15" fmla="*/ 398440 w 402431"/>
                  <a:gd name="connsiteY15" fmla="*/ 422257 h 502114"/>
                  <a:gd name="connsiteX16" fmla="*/ 205978 w 402431"/>
                  <a:gd name="connsiteY16" fmla="*/ 502114 h 502114"/>
                  <a:gd name="connsiteX17" fmla="*/ 13516 w 402431"/>
                  <a:gd name="connsiteY17" fmla="*/ 422257 h 502114"/>
                  <a:gd name="connsiteX18" fmla="*/ 10711 w 402431"/>
                  <a:gd name="connsiteY18" fmla="*/ 408090 h 502114"/>
                  <a:gd name="connsiteX19" fmla="*/ 0 w 402431"/>
                  <a:gd name="connsiteY19" fmla="*/ 408027 h 502114"/>
                  <a:gd name="connsiteX20" fmla="*/ 11469 w 402431"/>
                  <a:gd name="connsiteY20" fmla="*/ 109830 h 502114"/>
                  <a:gd name="connsiteX21" fmla="*/ 9525 w 402431"/>
                  <a:gd name="connsiteY21" fmla="*/ 100013 h 502114"/>
                  <a:gd name="connsiteX22" fmla="*/ 205978 w 402431"/>
                  <a:gd name="connsiteY22" fmla="*/ 0 h 50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2431" h="502114">
                    <a:moveTo>
                      <a:pt x="205978" y="0"/>
                    </a:moveTo>
                    <a:cubicBezTo>
                      <a:pt x="314476" y="0"/>
                      <a:pt x="402431" y="44777"/>
                      <a:pt x="402431" y="100013"/>
                    </a:cubicBezTo>
                    <a:cubicBezTo>
                      <a:pt x="402431" y="106917"/>
                      <a:pt x="401057" y="113658"/>
                      <a:pt x="398440" y="120169"/>
                    </a:cubicBezTo>
                    <a:lnTo>
                      <a:pt x="391545" y="131476"/>
                    </a:lnTo>
                    <a:lnTo>
                      <a:pt x="395287" y="131802"/>
                    </a:lnTo>
                    <a:lnTo>
                      <a:pt x="385762" y="169902"/>
                    </a:lnTo>
                    <a:lnTo>
                      <a:pt x="345281" y="184189"/>
                    </a:lnTo>
                    <a:lnTo>
                      <a:pt x="300037" y="238958"/>
                    </a:lnTo>
                    <a:lnTo>
                      <a:pt x="319087" y="305633"/>
                    </a:lnTo>
                    <a:lnTo>
                      <a:pt x="397669" y="353258"/>
                    </a:lnTo>
                    <a:lnTo>
                      <a:pt x="401236" y="396066"/>
                    </a:lnTo>
                    <a:lnTo>
                      <a:pt x="402431" y="402101"/>
                    </a:lnTo>
                    <a:lnTo>
                      <a:pt x="401944" y="404561"/>
                    </a:lnTo>
                    <a:lnTo>
                      <a:pt x="402431" y="410408"/>
                    </a:lnTo>
                    <a:lnTo>
                      <a:pt x="400788" y="410398"/>
                    </a:lnTo>
                    <a:lnTo>
                      <a:pt x="398440" y="422257"/>
                    </a:lnTo>
                    <a:cubicBezTo>
                      <a:pt x="380122" y="467832"/>
                      <a:pt x="300914" y="502114"/>
                      <a:pt x="205978" y="502114"/>
                    </a:cubicBezTo>
                    <a:cubicBezTo>
                      <a:pt x="111043" y="502114"/>
                      <a:pt x="31835" y="467832"/>
                      <a:pt x="13516" y="422257"/>
                    </a:cubicBezTo>
                    <a:lnTo>
                      <a:pt x="10711" y="408090"/>
                    </a:lnTo>
                    <a:lnTo>
                      <a:pt x="0" y="408027"/>
                    </a:lnTo>
                    <a:lnTo>
                      <a:pt x="11469" y="109830"/>
                    </a:lnTo>
                    <a:lnTo>
                      <a:pt x="9525" y="100013"/>
                    </a:lnTo>
                    <a:cubicBezTo>
                      <a:pt x="9525" y="44777"/>
                      <a:pt x="97480" y="0"/>
                      <a:pt x="2059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7BBB095E-862A-4612-3F89-14EE7B473EF2}"/>
                  </a:ext>
                </a:extLst>
              </p:cNvPr>
              <p:cNvSpPr/>
              <p:nvPr/>
            </p:nvSpPr>
            <p:spPr>
              <a:xfrm>
                <a:off x="4917281" y="3115892"/>
                <a:ext cx="154782" cy="288964"/>
              </a:xfrm>
              <a:custGeom>
                <a:avLst/>
                <a:gdLst>
                  <a:gd name="connsiteX0" fmla="*/ 0 w 154782"/>
                  <a:gd name="connsiteY0" fmla="*/ 0 h 288964"/>
                  <a:gd name="connsiteX1" fmla="*/ 154782 w 154782"/>
                  <a:gd name="connsiteY1" fmla="*/ 0 h 288964"/>
                  <a:gd name="connsiteX2" fmla="*/ 154782 w 154782"/>
                  <a:gd name="connsiteY2" fmla="*/ 77813 h 288964"/>
                  <a:gd name="connsiteX3" fmla="*/ 150472 w 154782"/>
                  <a:gd name="connsiteY3" fmla="*/ 78684 h 288964"/>
                  <a:gd name="connsiteX4" fmla="*/ 103199 w 154782"/>
                  <a:gd name="connsiteY4" fmla="*/ 150001 h 288964"/>
                  <a:gd name="connsiteX5" fmla="*/ 150472 w 154782"/>
                  <a:gd name="connsiteY5" fmla="*/ 221319 h 288964"/>
                  <a:gd name="connsiteX6" fmla="*/ 154782 w 154782"/>
                  <a:gd name="connsiteY6" fmla="*/ 222189 h 288964"/>
                  <a:gd name="connsiteX7" fmla="*/ 154782 w 154782"/>
                  <a:gd name="connsiteY7" fmla="*/ 288964 h 288964"/>
                  <a:gd name="connsiteX8" fmla="*/ 0 w 154782"/>
                  <a:gd name="connsiteY8" fmla="*/ 288964 h 28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2" h="288964">
                    <a:moveTo>
                      <a:pt x="0" y="0"/>
                    </a:moveTo>
                    <a:lnTo>
                      <a:pt x="154782" y="0"/>
                    </a:lnTo>
                    <a:lnTo>
                      <a:pt x="154782" y="77813"/>
                    </a:lnTo>
                    <a:lnTo>
                      <a:pt x="150472" y="78684"/>
                    </a:lnTo>
                    <a:cubicBezTo>
                      <a:pt x="122692" y="90434"/>
                      <a:pt x="103199" y="117941"/>
                      <a:pt x="103199" y="150001"/>
                    </a:cubicBezTo>
                    <a:cubicBezTo>
                      <a:pt x="103199" y="182061"/>
                      <a:pt x="122692" y="209569"/>
                      <a:pt x="150472" y="221319"/>
                    </a:cubicBezTo>
                    <a:lnTo>
                      <a:pt x="154782" y="222189"/>
                    </a:lnTo>
                    <a:lnTo>
                      <a:pt x="154782" y="288964"/>
                    </a:lnTo>
                    <a:lnTo>
                      <a:pt x="0" y="2889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E4E0833F-587B-E285-3B0F-62525C2F1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8314" y="2762671"/>
              <a:ext cx="1035627" cy="1035627"/>
            </a:xfrm>
            <a:prstGeom prst="rect">
              <a:avLst/>
            </a:prstGeom>
            <a:effectLst/>
          </p:spPr>
        </p:pic>
      </p:grpSp>
      <p:sp>
        <p:nvSpPr>
          <p:cNvPr id="48" name="Documento 47">
            <a:extLst>
              <a:ext uri="{FF2B5EF4-FFF2-40B4-BE49-F238E27FC236}">
                <a16:creationId xmlns:a16="http://schemas.microsoft.com/office/drawing/2014/main" id="{96E2BBD7-3B96-24A1-AE76-CC0869E450A8}"/>
              </a:ext>
            </a:extLst>
          </p:cNvPr>
          <p:cNvSpPr/>
          <p:nvPr/>
        </p:nvSpPr>
        <p:spPr>
          <a:xfrm>
            <a:off x="6809165" y="299139"/>
            <a:ext cx="518392" cy="522438"/>
          </a:xfrm>
          <a:prstGeom prst="flowChart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42FAE2D7-9822-1E6A-4EEF-0A5158CBC42D}"/>
              </a:ext>
            </a:extLst>
          </p:cNvPr>
          <p:cNvSpPr/>
          <p:nvPr/>
        </p:nvSpPr>
        <p:spPr>
          <a:xfrm>
            <a:off x="2857500" y="939800"/>
            <a:ext cx="1254125" cy="1276350"/>
          </a:xfrm>
          <a:custGeom>
            <a:avLst/>
            <a:gdLst>
              <a:gd name="connsiteX0" fmla="*/ 273050 w 1254125"/>
              <a:gd name="connsiteY0" fmla="*/ 1019175 h 1276350"/>
              <a:gd name="connsiteX1" fmla="*/ 168275 w 1254125"/>
              <a:gd name="connsiteY1" fmla="*/ 1162050 h 1276350"/>
              <a:gd name="connsiteX2" fmla="*/ 190500 w 1254125"/>
              <a:gd name="connsiteY2" fmla="*/ 1257300 h 1276350"/>
              <a:gd name="connsiteX3" fmla="*/ 282575 w 1254125"/>
              <a:gd name="connsiteY3" fmla="*/ 1276350 h 1276350"/>
              <a:gd name="connsiteX4" fmla="*/ 647700 w 1254125"/>
              <a:gd name="connsiteY4" fmla="*/ 1190625 h 1276350"/>
              <a:gd name="connsiteX5" fmla="*/ 1016000 w 1254125"/>
              <a:gd name="connsiteY5" fmla="*/ 1177925 h 1276350"/>
              <a:gd name="connsiteX6" fmla="*/ 1028700 w 1254125"/>
              <a:gd name="connsiteY6" fmla="*/ 1047750 h 1276350"/>
              <a:gd name="connsiteX7" fmla="*/ 1123950 w 1254125"/>
              <a:gd name="connsiteY7" fmla="*/ 952500 h 1276350"/>
              <a:gd name="connsiteX8" fmla="*/ 1216025 w 1254125"/>
              <a:gd name="connsiteY8" fmla="*/ 787400 h 1276350"/>
              <a:gd name="connsiteX9" fmla="*/ 1254125 w 1254125"/>
              <a:gd name="connsiteY9" fmla="*/ 609600 h 1276350"/>
              <a:gd name="connsiteX10" fmla="*/ 1254125 w 1254125"/>
              <a:gd name="connsiteY10" fmla="*/ 479425 h 1276350"/>
              <a:gd name="connsiteX11" fmla="*/ 1216025 w 1254125"/>
              <a:gd name="connsiteY11" fmla="*/ 304800 h 1276350"/>
              <a:gd name="connsiteX12" fmla="*/ 1155700 w 1254125"/>
              <a:gd name="connsiteY12" fmla="*/ 225425 h 1276350"/>
              <a:gd name="connsiteX13" fmla="*/ 1028700 w 1254125"/>
              <a:gd name="connsiteY13" fmla="*/ 107950 h 1276350"/>
              <a:gd name="connsiteX14" fmla="*/ 812800 w 1254125"/>
              <a:gd name="connsiteY14" fmla="*/ 6350 h 1276350"/>
              <a:gd name="connsiteX15" fmla="*/ 679450 w 1254125"/>
              <a:gd name="connsiteY15" fmla="*/ 0 h 1276350"/>
              <a:gd name="connsiteX16" fmla="*/ 460375 w 1254125"/>
              <a:gd name="connsiteY16" fmla="*/ 28575 h 1276350"/>
              <a:gd name="connsiteX17" fmla="*/ 295275 w 1254125"/>
              <a:gd name="connsiteY17" fmla="*/ 114300 h 1276350"/>
              <a:gd name="connsiteX18" fmla="*/ 187325 w 1254125"/>
              <a:gd name="connsiteY18" fmla="*/ 206375 h 1276350"/>
              <a:gd name="connsiteX19" fmla="*/ 92075 w 1254125"/>
              <a:gd name="connsiteY19" fmla="*/ 419100 h 1276350"/>
              <a:gd name="connsiteX20" fmla="*/ 111125 w 1254125"/>
              <a:gd name="connsiteY20" fmla="*/ 565150 h 1276350"/>
              <a:gd name="connsiteX21" fmla="*/ 76200 w 1254125"/>
              <a:gd name="connsiteY21" fmla="*/ 701675 h 1276350"/>
              <a:gd name="connsiteX22" fmla="*/ 3175 w 1254125"/>
              <a:gd name="connsiteY22" fmla="*/ 800100 h 1276350"/>
              <a:gd name="connsiteX23" fmla="*/ 0 w 1254125"/>
              <a:gd name="connsiteY23" fmla="*/ 857250 h 1276350"/>
              <a:gd name="connsiteX24" fmla="*/ 66675 w 1254125"/>
              <a:gd name="connsiteY24" fmla="*/ 876300 h 1276350"/>
              <a:gd name="connsiteX25" fmla="*/ 104775 w 1254125"/>
              <a:gd name="connsiteY25" fmla="*/ 879475 h 1276350"/>
              <a:gd name="connsiteX26" fmla="*/ 104775 w 1254125"/>
              <a:gd name="connsiteY26" fmla="*/ 920750 h 1276350"/>
              <a:gd name="connsiteX27" fmla="*/ 117475 w 1254125"/>
              <a:gd name="connsiteY27" fmla="*/ 984250 h 1276350"/>
              <a:gd name="connsiteX28" fmla="*/ 273050 w 1254125"/>
              <a:gd name="connsiteY28" fmla="*/ 1019175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54125" h="1276350">
                <a:moveTo>
                  <a:pt x="273050" y="1019175"/>
                </a:moveTo>
                <a:lnTo>
                  <a:pt x="168275" y="1162050"/>
                </a:lnTo>
                <a:lnTo>
                  <a:pt x="190500" y="1257300"/>
                </a:lnTo>
                <a:lnTo>
                  <a:pt x="282575" y="1276350"/>
                </a:lnTo>
                <a:lnTo>
                  <a:pt x="647700" y="1190625"/>
                </a:lnTo>
                <a:lnTo>
                  <a:pt x="1016000" y="1177925"/>
                </a:lnTo>
                <a:lnTo>
                  <a:pt x="1028700" y="1047750"/>
                </a:lnTo>
                <a:lnTo>
                  <a:pt x="1123950" y="952500"/>
                </a:lnTo>
                <a:lnTo>
                  <a:pt x="1216025" y="787400"/>
                </a:lnTo>
                <a:lnTo>
                  <a:pt x="1254125" y="609600"/>
                </a:lnTo>
                <a:lnTo>
                  <a:pt x="1254125" y="479425"/>
                </a:lnTo>
                <a:lnTo>
                  <a:pt x="1216025" y="304800"/>
                </a:lnTo>
                <a:lnTo>
                  <a:pt x="1155700" y="225425"/>
                </a:lnTo>
                <a:lnTo>
                  <a:pt x="1028700" y="107950"/>
                </a:lnTo>
                <a:lnTo>
                  <a:pt x="812800" y="6350"/>
                </a:lnTo>
                <a:lnTo>
                  <a:pt x="679450" y="0"/>
                </a:lnTo>
                <a:lnTo>
                  <a:pt x="460375" y="28575"/>
                </a:lnTo>
                <a:lnTo>
                  <a:pt x="295275" y="114300"/>
                </a:lnTo>
                <a:lnTo>
                  <a:pt x="187325" y="206375"/>
                </a:lnTo>
                <a:lnTo>
                  <a:pt x="92075" y="419100"/>
                </a:lnTo>
                <a:lnTo>
                  <a:pt x="111125" y="565150"/>
                </a:lnTo>
                <a:lnTo>
                  <a:pt x="76200" y="701675"/>
                </a:lnTo>
                <a:lnTo>
                  <a:pt x="3175" y="800100"/>
                </a:lnTo>
                <a:lnTo>
                  <a:pt x="0" y="857250"/>
                </a:lnTo>
                <a:lnTo>
                  <a:pt x="66675" y="876300"/>
                </a:lnTo>
                <a:lnTo>
                  <a:pt x="104775" y="879475"/>
                </a:lnTo>
                <a:lnTo>
                  <a:pt x="104775" y="920750"/>
                </a:lnTo>
                <a:lnTo>
                  <a:pt x="117475" y="984250"/>
                </a:lnTo>
                <a:lnTo>
                  <a:pt x="273050" y="1019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Video 34" title="Sfondo ingranaggi rotanti">
            <a:hlinkClick r:id="" action="ppaction://media"/>
            <a:extLst>
              <a:ext uri="{FF2B5EF4-FFF2-40B4-BE49-F238E27FC236}">
                <a16:creationId xmlns:a16="http://schemas.microsoft.com/office/drawing/2014/main" id="{AEC08914-816F-0D6B-C5EC-FAB4B8CD70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23143" t="6798" r="22607" b="10049"/>
          <a:stretch>
            <a:fillRect/>
          </a:stretch>
        </p:blipFill>
        <p:spPr>
          <a:xfrm>
            <a:off x="3204001" y="987616"/>
            <a:ext cx="872024" cy="751825"/>
          </a:xfrm>
          <a:prstGeom prst="rect">
            <a:avLst/>
          </a:prstGeom>
          <a:ln>
            <a:noFill/>
          </a:ln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93EF49CD-F92F-6306-9030-7B91815A92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3939" y="909549"/>
            <a:ext cx="1368486" cy="1598136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7A92134E-376F-76CD-8239-0CE199085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5792" y="2687395"/>
            <a:ext cx="438211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003 L -0.4052 0.00155 L -0.28958 -0.21142 L -0.28958 -0.21142 " pathEditMode="relative" ptsTypes="AAAA">
                                      <p:cBhvr>
                                        <p:cTn id="10" dur="6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895 L -0.20625 -0.0071 L -0.33021 0.20031 " pathEditMode="relative" ptsTypes="AAA">
                                      <p:cBhvr>
                                        <p:cTn id="12" dur="6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1176</TotalTime>
  <Words>884</Words>
  <Application>Microsoft Office PowerPoint</Application>
  <PresentationFormat>On-screen Show (16:9)</PresentationFormat>
  <Paragraphs>175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 Mono</vt:lpstr>
      <vt:lpstr>Arial</vt:lpstr>
      <vt:lpstr>Calibri</vt:lpstr>
      <vt:lpstr>Comic Sans MS</vt:lpstr>
      <vt:lpstr>Cover</vt:lpstr>
      <vt:lpstr>Custom Design</vt:lpstr>
      <vt:lpstr>Last Page</vt:lpstr>
      <vt:lpstr>ENDORSE 2025</vt:lpstr>
      <vt:lpstr>KOS for (digital) Archives</vt:lpstr>
      <vt:lpstr>VocBench 3</vt:lpstr>
      <vt:lpstr>Why SELEN</vt:lpstr>
      <vt:lpstr>Why SELEN</vt:lpstr>
      <vt:lpstr>SELEN</vt:lpstr>
      <vt:lpstr>Functional Requirements</vt:lpstr>
      <vt:lpstr>Non-functional requirements</vt:lpstr>
      <vt:lpstr>Architecture</vt:lpstr>
      <vt:lpstr>Architecture (Limited to the first‑release scope)</vt:lpstr>
      <vt:lpstr>Last touches</vt:lpstr>
      <vt:lpstr>Discussion (1)</vt:lpstr>
      <vt:lpstr>Discussion (2)</vt:lpstr>
      <vt:lpstr>Intended Benefits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19</cp:revision>
  <dcterms:created xsi:type="dcterms:W3CDTF">2024-09-10T09:32:00Z</dcterms:created>
  <dcterms:modified xsi:type="dcterms:W3CDTF">2025-10-08T07:37:02Z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