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7" r:id="rId8"/>
    <p:sldId id="267" r:id="rId9"/>
    <p:sldId id="277" r:id="rId10"/>
    <p:sldId id="266" r:id="rId11"/>
    <p:sldId id="278" r:id="rId12"/>
    <p:sldId id="279" r:id="rId13"/>
    <p:sldId id="280" r:id="rId14"/>
    <p:sldId id="268" r:id="rId15"/>
    <p:sldId id="281" r:id="rId16"/>
    <p:sldId id="282" r:id="rId17"/>
    <p:sldId id="260" r:id="rId18"/>
    <p:sldId id="265" r:id="rId19"/>
    <p:sldId id="26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55961" autoAdjust="0"/>
  </p:normalViewPr>
  <p:slideViewPr>
    <p:cSldViewPr snapToGrid="0" snapToObjects="1">
      <p:cViewPr varScale="1">
        <p:scale>
          <a:sx n="55" d="100"/>
          <a:sy n="55" d="100"/>
        </p:scale>
        <p:origin x="1796" y="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LE Lora (OP)" userId="f64cc438-3189-46ca-b79a-3506fc3869f0" providerId="ADAL" clId="{706CAE99-5109-4AE5-97F5-4D141F01FC22}"/>
    <pc:docChg chg="modSld sldOrd">
      <pc:chgData name="EGLE Lora (OP)" userId="f64cc438-3189-46ca-b79a-3506fc3869f0" providerId="ADAL" clId="{706CAE99-5109-4AE5-97F5-4D141F01FC22}" dt="2025-10-06T08:27:43.290" v="1"/>
      <pc:docMkLst>
        <pc:docMk/>
      </pc:docMkLst>
      <pc:sldChg chg="ord">
        <pc:chgData name="EGLE Lora (OP)" userId="f64cc438-3189-46ca-b79a-3506fc3869f0" providerId="ADAL" clId="{706CAE99-5109-4AE5-97F5-4D141F01FC22}" dt="2025-10-06T08:27:43.290" v="1"/>
        <pc:sldMkLst>
          <pc:docMk/>
          <pc:sldMk cId="637413877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2E46F-C9F8-1F47-BA79-247760EEEC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0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FA9C7-7018-8577-CD1E-618733233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FDA5C-9EC0-8CB0-9133-89EF3C8CE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2AFA5-945B-E267-9FAA-283B8CC86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50F1B-3192-0613-85F6-1849C7CAD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2E46F-C9F8-1F47-BA79-247760EEEC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27A70-61CB-50E1-A024-55C9F26B8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1B72A7-FEF4-A12A-8EA3-C2723AEAE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64CB4-6C26-5741-E2E0-3801438C5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C3BF7-1068-C10E-A9A6-01FD515A5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2E46F-C9F8-1F47-BA79-247760EEEC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0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2E46F-C9F8-1F47-BA79-247760EEEC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3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2E46F-C9F8-1F47-BA79-247760EEEC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2E46F-C9F8-1F47-BA79-247760EEEC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2E46F-C9F8-1F47-BA79-247760EEEC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1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05A1-172C-9327-6DAF-9B9C987B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18F68-40D8-5A86-5E88-56EF361CA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0909F-A307-03C7-462C-25F6CEBA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0018-3C45-7641-9A5C-926C46E1407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D8DCA-33EE-DECC-BE2F-BFEDADE1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D00A-BB09-FB66-F7DE-49294C8B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9743-9107-644D-8991-1509F343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  <p:sldLayoutId id="21474840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p.europa.eu/en/web/endorse-2025/program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live/RPuWHN0BTi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hyperlink" Target="https://www.w3.org/TR/vocab-dcat-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Marcel Fröhlich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Director</a:t>
            </a:r>
            <a:r>
              <a:rPr lang="de-DE" dirty="0"/>
              <a:t> Services, eccenca GmbH &amp; Co-</a:t>
            </a:r>
            <a:r>
              <a:rPr lang="de-DE" dirty="0" err="1"/>
              <a:t>chair</a:t>
            </a:r>
            <a:r>
              <a:rPr lang="de-DE" dirty="0"/>
              <a:t> OMG Enterprise Knowledge Graph </a:t>
            </a:r>
            <a:r>
              <a:rPr lang="de-DE" dirty="0" err="1"/>
              <a:t>Platform</a:t>
            </a:r>
            <a:r>
              <a:rPr lang="de-DE" dirty="0"/>
              <a:t> Task Force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43024"/>
            <a:ext cx="5142432" cy="1672025"/>
          </a:xfrm>
        </p:spPr>
        <p:txBody>
          <a:bodyPr/>
          <a:lstStyle/>
          <a:p>
            <a:r>
              <a:rPr lang="de-DE" dirty="0"/>
              <a:t>DPROD </a:t>
            </a:r>
            <a:br>
              <a:rPr lang="de-DE" dirty="0"/>
            </a:br>
            <a:r>
              <a:rPr lang="de-DE" dirty="0"/>
              <a:t>Data Products Standard Using Ontologies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Unlocking</a:t>
            </a:r>
            <a:r>
              <a:rPr lang="de-DE" dirty="0"/>
              <a:t> Value Through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Semantics</a:t>
            </a:r>
            <a:endParaRPr lang="en-LU" dirty="0"/>
          </a:p>
        </p:txBody>
      </p:sp>
      <p:pic>
        <p:nvPicPr>
          <p:cNvPr id="9" name="Picture 8" descr="A logo with white text&#10;&#10;AI-generated content may be incorrect.">
            <a:extLst>
              <a:ext uri="{FF2B5EF4-FFF2-40B4-BE49-F238E27FC236}">
                <a16:creationId xmlns:a16="http://schemas.microsoft.com/office/drawing/2014/main" id="{CE9E3499-E278-8C69-7192-3276FD5A8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1" y="2513500"/>
            <a:ext cx="1663700" cy="70984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4B8CA97-E989-D1CB-EE0F-02FBBB40BA4C}"/>
              </a:ext>
            </a:extLst>
          </p:cNvPr>
          <p:cNvSpPr>
            <a:spLocks noChangeAspect="1"/>
          </p:cNvSpPr>
          <p:nvPr/>
        </p:nvSpPr>
        <p:spPr>
          <a:xfrm>
            <a:off x="7754112" y="1227614"/>
            <a:ext cx="1147690" cy="1116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Picture 10" descr="DPROD logo&#10;">
            <a:extLst>
              <a:ext uri="{FF2B5EF4-FFF2-40B4-BE49-F238E27FC236}">
                <a16:creationId xmlns:a16="http://schemas.microsoft.com/office/drawing/2014/main" id="{69A3EB63-75BD-7060-9A9A-40BEF5A2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227" y="1394820"/>
            <a:ext cx="750446" cy="78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22F9-5771-BE9B-8FA5-438749AC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Company Finance Data Product 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D21AC-95D4-7D60-D38C-0DC617481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067" y="731281"/>
            <a:ext cx="7775916" cy="399624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F3F0E-8BAD-868B-E7DC-E7781E8EDA64}"/>
              </a:ext>
            </a:extLst>
          </p:cNvPr>
          <p:cNvSpPr txBox="1"/>
          <p:nvPr/>
        </p:nvSpPr>
        <p:spPr>
          <a:xfrm>
            <a:off x="1224825" y="1316825"/>
            <a:ext cx="48442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datev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1E882-E1EF-81F2-D1C8-39836FB42AD4}"/>
              </a:ext>
            </a:extLst>
          </p:cNvPr>
          <p:cNvSpPr txBox="1"/>
          <p:nvPr/>
        </p:nvSpPr>
        <p:spPr>
          <a:xfrm>
            <a:off x="6964422" y="1319439"/>
            <a:ext cx="65915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82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SalesNow</a:t>
            </a:r>
            <a:endParaRPr lang="en-US" sz="8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5B3B9-B297-AB93-5473-6D1B164EF71B}"/>
              </a:ext>
            </a:extLst>
          </p:cNvPr>
          <p:cNvSpPr/>
          <p:nvPr/>
        </p:nvSpPr>
        <p:spPr>
          <a:xfrm>
            <a:off x="7548490" y="4192903"/>
            <a:ext cx="1353312" cy="777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3CB707-B4FA-C509-9675-991B9E440E28}"/>
              </a:ext>
            </a:extLst>
          </p:cNvPr>
          <p:cNvSpPr>
            <a:spLocks noChangeAspect="1"/>
          </p:cNvSpPr>
          <p:nvPr/>
        </p:nvSpPr>
        <p:spPr>
          <a:xfrm>
            <a:off x="7754112" y="173276"/>
            <a:ext cx="1147690" cy="1116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51D74ADC-5EDC-627A-8E59-B88DE67B5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568" y="232192"/>
            <a:ext cx="844237" cy="882227"/>
          </a:xfrm>
          <a:prstGeom prst="rect">
            <a:avLst/>
          </a:prstGeom>
        </p:spPr>
      </p:pic>
      <p:pic>
        <p:nvPicPr>
          <p:cNvPr id="6" name="Picture 5" descr="A logo with text overlay&#10;&#10;AI-generated content may be incorrect.">
            <a:extLst>
              <a:ext uri="{FF2B5EF4-FFF2-40B4-BE49-F238E27FC236}">
                <a16:creationId xmlns:a16="http://schemas.microsoft.com/office/drawing/2014/main" id="{B8E63021-CE92-1D7D-C3BE-2E15AEA60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112" y="4410596"/>
            <a:ext cx="1019336" cy="43491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568C7DB-4009-4CEF-CABA-1A546AEA1D69}"/>
              </a:ext>
            </a:extLst>
          </p:cNvPr>
          <p:cNvSpPr txBox="1"/>
          <p:nvPr/>
        </p:nvSpPr>
        <p:spPr>
          <a:xfrm>
            <a:off x="568274" y="4081198"/>
            <a:ext cx="29080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Take a look yourself:</a:t>
            </a:r>
          </a:p>
          <a:p>
            <a:r>
              <a:rPr lang="en-US" dirty="0"/>
              <a:t>https://</a:t>
            </a:r>
            <a:r>
              <a:rPr lang="en-US" dirty="0" err="1"/>
              <a:t>dprod.eccenca.com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6857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BE4C-32ED-DF5D-1DBF-38DC257B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DPROD Potential as Enabler for AI &amp; LLM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029E-9597-EACC-C719-42F04B19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542" y="1413878"/>
            <a:ext cx="7280910" cy="2872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400" b="1" dirty="0">
                <a:solidFill>
                  <a:schemeClr val="tx1"/>
                </a:solidFill>
              </a:rPr>
              <a:t>Reduce noise: </a:t>
            </a:r>
            <a:r>
              <a:rPr lang="en-US" sz="8400" dirty="0">
                <a:solidFill>
                  <a:schemeClr val="tx1"/>
                </a:solidFill>
              </a:rPr>
              <a:t>High-Quality, Curated Input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8E3A6D-1BD6-6BB4-AA08-959E2E1A3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1" y="1268016"/>
            <a:ext cx="484750" cy="4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4CEDB-643D-EEEA-24F6-C8CD1456F58D}"/>
              </a:ext>
            </a:extLst>
          </p:cNvPr>
          <p:cNvSpPr txBox="1"/>
          <p:nvPr/>
        </p:nvSpPr>
        <p:spPr>
          <a:xfrm>
            <a:off x="1234440" y="1936745"/>
            <a:ext cx="65437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/>
              <a:t>Understand specialized topic: </a:t>
            </a:r>
            <a:r>
              <a:rPr lang="en-US" sz="1950" dirty="0"/>
              <a:t>Domain-Specific Context</a:t>
            </a:r>
          </a:p>
        </p:txBody>
      </p:sp>
      <p:pic>
        <p:nvPicPr>
          <p:cNvPr id="7" name="Picture 6" descr="A circular black line drawing of arrows pointing to a circle&#10;&#10;AI-generated content may be incorrect.">
            <a:extLst>
              <a:ext uri="{FF2B5EF4-FFF2-40B4-BE49-F238E27FC236}">
                <a16:creationId xmlns:a16="http://schemas.microsoft.com/office/drawing/2014/main" id="{FE546E25-10DB-B1EF-75F8-6FFE8854B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9690" y="1875071"/>
            <a:ext cx="487670" cy="484750"/>
          </a:xfrm>
          <a:prstGeom prst="rect">
            <a:avLst/>
          </a:prstGeom>
        </p:spPr>
      </p:pic>
      <p:pic>
        <p:nvPicPr>
          <p:cNvPr id="3076" name="Picture 4" descr="Data Governance Icons - Free SVG &amp; PNG Data Governance ...">
            <a:extLst>
              <a:ext uri="{FF2B5EF4-FFF2-40B4-BE49-F238E27FC236}">
                <a16:creationId xmlns:a16="http://schemas.microsoft.com/office/drawing/2014/main" id="{87EB1802-2D0A-0655-14AE-BC1D9806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1" y="3135981"/>
            <a:ext cx="484750" cy="4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41F3B-E7AA-8B52-D9F1-6F279230141E}"/>
              </a:ext>
            </a:extLst>
          </p:cNvPr>
          <p:cNvSpPr txBox="1"/>
          <p:nvPr/>
        </p:nvSpPr>
        <p:spPr>
          <a:xfrm>
            <a:off x="1255542" y="3193688"/>
            <a:ext cx="621012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/>
              <a:t>Ensure compliance &amp; auditability: </a:t>
            </a:r>
            <a:r>
              <a:rPr lang="en-US" sz="1950" dirty="0"/>
              <a:t>Governance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DA49A-4858-943F-80EB-F784F54FE8AD}"/>
              </a:ext>
            </a:extLst>
          </p:cNvPr>
          <p:cNvSpPr txBox="1"/>
          <p:nvPr/>
        </p:nvSpPr>
        <p:spPr>
          <a:xfrm>
            <a:off x="1255542" y="2547765"/>
            <a:ext cx="45737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/>
              <a:t>Anchor your data</a:t>
            </a:r>
            <a:r>
              <a:rPr lang="en-US" sz="1950" dirty="0"/>
              <a:t>: Feature Engineering</a:t>
            </a:r>
          </a:p>
        </p:txBody>
      </p:sp>
      <p:pic>
        <p:nvPicPr>
          <p:cNvPr id="10" name="Graphic 9" descr="Tools outline">
            <a:extLst>
              <a:ext uri="{FF2B5EF4-FFF2-40B4-BE49-F238E27FC236}">
                <a16:creationId xmlns:a16="http://schemas.microsoft.com/office/drawing/2014/main" id="{9E9D7919-648A-8E64-AFB1-CB011A942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690" y="2478654"/>
            <a:ext cx="484750" cy="484750"/>
          </a:xfrm>
          <a:prstGeom prst="rect">
            <a:avLst/>
          </a:prstGeom>
        </p:spPr>
      </p:pic>
      <p:pic>
        <p:nvPicPr>
          <p:cNvPr id="4" name="Picture 3" descr="A logo with text overlay&#10;&#10;AI-generated content may be incorrect.">
            <a:extLst>
              <a:ext uri="{FF2B5EF4-FFF2-40B4-BE49-F238E27FC236}">
                <a16:creationId xmlns:a16="http://schemas.microsoft.com/office/drawing/2014/main" id="{008A0B28-9AF8-33E9-C61A-96C5F9DBEB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583" y="4233731"/>
            <a:ext cx="1433865" cy="611782"/>
          </a:xfrm>
          <a:prstGeom prst="rect">
            <a:avLst/>
          </a:prstGeom>
        </p:spPr>
      </p:pic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B7284117-A1CB-0246-E091-5E2285D4CE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3568" y="232192"/>
            <a:ext cx="844237" cy="8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B910-A14F-C419-6F79-E46313EA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DPROD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DF5C0-F410-0FB8-64EA-DFDB066E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Contracts</a:t>
            </a:r>
          </a:p>
          <a:p>
            <a:pPr lvl="1"/>
            <a:r>
              <a:rPr lang="en-US" dirty="0"/>
              <a:t>Let’s discuss</a:t>
            </a:r>
          </a:p>
          <a:p>
            <a:pPr lvl="2"/>
            <a:r>
              <a:rPr lang="en-US" dirty="0"/>
              <a:t>Do you use data contracts – how?</a:t>
            </a:r>
          </a:p>
          <a:p>
            <a:pPr lvl="2"/>
            <a:r>
              <a:rPr lang="en-US" dirty="0"/>
              <a:t>Which existing standards matter?</a:t>
            </a:r>
          </a:p>
          <a:p>
            <a:pPr lvl="2"/>
            <a:r>
              <a:rPr lang="en-US" dirty="0"/>
              <a:t>What is the right level of abstraction for DPROD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Other topics floating around</a:t>
            </a:r>
          </a:p>
          <a:p>
            <a:pPr lvl="1"/>
            <a:r>
              <a:rPr lang="en-US" dirty="0"/>
              <a:t>ODRL</a:t>
            </a:r>
          </a:p>
          <a:p>
            <a:pPr lvl="1"/>
            <a:r>
              <a:rPr lang="en-US" dirty="0"/>
              <a:t>MCP (Model Context Protocol)</a:t>
            </a:r>
          </a:p>
          <a:p>
            <a:pPr lvl="1"/>
            <a:endParaRPr lang="en-US" dirty="0"/>
          </a:p>
          <a:p>
            <a:r>
              <a:rPr lang="en-US" dirty="0"/>
              <a:t>What are we missing?</a:t>
            </a:r>
          </a:p>
          <a:p>
            <a:endParaRPr lang="en-US" dirty="0"/>
          </a:p>
        </p:txBody>
      </p:sp>
      <p:pic>
        <p:nvPicPr>
          <p:cNvPr id="4" name="Picture 3" descr="A logo with text overlay&#10;&#10;AI-generated content may be incorrect.">
            <a:extLst>
              <a:ext uri="{FF2B5EF4-FFF2-40B4-BE49-F238E27FC236}">
                <a16:creationId xmlns:a16="http://schemas.microsoft.com/office/drawing/2014/main" id="{BED1640B-30FC-28DD-2AF0-BA60C05E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583" y="4233731"/>
            <a:ext cx="1433865" cy="611782"/>
          </a:xfrm>
          <a:prstGeom prst="rect">
            <a:avLst/>
          </a:prstGeom>
        </p:spPr>
      </p:pic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C8C8DF77-348B-68BE-D708-714CFF89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868" y="232192"/>
            <a:ext cx="951361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0">
            <a:extLst>
              <a:ext uri="{FF2B5EF4-FFF2-40B4-BE49-F238E27FC236}">
                <a16:creationId xmlns:a16="http://schemas.microsoft.com/office/drawing/2014/main" id="{1B20C632-D8A1-47EF-6D57-47BC065728E2}"/>
              </a:ext>
            </a:extLst>
          </p:cNvPr>
          <p:cNvSpPr/>
          <p:nvPr/>
        </p:nvSpPr>
        <p:spPr>
          <a:xfrm>
            <a:off x="4572000" y="795489"/>
            <a:ext cx="3864863" cy="3231839"/>
          </a:xfrm>
          <a:prstGeom prst="rect">
            <a:avLst/>
          </a:prstGeom>
          <a:solidFill>
            <a:srgbClr val="2F3B45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618EEF-6640-8274-1493-4516B7FE3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8E049-D665-37A5-0D6D-FB3412E9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795489"/>
            <a:ext cx="3864864" cy="3231839"/>
          </a:xfrm>
          <a:prstGeom prst="rect">
            <a:avLst/>
          </a:prstGeom>
        </p:spPr>
      </p:pic>
      <p:pic>
        <p:nvPicPr>
          <p:cNvPr id="4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A0FA88B-F924-E0CF-16C5-BADAF0A28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995" y="3192423"/>
            <a:ext cx="728455" cy="728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0CFFE-1981-B146-4EC9-D272968BE7C7}"/>
              </a:ext>
            </a:extLst>
          </p:cNvPr>
          <p:cNvSpPr txBox="1"/>
          <p:nvPr/>
        </p:nvSpPr>
        <p:spPr>
          <a:xfrm>
            <a:off x="4760975" y="1787782"/>
            <a:ext cx="3090672" cy="183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Let's talk​</a:t>
            </a:r>
            <a:r>
              <a:rPr lang="en-GB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about our​ Academic​ Program.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are offering research licences.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D362CC-EC22-F67E-7C82-E9CBBBC8613A}"/>
              </a:ext>
            </a:extLst>
          </p:cNvPr>
          <p:cNvCxnSpPr>
            <a:cxnSpLocks/>
          </p:cNvCxnSpPr>
          <p:nvPr/>
        </p:nvCxnSpPr>
        <p:spPr>
          <a:xfrm>
            <a:off x="4834127" y="2706623"/>
            <a:ext cx="30967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1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n-lt"/>
              </a:rPr>
              <a:t>Thanks</a:t>
            </a:r>
            <a:r>
              <a:rPr lang="de-DE" dirty="0">
                <a:latin typeface="+mn-lt"/>
              </a:rPr>
              <a:t>!</a:t>
            </a:r>
            <a:endParaRPr lang="en-LU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marcel.froehlich@eccenca.com</a:t>
            </a:r>
            <a:endParaRPr lang="en-LU"/>
          </a:p>
        </p:txBody>
      </p:sp>
      <p:pic>
        <p:nvPicPr>
          <p:cNvPr id="4" name="Picture 3" descr="A logo with text overlay&#10;&#10;AI-generated content may be incorrect.">
            <a:extLst>
              <a:ext uri="{FF2B5EF4-FFF2-40B4-BE49-F238E27FC236}">
                <a16:creationId xmlns:a16="http://schemas.microsoft.com/office/drawing/2014/main" id="{1A54B73B-7906-C987-311A-FB733FC3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207" y="2487879"/>
            <a:ext cx="1433865" cy="611782"/>
          </a:xfrm>
          <a:prstGeom prst="rect">
            <a:avLst/>
          </a:prstGeom>
        </p:spPr>
      </p:pic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CB7E773D-E2A3-0F3B-B302-35A81E79F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35" y="1185631"/>
            <a:ext cx="844237" cy="8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C41B-A5CA-A012-1EAF-A4B53DC1B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DPROD</a:t>
            </a:r>
            <a:br>
              <a:rPr lang="de-DE" dirty="0">
                <a:hlinkClick r:id="rId2"/>
              </a:rPr>
            </a:br>
            <a:r>
              <a:rPr lang="de-DE" dirty="0">
                <a:hlinkClick r:id="rId2"/>
              </a:rPr>
              <a:t>Data Products Standard Using Ontologies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5DA15-EA76-1932-7361-C47D78E0A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Unlocking</a:t>
            </a:r>
            <a:r>
              <a:rPr lang="de-DE" dirty="0"/>
              <a:t> Value Through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Semantics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4D0B7-9977-65B8-C2A6-657840EBF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59377"/>
            <a:ext cx="2984500" cy="172273"/>
          </a:xfrm>
        </p:spPr>
        <p:txBody>
          <a:bodyPr/>
          <a:lstStyle/>
          <a:p>
            <a:r>
              <a:rPr lang="de-DE" dirty="0"/>
              <a:t>DPROD - Data Products Standard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Ontologies</a:t>
            </a:r>
            <a:endParaRPr lang="de-DE" dirty="0"/>
          </a:p>
        </p:txBody>
      </p:sp>
      <p:pic>
        <p:nvPicPr>
          <p:cNvPr id="7" name="Picture 6" descr="A logo with text overlay&#10;&#10;AI-generated content may be incorrect.">
            <a:extLst>
              <a:ext uri="{FF2B5EF4-FFF2-40B4-BE49-F238E27FC236}">
                <a16:creationId xmlns:a16="http://schemas.microsoft.com/office/drawing/2014/main" id="{EA529E5E-F195-CE38-7561-82C7DB674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583" y="4233731"/>
            <a:ext cx="1433865" cy="611782"/>
          </a:xfrm>
          <a:prstGeom prst="rect">
            <a:avLst/>
          </a:prstGeom>
        </p:spPr>
      </p:pic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CCD48B8D-18A2-0686-D5EB-080C23933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868" y="232192"/>
            <a:ext cx="951361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30F133E-2E0F-230C-1F61-0E339419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DPROD Came To Be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7F68433-6A60-907E-0023-BC22484A6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233" y="1369219"/>
            <a:ext cx="5813295" cy="32635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E5484B7-FCC0-BE61-C1C8-888C72A4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17" y="1369219"/>
            <a:ext cx="1101074" cy="12882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4315963-A61E-2600-99B9-FED0F9DA0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652" y="1369219"/>
            <a:ext cx="1024307" cy="13049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9966747-9CA6-A08A-01A2-1C5AD90D6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674" y="2738965"/>
            <a:ext cx="1098216" cy="13246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9D2B5C-F84D-D886-5179-81031BC89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129" y="2738964"/>
            <a:ext cx="1053830" cy="130493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8AA9A8E-8AF9-AD7D-9E5B-982B05DEA1EE}"/>
              </a:ext>
            </a:extLst>
          </p:cNvPr>
          <p:cNvSpPr/>
          <p:nvPr/>
        </p:nvSpPr>
        <p:spPr>
          <a:xfrm>
            <a:off x="628650" y="4063617"/>
            <a:ext cx="5966167" cy="67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 descr="A logo with text overlay&#10;&#10;AI-generated content may be incorrect.">
            <a:extLst>
              <a:ext uri="{FF2B5EF4-FFF2-40B4-BE49-F238E27FC236}">
                <a16:creationId xmlns:a16="http://schemas.microsoft.com/office/drawing/2014/main" id="{BF1D7EC2-39DC-8985-82FF-9FED81C82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583" y="4233731"/>
            <a:ext cx="1433865" cy="611782"/>
          </a:xfrm>
          <a:prstGeom prst="rect">
            <a:avLst/>
          </a:prstGeom>
        </p:spPr>
      </p:pic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B1D20A14-2B06-ADA7-E576-8D108F29D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868" y="232192"/>
            <a:ext cx="951361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0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9F29-3741-EC7F-A411-F1B0D451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Metadata Standards – for Consistency, Discoverability, Interoperability &amp; Scalability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3FEA8-608A-CD93-92A1-7E406AC5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75" y="1098876"/>
            <a:ext cx="2832002" cy="793689"/>
          </a:xfrm>
        </p:spPr>
        <p:txBody>
          <a:bodyPr/>
          <a:lstStyle/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Data Product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1B9BE9-97C6-3094-F356-BB9ABEED30A5}"/>
              </a:ext>
            </a:extLst>
          </p:cNvPr>
          <p:cNvSpPr/>
          <p:nvPr/>
        </p:nvSpPr>
        <p:spPr>
          <a:xfrm>
            <a:off x="637675" y="1491636"/>
            <a:ext cx="2832002" cy="31230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0A4EE6-4055-1097-18C9-130AE65BAB28}"/>
              </a:ext>
            </a:extLst>
          </p:cNvPr>
          <p:cNvSpPr txBox="1">
            <a:spLocks/>
          </p:cNvSpPr>
          <p:nvPr/>
        </p:nvSpPr>
        <p:spPr>
          <a:xfrm>
            <a:off x="3794996" y="1086198"/>
            <a:ext cx="2832002" cy="79368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/>
              <a:t>Standardization</a:t>
            </a:r>
          </a:p>
          <a:p>
            <a:endParaRPr lang="en-US" sz="2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009820-9258-FCAF-F493-D913F53E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55" y="2677716"/>
            <a:ext cx="750866" cy="7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DCC81D7-776D-981B-AE84-4F7CBDF8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955" y="3691651"/>
            <a:ext cx="750866" cy="750866"/>
          </a:xfrm>
          <a:prstGeom prst="rect">
            <a:avLst/>
          </a:prstGeom>
        </p:spPr>
      </p:pic>
      <p:pic>
        <p:nvPicPr>
          <p:cNvPr id="1028" name="Picture 4" descr="Scalability Icon Vector Art, Icons, and Graphics for Free ...">
            <a:extLst>
              <a:ext uri="{FF2B5EF4-FFF2-40B4-BE49-F238E27FC236}">
                <a16:creationId xmlns:a16="http://schemas.microsoft.com/office/drawing/2014/main" id="{AE47152F-AF1B-AE28-89E8-7696AFE3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21" y="2267433"/>
            <a:ext cx="1455350" cy="14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sistency Icon Vector Symbol Design Illustration 29184418 ...">
            <a:extLst>
              <a:ext uri="{FF2B5EF4-FFF2-40B4-BE49-F238E27FC236}">
                <a16:creationId xmlns:a16="http://schemas.microsoft.com/office/drawing/2014/main" id="{CC09FE1C-074D-18A0-A9D2-261FE4B9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17" y="1591834"/>
            <a:ext cx="977042" cy="9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8B0C5C-47E1-C877-7F8D-4181B528AEC4}"/>
              </a:ext>
            </a:extLst>
          </p:cNvPr>
          <p:cNvSpPr/>
          <p:nvPr/>
        </p:nvSpPr>
        <p:spPr>
          <a:xfrm>
            <a:off x="3758944" y="1491179"/>
            <a:ext cx="2832002" cy="31230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4A1B2-62DC-87DE-0017-505DA4843C04}"/>
              </a:ext>
            </a:extLst>
          </p:cNvPr>
          <p:cNvSpPr txBox="1"/>
          <p:nvPr/>
        </p:nvSpPr>
        <p:spPr>
          <a:xfrm>
            <a:off x="1494918" y="1491633"/>
            <a:ext cx="1019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Consistency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23A4A-61B3-B208-D552-55424A03F8F1}"/>
              </a:ext>
            </a:extLst>
          </p:cNvPr>
          <p:cNvSpPr txBox="1"/>
          <p:nvPr/>
        </p:nvSpPr>
        <p:spPr>
          <a:xfrm>
            <a:off x="1493157" y="2439442"/>
            <a:ext cx="12128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Discoverability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E5715-F939-ABD1-D92B-4A1A80899328}"/>
              </a:ext>
            </a:extLst>
          </p:cNvPr>
          <p:cNvSpPr txBox="1"/>
          <p:nvPr/>
        </p:nvSpPr>
        <p:spPr>
          <a:xfrm>
            <a:off x="1491396" y="3397803"/>
            <a:ext cx="12761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Interoperability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5560E-48C2-7F86-911F-CFCC12F79F70}"/>
              </a:ext>
            </a:extLst>
          </p:cNvPr>
          <p:cNvSpPr txBox="1"/>
          <p:nvPr/>
        </p:nvSpPr>
        <p:spPr>
          <a:xfrm>
            <a:off x="4717873" y="1941855"/>
            <a:ext cx="8917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Scalability</a:t>
            </a:r>
          </a:p>
        </p:txBody>
      </p:sp>
      <p:pic>
        <p:nvPicPr>
          <p:cNvPr id="11" name="Picture 10" descr="A logo with text overlay&#10;&#10;AI-generated content may be incorrect.">
            <a:extLst>
              <a:ext uri="{FF2B5EF4-FFF2-40B4-BE49-F238E27FC236}">
                <a16:creationId xmlns:a16="http://schemas.microsoft.com/office/drawing/2014/main" id="{30BE2095-2C94-A5A9-0171-425DFA4E2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583" y="4233731"/>
            <a:ext cx="1433865" cy="611782"/>
          </a:xfrm>
          <a:prstGeom prst="rect">
            <a:avLst/>
          </a:prstGeom>
        </p:spPr>
      </p:pic>
      <p:pic>
        <p:nvPicPr>
          <p:cNvPr id="15" name="Picture 14" descr="A blue and white logo&#10;&#10;AI-generated content may be incorrect.">
            <a:extLst>
              <a:ext uri="{FF2B5EF4-FFF2-40B4-BE49-F238E27FC236}">
                <a16:creationId xmlns:a16="http://schemas.microsoft.com/office/drawing/2014/main" id="{F9330543-0DB4-8A88-F065-DC0E7E47C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868" y="232192"/>
            <a:ext cx="951361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D861D-5E86-DF5E-7741-7C415450A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D563AC8-6E8E-5E86-2047-E4F098BC2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3" y="1066613"/>
            <a:ext cx="5327185" cy="3691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8AABAA-301C-74ED-CF00-762C9839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Semantics Is Hard!  Why?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9FBE597-EEF4-D3AA-01E8-A5D241849533}"/>
              </a:ext>
            </a:extLst>
          </p:cNvPr>
          <p:cNvSpPr/>
          <p:nvPr/>
        </p:nvSpPr>
        <p:spPr>
          <a:xfrm>
            <a:off x="5805349" y="891534"/>
            <a:ext cx="307428" cy="416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54E189-5F54-C71D-2AAC-38307D15AD76}"/>
              </a:ext>
            </a:extLst>
          </p:cNvPr>
          <p:cNvSpPr txBox="1"/>
          <p:nvPr/>
        </p:nvSpPr>
        <p:spPr>
          <a:xfrm>
            <a:off x="4070314" y="4675128"/>
            <a:ext cx="21570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4"/>
              </a:rPr>
              <a:t>Source: YT , David Jaz Myers</a:t>
            </a:r>
            <a:endParaRPr lang="en-US" sz="1350" dirty="0"/>
          </a:p>
        </p:txBody>
      </p:sp>
      <p:pic>
        <p:nvPicPr>
          <p:cNvPr id="3" name="Picture 2" descr="A logo with text overlay&#10;&#10;AI-generated content may be incorrect.">
            <a:extLst>
              <a:ext uri="{FF2B5EF4-FFF2-40B4-BE49-F238E27FC236}">
                <a16:creationId xmlns:a16="http://schemas.microsoft.com/office/drawing/2014/main" id="{1DFF95A8-CFFE-8A74-EC1D-E594BBE31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583" y="4233731"/>
            <a:ext cx="1433865" cy="611782"/>
          </a:xfrm>
          <a:prstGeom prst="rect">
            <a:avLst/>
          </a:prstGeom>
        </p:spPr>
      </p:pic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id="{DC3FE8C0-4F59-8651-D721-E736478AF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868" y="232192"/>
            <a:ext cx="951361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5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D02DE-30A2-3FB3-2E8A-463EDEA90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6DA9F01-174C-69E9-2AB8-2119D617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79" y="0"/>
            <a:ext cx="5013351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DB1CF3-30CD-0A1A-0F3E-F2B417D1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DCAT v3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43E6A68-9D9D-2E44-8CD8-751C2047FF26}"/>
              </a:ext>
            </a:extLst>
          </p:cNvPr>
          <p:cNvSpPr txBox="1"/>
          <p:nvPr/>
        </p:nvSpPr>
        <p:spPr>
          <a:xfrm>
            <a:off x="556268" y="4252963"/>
            <a:ext cx="29059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4"/>
              </a:rPr>
              <a:t>https://www.w3.org/TR/vocab-dcat-3/</a:t>
            </a:r>
            <a:endParaRPr lang="en-US" sz="1350" dirty="0"/>
          </a:p>
        </p:txBody>
      </p:sp>
      <p:pic>
        <p:nvPicPr>
          <p:cNvPr id="2" name="Picture 1" descr="A logo with text overlay&#10;&#10;AI-generated content may be incorrect.">
            <a:extLst>
              <a:ext uri="{FF2B5EF4-FFF2-40B4-BE49-F238E27FC236}">
                <a16:creationId xmlns:a16="http://schemas.microsoft.com/office/drawing/2014/main" id="{0A1FE23C-3F99-CB39-75AE-DBD70F188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583" y="4233731"/>
            <a:ext cx="1433865" cy="611782"/>
          </a:xfrm>
          <a:prstGeom prst="rect">
            <a:avLst/>
          </a:prstGeom>
        </p:spPr>
      </p:pic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0AF8FAB6-ED6D-ED70-C9A8-178C28B1E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868" y="232192"/>
            <a:ext cx="951361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4C86-B52E-183B-E1DA-69A55F4F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 to DPROD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CA7A4F-AEA7-0D5A-7AC1-066BCB867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834" y="1002552"/>
            <a:ext cx="4842803" cy="4140949"/>
          </a:xfrm>
        </p:spPr>
      </p:pic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DCD3EEF4-7503-A5AC-27DE-D2BDFA71E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568" y="232192"/>
            <a:ext cx="844237" cy="882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C250D2-233D-7263-C298-F8AE9FCE3A99}"/>
              </a:ext>
            </a:extLst>
          </p:cNvPr>
          <p:cNvSpPr txBox="1"/>
          <p:nvPr/>
        </p:nvSpPr>
        <p:spPr>
          <a:xfrm>
            <a:off x="59383" y="4076133"/>
            <a:ext cx="171154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Digital interface: </a:t>
            </a:r>
          </a:p>
          <a:p>
            <a:r>
              <a:rPr lang="en-US" sz="1350" dirty="0"/>
              <a:t>access to a dataset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11BEE-D475-3FCC-D91E-0F0BCEEEBB15}"/>
              </a:ext>
            </a:extLst>
          </p:cNvPr>
          <p:cNvSpPr txBox="1"/>
          <p:nvPr/>
        </p:nvSpPr>
        <p:spPr>
          <a:xfrm>
            <a:off x="6803806" y="4076132"/>
            <a:ext cx="192929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Specific representation of a dataset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2D9D1-23D3-3B6F-33B5-A1A4358E9307}"/>
              </a:ext>
            </a:extLst>
          </p:cNvPr>
          <p:cNvSpPr txBox="1"/>
          <p:nvPr/>
        </p:nvSpPr>
        <p:spPr>
          <a:xfrm>
            <a:off x="59383" y="1152079"/>
            <a:ext cx="171154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Managed &amp; governed collection of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49201-AD2D-542C-97D1-250B8095E380}"/>
              </a:ext>
            </a:extLst>
          </p:cNvPr>
          <p:cNvSpPr txBox="1"/>
          <p:nvPr/>
        </p:nvSpPr>
        <p:spPr>
          <a:xfrm>
            <a:off x="6803806" y="1152078"/>
            <a:ext cx="218972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Collection of data conform to a logical model</a:t>
            </a:r>
          </a:p>
        </p:txBody>
      </p:sp>
      <p:pic>
        <p:nvPicPr>
          <p:cNvPr id="3" name="Picture 2" descr="A logo with text overlay&#10;&#10;AI-generated content may be incorrect.">
            <a:extLst>
              <a:ext uri="{FF2B5EF4-FFF2-40B4-BE49-F238E27FC236}">
                <a16:creationId xmlns:a16="http://schemas.microsoft.com/office/drawing/2014/main" id="{8C78C7F5-92E0-8F64-58F3-8BD22713D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868" y="4503045"/>
            <a:ext cx="1028400" cy="4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8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843E408-4B18-7D33-E097-587450AFD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409" y="913883"/>
            <a:ext cx="7480496" cy="37888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A3146E-6211-E580-40EA-01E61B60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964"/>
            <a:ext cx="8515350" cy="994172"/>
          </a:xfrm>
        </p:spPr>
        <p:txBody>
          <a:bodyPr/>
          <a:lstStyle/>
          <a:p>
            <a:r>
              <a:rPr lang="en-US" sz="3200" dirty="0"/>
              <a:t>Two-part Standard: Ontology &amp; SHACL Shapes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F485B-8559-DD49-9D9F-1697EEBE6756}"/>
              </a:ext>
            </a:extLst>
          </p:cNvPr>
          <p:cNvSpPr/>
          <p:nvPr/>
        </p:nvSpPr>
        <p:spPr>
          <a:xfrm>
            <a:off x="1941341" y="1853419"/>
            <a:ext cx="1445456" cy="32707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AFF63-1ABD-3B2C-2466-5CB14E1A88F7}"/>
              </a:ext>
            </a:extLst>
          </p:cNvPr>
          <p:cNvSpPr/>
          <p:nvPr/>
        </p:nvSpPr>
        <p:spPr>
          <a:xfrm>
            <a:off x="2583179" y="3589539"/>
            <a:ext cx="1445456" cy="32707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2A42F-B724-C450-FF54-EB57D1DC7662}"/>
              </a:ext>
            </a:extLst>
          </p:cNvPr>
          <p:cNvSpPr/>
          <p:nvPr/>
        </p:nvSpPr>
        <p:spPr>
          <a:xfrm>
            <a:off x="5343082" y="3426002"/>
            <a:ext cx="1445456" cy="32707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5970F6-38E4-44DB-9189-E6CD71D85801}"/>
              </a:ext>
            </a:extLst>
          </p:cNvPr>
          <p:cNvSpPr/>
          <p:nvPr/>
        </p:nvSpPr>
        <p:spPr>
          <a:xfrm>
            <a:off x="5039752" y="1828782"/>
            <a:ext cx="1445456" cy="32707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AE795-A092-B5E0-6B58-8B726113A1AB}"/>
              </a:ext>
            </a:extLst>
          </p:cNvPr>
          <p:cNvSpPr/>
          <p:nvPr/>
        </p:nvSpPr>
        <p:spPr>
          <a:xfrm>
            <a:off x="2041576" y="861128"/>
            <a:ext cx="1445456" cy="68631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A668A-EB32-FE39-E559-88193C9763D2}"/>
              </a:ext>
            </a:extLst>
          </p:cNvPr>
          <p:cNvSpPr/>
          <p:nvPr/>
        </p:nvSpPr>
        <p:spPr>
          <a:xfrm>
            <a:off x="1941341" y="3863857"/>
            <a:ext cx="1445456" cy="83884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80049-D1D5-00FB-8D90-A593643E49E4}"/>
              </a:ext>
            </a:extLst>
          </p:cNvPr>
          <p:cNvSpPr/>
          <p:nvPr/>
        </p:nvSpPr>
        <p:spPr>
          <a:xfrm>
            <a:off x="6886135" y="3520697"/>
            <a:ext cx="1445456" cy="83884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6CBE40-4091-A345-9399-CAF2DB17B073}"/>
              </a:ext>
            </a:extLst>
          </p:cNvPr>
          <p:cNvSpPr/>
          <p:nvPr/>
        </p:nvSpPr>
        <p:spPr>
          <a:xfrm>
            <a:off x="6592471" y="1720057"/>
            <a:ext cx="1445456" cy="52020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10E6D9-6F61-998C-760E-7281A4FDC591}"/>
              </a:ext>
            </a:extLst>
          </p:cNvPr>
          <p:cNvSpPr/>
          <p:nvPr/>
        </p:nvSpPr>
        <p:spPr>
          <a:xfrm>
            <a:off x="2041576" y="1288239"/>
            <a:ext cx="1445456" cy="27479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67A44-7DF7-B863-9760-956B0A4591B6}"/>
              </a:ext>
            </a:extLst>
          </p:cNvPr>
          <p:cNvSpPr/>
          <p:nvPr/>
        </p:nvSpPr>
        <p:spPr>
          <a:xfrm>
            <a:off x="6952956" y="3784729"/>
            <a:ext cx="1287193" cy="14243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4C62AE-8690-F63F-4567-AA4056C0E0DF}"/>
              </a:ext>
            </a:extLst>
          </p:cNvPr>
          <p:cNvSpPr>
            <a:spLocks noChangeAspect="1"/>
          </p:cNvSpPr>
          <p:nvPr/>
        </p:nvSpPr>
        <p:spPr>
          <a:xfrm>
            <a:off x="7912609" y="657058"/>
            <a:ext cx="1212436" cy="1116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459370-79DF-C18D-9AD1-029A62F7F0D4}"/>
              </a:ext>
            </a:extLst>
          </p:cNvPr>
          <p:cNvSpPr/>
          <p:nvPr/>
        </p:nvSpPr>
        <p:spPr>
          <a:xfrm>
            <a:off x="7596552" y="4379558"/>
            <a:ext cx="1287193" cy="566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57DCA88E-EACD-035B-F946-DE21CC093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231" y="783956"/>
            <a:ext cx="844237" cy="882227"/>
          </a:xfrm>
          <a:prstGeom prst="rect">
            <a:avLst/>
          </a:prstGeom>
        </p:spPr>
      </p:pic>
      <p:pic>
        <p:nvPicPr>
          <p:cNvPr id="3" name="Picture 2" descr="A logo with text overlay&#10;&#10;AI-generated content may be incorrect.">
            <a:extLst>
              <a:ext uri="{FF2B5EF4-FFF2-40B4-BE49-F238E27FC236}">
                <a16:creationId xmlns:a16="http://schemas.microsoft.com/office/drawing/2014/main" id="{04BEA9CA-6979-16FA-79D1-4FE760BF0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390" y="4486442"/>
            <a:ext cx="1125691" cy="4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7F74C-A0EA-135A-60AD-2C4947E2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SHACL vs OWL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4AC21-D926-9931-BE06-4DA915254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7201217" cy="36163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OWL 2</a:t>
            </a:r>
          </a:p>
          <a:p>
            <a:pPr lvl="1"/>
            <a:r>
              <a:rPr lang="en-US" dirty="0"/>
              <a:t>Geometry of the logical theory – logical rules in description logics</a:t>
            </a:r>
          </a:p>
          <a:p>
            <a:pPr lvl="1"/>
            <a:r>
              <a:rPr lang="en-US" dirty="0"/>
              <a:t>Open World Assumption</a:t>
            </a:r>
          </a:p>
          <a:p>
            <a:pPr lvl="1"/>
            <a:r>
              <a:rPr lang="en-US" dirty="0"/>
              <a:t>Global – Local tension</a:t>
            </a:r>
          </a:p>
          <a:p>
            <a:pPr lvl="1"/>
            <a:r>
              <a:rPr lang="en-US" dirty="0"/>
              <a:t>Very powerful, but mostly not properly understood</a:t>
            </a:r>
          </a:p>
          <a:p>
            <a:r>
              <a:rPr lang="en-US" dirty="0"/>
              <a:t>SHACL 1.1, soon 1.2</a:t>
            </a:r>
          </a:p>
          <a:p>
            <a:pPr lvl="1"/>
            <a:r>
              <a:rPr lang="en-US" dirty="0"/>
              <a:t>Topology (shape) of the data</a:t>
            </a:r>
          </a:p>
          <a:p>
            <a:pPr lvl="1"/>
            <a:r>
              <a:rPr lang="en-US" dirty="0"/>
              <a:t>Closed world assumption</a:t>
            </a:r>
          </a:p>
          <a:p>
            <a:pPr lvl="1"/>
            <a:r>
              <a:rPr lang="en-US" dirty="0"/>
              <a:t>Local by design</a:t>
            </a:r>
          </a:p>
          <a:p>
            <a:pPr lvl="1"/>
            <a:r>
              <a:rPr lang="en-US" dirty="0"/>
              <a:t>Forces OWL to be local when mixed into the same ontology</a:t>
            </a:r>
            <a:br>
              <a:rPr lang="en-US" dirty="0"/>
            </a:br>
            <a:r>
              <a:rPr lang="en-US" dirty="0"/>
              <a:t>Forcing the assumptions of one local view on everybody else</a:t>
            </a:r>
          </a:p>
        </p:txBody>
      </p:sp>
      <p:pic>
        <p:nvPicPr>
          <p:cNvPr id="4" name="Picture 3" descr="A logo with text overlay&#10;&#10;AI-generated content may be incorrect.">
            <a:extLst>
              <a:ext uri="{FF2B5EF4-FFF2-40B4-BE49-F238E27FC236}">
                <a16:creationId xmlns:a16="http://schemas.microsoft.com/office/drawing/2014/main" id="{D17E7AD2-4984-6DEA-5DFC-79DE47126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523" y="4380051"/>
            <a:ext cx="1090925" cy="465461"/>
          </a:xfrm>
          <a:prstGeom prst="rect">
            <a:avLst/>
          </a:prstGeom>
        </p:spPr>
      </p:pic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5EC54273-9FEF-9F0C-B54F-61A19CC0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868" y="232192"/>
            <a:ext cx="951361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6234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8" ma:contentTypeDescription="Create a new document." ma:contentTypeScope="" ma:versionID="77426a4b2dfa88a4b38ef40e1961a455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4947f317ca74a4ab02f3aa833be0be0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customXml/itemProps3.xml><?xml version="1.0" encoding="utf-8"?>
<ds:datastoreItem xmlns:ds="http://schemas.openxmlformats.org/officeDocument/2006/customXml" ds:itemID="{ED8300F9-4134-4EA2-A7ED-396D8F7BE6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223</TotalTime>
  <Words>336</Words>
  <Application>Microsoft Office PowerPoint</Application>
  <PresentationFormat>On-screen Show (16:9)</PresentationFormat>
  <Paragraphs>71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</vt:lpstr>
      <vt:lpstr>Cover</vt:lpstr>
      <vt:lpstr>Custom Design</vt:lpstr>
      <vt:lpstr>Last Page</vt:lpstr>
      <vt:lpstr>Marcel Fröhlich</vt:lpstr>
      <vt:lpstr>DPROD Data Products Standard Using Ontologies</vt:lpstr>
      <vt:lpstr>How DPROD Came To Be</vt:lpstr>
      <vt:lpstr>Metadata Standards – for Consistency, Discoverability, Interoperability &amp; Scalability </vt:lpstr>
      <vt:lpstr>Shared Semantics Is Hard!  Why?</vt:lpstr>
      <vt:lpstr>DCAT v3</vt:lpstr>
      <vt:lpstr>Introduction to DPROD</vt:lpstr>
      <vt:lpstr>Two-part Standard: Ontology &amp; SHACL Shapes</vt:lpstr>
      <vt:lpstr>SHACL vs OWL</vt:lpstr>
      <vt:lpstr>Company Finance Data Product Example </vt:lpstr>
      <vt:lpstr>DPROD Potential as Enabler for AI &amp; LLM</vt:lpstr>
      <vt:lpstr>Roadmap DPROD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11</cp:revision>
  <dcterms:created xsi:type="dcterms:W3CDTF">2024-09-10T09:32:00Z</dcterms:created>
  <dcterms:modified xsi:type="dcterms:W3CDTF">2025-10-08T07:36:38Z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