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5"/>
    <p:sldMasterId id="2147483650" r:id="rId6"/>
    <p:sldMasterId id="2147483660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</p:sldIdLst>
  <p:sldSz cy="5143500" cx="9144000"/>
  <p:notesSz cx="6858000" cy="9144000"/>
  <p:embeddedFontLst>
    <p:embeddedFont>
      <p:font typeface="Roboto"/>
      <p:regular r:id="rId32"/>
      <p:bold r:id="rId33"/>
      <p:italic r:id="rId34"/>
      <p:boldItalic r:id="rId35"/>
    </p:embeddedFont>
    <p:embeddedFont>
      <p:font typeface="Montserrat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r:id="rId40" roundtripDataSignature="AMtx7miUYvoZfkqFhcyrOOcGmnf9ZKUw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4313CEB-B691-4293-9E52-D1F5F21A0600}">
  <a:tblStyle styleId="{74313CEB-B691-4293-9E52-D1F5F21A060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13" Type="http://schemas.openxmlformats.org/officeDocument/2006/relationships/slide" Target="slides/slide5.xml"/><Relationship Id="rId39" Type="http://schemas.openxmlformats.org/officeDocument/2006/relationships/font" Target="fonts/Montserrat-boldItalic.fntdata"/><Relationship Id="rId18" Type="http://schemas.openxmlformats.org/officeDocument/2006/relationships/slide" Target="slides/slide10.xml"/><Relationship Id="rId21" Type="http://schemas.openxmlformats.org/officeDocument/2006/relationships/slide" Target="slides/slide13.xml"/><Relationship Id="rId34" Type="http://schemas.openxmlformats.org/officeDocument/2006/relationships/font" Target="fonts/Roboto-italic.fntdata"/><Relationship Id="rId42" Type="http://schemas.openxmlformats.org/officeDocument/2006/relationships/customXml" Target="../customXml/item2.xml"/><Relationship Id="rId7" Type="http://schemas.openxmlformats.org/officeDocument/2006/relationships/slideMaster" Target="slideMasters/slideMaster3.xml"/><Relationship Id="rId20" Type="http://schemas.openxmlformats.org/officeDocument/2006/relationships/slide" Target="slides/slide12.xml"/><Relationship Id="rId2" Type="http://schemas.openxmlformats.org/officeDocument/2006/relationships/viewProps" Target="viewProps.xml"/><Relationship Id="rId29" Type="http://schemas.openxmlformats.org/officeDocument/2006/relationships/slide" Target="slides/slide21.xml"/><Relationship Id="rId16" Type="http://schemas.openxmlformats.org/officeDocument/2006/relationships/slide" Target="slides/slide8.xml"/><Relationship Id="rId41" Type="http://schemas.openxmlformats.org/officeDocument/2006/relationships/customXml" Target="../customXml/item1.xml"/><Relationship Id="rId40" Type="http://customschemas.google.com/relationships/presentationmetadata" Target="metadata"/><Relationship Id="rId24" Type="http://schemas.openxmlformats.org/officeDocument/2006/relationships/slide" Target="slides/slide16.xml"/><Relationship Id="rId1" Type="http://schemas.openxmlformats.org/officeDocument/2006/relationships/theme" Target="theme/theme2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32" Type="http://schemas.openxmlformats.org/officeDocument/2006/relationships/font" Target="fonts/Roboto-regular.fntdata"/><Relationship Id="rId37" Type="http://schemas.openxmlformats.org/officeDocument/2006/relationships/font" Target="fonts/Montserrat-bold.fntdata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36" Type="http://schemas.openxmlformats.org/officeDocument/2006/relationships/font" Target="fonts/Montserrat-regular.fntdata"/><Relationship Id="rId31" Type="http://schemas.openxmlformats.org/officeDocument/2006/relationships/slide" Target="slides/slide23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22" Type="http://schemas.openxmlformats.org/officeDocument/2006/relationships/slide" Target="slides/slide14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font" Target="fonts/Roboto-boldItalic.fntdata"/><Relationship Id="rId14" Type="http://schemas.openxmlformats.org/officeDocument/2006/relationships/slide" Target="slides/slide6.xml"/><Relationship Id="rId43" Type="http://schemas.openxmlformats.org/officeDocument/2006/relationships/customXml" Target="../customXml/item3.xml"/><Relationship Id="rId8" Type="http://schemas.openxmlformats.org/officeDocument/2006/relationships/notesMaster" Target="notesMasters/notesMaster1.xml"/><Relationship Id="rId3" Type="http://schemas.openxmlformats.org/officeDocument/2006/relationships/presProps" Target="presProps.xml"/><Relationship Id="rId25" Type="http://schemas.openxmlformats.org/officeDocument/2006/relationships/slide" Target="slides/slide17.xml"/><Relationship Id="rId33" Type="http://schemas.openxmlformats.org/officeDocument/2006/relationships/font" Target="fonts/Roboto-bold.fntdata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38" Type="http://schemas.openxmlformats.org/officeDocument/2006/relationships/font" Target="fonts/Montserra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L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5473316fc_0_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g355473316fc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3" name="Google Shape;183;g355473316fc_0_4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L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55473316fc_0_5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g355473316fc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3" name="Google Shape;193;g355473316fc_0_5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L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5473316fc_0_6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g355473316fc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4" name="Google Shape;204;g355473316fc_0_6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L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55473316fc_0_7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g355473316fc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4" name="Google Shape;214;g355473316fc_0_7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L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55473316fc_0_9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g355473316fc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3" name="Google Shape;233;g355473316fc_0_9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L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55473316fc_0_1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g355473316fc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2" name="Google Shape;252;g355473316fc_0_1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L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55473316fc_0_1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g355473316fc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1" name="Google Shape;261;g355473316fc_0_1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L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55489e0779_0_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g355489e0779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0" name="Google Shape;270;g355489e0779_0_7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L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55489e0779_0_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g355489e0779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9" name="Google Shape;289;g355489e0779_0_5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L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55489e0779_0_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8" name="Google Shape;308;g355489e0779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9" name="Google Shape;309;g355489e0779_0_4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L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55489e077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0" name="Google Shape;320;g355489e0779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7bfcc4b649_0_9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7" name="Google Shape;327;g37bfcc4b649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8" name="Google Shape;328;g37bfcc4b649_0_9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L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55489e0779_0_9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6" name="Google Shape;336;g355489e0779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7" name="Google Shape;337;g355489e0779_0_9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L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5" name="Google Shape;345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55473316fc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g355473316f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" name="Google Shape;105;g355473316fc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L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7bfcc4b649_0_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g37bfcc4b649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3" name="Google Shape;123;g37bfcc4b649_0_2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L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5473316fc_0_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g355473316fc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4" name="Google Shape;134;g355473316fc_0_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L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55473316fc_0_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g355473316fc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" name="Google Shape;144;g355473316fc_0_3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L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" name="Google Shape;15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7bfcc4b649_0_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g37bfcc4b649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" name="Google Shape;164;g37bfcc4b649_0_3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L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7bfcc4b649_0_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g37bfcc4b649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g37bfcc4b649_0_4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L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">
  <p:cSld name="Cover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0"/>
          <p:cNvSpPr txBox="1"/>
          <p:nvPr>
            <p:ph type="ctrTitle"/>
          </p:nvPr>
        </p:nvSpPr>
        <p:spPr>
          <a:xfrm>
            <a:off x="1761067" y="587159"/>
            <a:ext cx="6858000" cy="20849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b="1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10"/>
          <p:cNvSpPr txBox="1"/>
          <p:nvPr>
            <p:ph idx="1" type="body"/>
          </p:nvPr>
        </p:nvSpPr>
        <p:spPr>
          <a:xfrm>
            <a:off x="1760538" y="859779"/>
            <a:ext cx="6858000" cy="20849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10"/>
          <p:cNvSpPr txBox="1"/>
          <p:nvPr>
            <p:ph idx="2" type="body"/>
          </p:nvPr>
        </p:nvSpPr>
        <p:spPr>
          <a:xfrm>
            <a:off x="1760538" y="1343024"/>
            <a:ext cx="4697927" cy="1672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10"/>
          <p:cNvSpPr txBox="1"/>
          <p:nvPr>
            <p:ph idx="3" type="body"/>
          </p:nvPr>
        </p:nvSpPr>
        <p:spPr>
          <a:xfrm>
            <a:off x="1760538" y="3122614"/>
            <a:ext cx="6081712" cy="2796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L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/>
          <p:nvPr>
            <p:ph idx="1" type="body"/>
          </p:nvPr>
        </p:nvSpPr>
        <p:spPr>
          <a:xfrm>
            <a:off x="4200040" y="741363"/>
            <a:ext cx="4316897" cy="3654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0" name="Google Shape;70;p21"/>
          <p:cNvSpPr txBox="1"/>
          <p:nvPr>
            <p:ph idx="12" type="sldNum"/>
          </p:nvPr>
        </p:nvSpPr>
        <p:spPr>
          <a:xfrm>
            <a:off x="6457950" y="4767264"/>
            <a:ext cx="2057400" cy="1356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LU"/>
              <a:t>‹#›</a:t>
            </a:fld>
            <a:endParaRPr/>
          </a:p>
        </p:txBody>
      </p:sp>
      <p:sp>
        <p:nvSpPr>
          <p:cNvPr id="71" name="Google Shape;71;p21"/>
          <p:cNvSpPr txBox="1"/>
          <p:nvPr>
            <p:ph idx="2" type="body"/>
          </p:nvPr>
        </p:nvSpPr>
        <p:spPr>
          <a:xfrm>
            <a:off x="1587500" y="4767264"/>
            <a:ext cx="2774950" cy="16438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7F7F7F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7F7F7F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7F7F7F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7F7F7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21"/>
          <p:cNvSpPr txBox="1"/>
          <p:nvPr>
            <p:ph type="title"/>
          </p:nvPr>
        </p:nvSpPr>
        <p:spPr>
          <a:xfrm>
            <a:off x="709200" y="934598"/>
            <a:ext cx="3060755" cy="6715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5A24"/>
              </a:buClr>
              <a:buSzPts val="2400"/>
              <a:buFont typeface="Calibri"/>
              <a:buNone/>
              <a:defRPr sz="2400">
                <a:solidFill>
                  <a:srgbClr val="F15A2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1"/>
          <p:cNvSpPr txBox="1"/>
          <p:nvPr>
            <p:ph idx="3" type="body"/>
          </p:nvPr>
        </p:nvSpPr>
        <p:spPr>
          <a:xfrm>
            <a:off x="709200" y="1717482"/>
            <a:ext cx="3060700" cy="18289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/>
          <p:nvPr>
            <p:ph type="title"/>
          </p:nvPr>
        </p:nvSpPr>
        <p:spPr>
          <a:xfrm>
            <a:off x="1868514" y="1297526"/>
            <a:ext cx="3106442" cy="686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5A24"/>
              </a:buClr>
              <a:buSzPts val="4400"/>
              <a:buFont typeface="Calibri"/>
              <a:buNone/>
              <a:defRPr b="1" i="0" sz="4400" u="none" cap="none" strike="noStrike">
                <a:solidFill>
                  <a:srgbClr val="F15A2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19"/>
          <p:cNvSpPr txBox="1"/>
          <p:nvPr>
            <p:ph idx="1" type="body"/>
          </p:nvPr>
        </p:nvSpPr>
        <p:spPr>
          <a:xfrm>
            <a:off x="1868488" y="2092271"/>
            <a:ext cx="6624584" cy="8989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L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/>
          <p:nvPr>
            <p:ph type="title"/>
          </p:nvPr>
        </p:nvSpPr>
        <p:spPr>
          <a:xfrm>
            <a:off x="628650" y="274639"/>
            <a:ext cx="7886700" cy="5744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5A24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1" type="body"/>
          </p:nvPr>
        </p:nvSpPr>
        <p:spPr>
          <a:xfrm>
            <a:off x="628650" y="1016000"/>
            <a:ext cx="7886700" cy="3616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37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  <a:defRPr sz="2600"/>
            </a:lvl1pPr>
            <a:lvl2pPr indent="-3683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  <a:defRPr sz="22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3"/>
          <p:cNvSpPr txBox="1"/>
          <p:nvPr>
            <p:ph idx="12" type="sldNum"/>
          </p:nvPr>
        </p:nvSpPr>
        <p:spPr>
          <a:xfrm>
            <a:off x="6457950" y="4767264"/>
            <a:ext cx="2057400" cy="1356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LU"/>
              <a:t>‹#›</a:t>
            </a:fld>
            <a:endParaRPr/>
          </a:p>
        </p:txBody>
      </p:sp>
      <p:sp>
        <p:nvSpPr>
          <p:cNvPr id="29" name="Google Shape;29;p13"/>
          <p:cNvSpPr txBox="1"/>
          <p:nvPr>
            <p:ph idx="2" type="body"/>
          </p:nvPr>
        </p:nvSpPr>
        <p:spPr>
          <a:xfrm>
            <a:off x="1587500" y="4767264"/>
            <a:ext cx="2774950" cy="16438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7F7F7F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7F7F7F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7F7F7F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7F7F7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with photo">
  <p:cSld name="Page with photo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0" y="729035"/>
            <a:ext cx="5009322" cy="318599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14"/>
          <p:cNvSpPr txBox="1"/>
          <p:nvPr>
            <p:ph type="title"/>
          </p:nvPr>
        </p:nvSpPr>
        <p:spPr>
          <a:xfrm>
            <a:off x="970557" y="934598"/>
            <a:ext cx="3060755" cy="6715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4"/>
          <p:cNvSpPr txBox="1"/>
          <p:nvPr>
            <p:ph idx="12" type="sldNum"/>
          </p:nvPr>
        </p:nvSpPr>
        <p:spPr>
          <a:xfrm>
            <a:off x="6457950" y="4767264"/>
            <a:ext cx="2057400" cy="1356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LU"/>
              <a:t>‹#›</a:t>
            </a:fld>
            <a:endParaRPr/>
          </a:p>
        </p:txBody>
      </p:sp>
      <p:sp>
        <p:nvSpPr>
          <p:cNvPr id="34" name="Google Shape;34;p14"/>
          <p:cNvSpPr txBox="1"/>
          <p:nvPr>
            <p:ph idx="1" type="body"/>
          </p:nvPr>
        </p:nvSpPr>
        <p:spPr>
          <a:xfrm>
            <a:off x="1587500" y="4767264"/>
            <a:ext cx="2774950" cy="16438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7F7F7F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7F7F7F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7F7F7F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7F7F7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2" type="body"/>
          </p:nvPr>
        </p:nvSpPr>
        <p:spPr>
          <a:xfrm>
            <a:off x="969963" y="1717482"/>
            <a:ext cx="3060700" cy="18289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4"/>
          <p:cNvSpPr/>
          <p:nvPr>
            <p:ph idx="3" type="pic"/>
          </p:nvPr>
        </p:nvSpPr>
        <p:spPr>
          <a:xfrm>
            <a:off x="4572000" y="728783"/>
            <a:ext cx="4572000" cy="3185991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 txBox="1"/>
          <p:nvPr>
            <p:ph type="title"/>
          </p:nvPr>
        </p:nvSpPr>
        <p:spPr>
          <a:xfrm>
            <a:off x="628650" y="274639"/>
            <a:ext cx="7886700" cy="5744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5A24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2" type="sldNum"/>
          </p:nvPr>
        </p:nvSpPr>
        <p:spPr>
          <a:xfrm>
            <a:off x="6457950" y="4767264"/>
            <a:ext cx="2057400" cy="1356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LU"/>
              <a:t>‹#›</a:t>
            </a:fld>
            <a:endParaRPr/>
          </a:p>
        </p:txBody>
      </p:sp>
      <p:sp>
        <p:nvSpPr>
          <p:cNvPr id="40" name="Google Shape;40;p16"/>
          <p:cNvSpPr txBox="1"/>
          <p:nvPr>
            <p:ph idx="1" type="body"/>
          </p:nvPr>
        </p:nvSpPr>
        <p:spPr>
          <a:xfrm>
            <a:off x="1587500" y="4767264"/>
            <a:ext cx="2774950" cy="16438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7F7F7F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7F7F7F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7F7F7F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7F7F7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37ebf1d4aba_0_83"/>
          <p:cNvSpPr txBox="1"/>
          <p:nvPr>
            <p:ph type="title"/>
          </p:nvPr>
        </p:nvSpPr>
        <p:spPr>
          <a:xfrm>
            <a:off x="311629" y="290529"/>
            <a:ext cx="6861000" cy="4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2C4A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212C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g37ebf1d4aba_0_83"/>
          <p:cNvSpPr txBox="1"/>
          <p:nvPr>
            <p:ph idx="1" type="body"/>
          </p:nvPr>
        </p:nvSpPr>
        <p:spPr>
          <a:xfrm>
            <a:off x="4609613" y="895574"/>
            <a:ext cx="4254900" cy="35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12C4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12C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12C4A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212C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12C4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12C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12C4A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212C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12C4A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212C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g37ebf1d4aba_0_83"/>
          <p:cNvSpPr txBox="1"/>
          <p:nvPr>
            <p:ph idx="2" type="body"/>
          </p:nvPr>
        </p:nvSpPr>
        <p:spPr>
          <a:xfrm>
            <a:off x="311629" y="895574"/>
            <a:ext cx="4012800" cy="35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12C4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12C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12C4A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212C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12C4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12C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12C4A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212C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12C4A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212C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ctrTitle"/>
          </p:nvPr>
        </p:nvSpPr>
        <p:spPr>
          <a:xfrm>
            <a:off x="683811" y="1908311"/>
            <a:ext cx="7831537" cy="12414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5A2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" type="subTitle"/>
          </p:nvPr>
        </p:nvSpPr>
        <p:spPr>
          <a:xfrm>
            <a:off x="683812" y="3260035"/>
            <a:ext cx="7831536" cy="683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8" name="Google Shape;48;p12"/>
          <p:cNvSpPr txBox="1"/>
          <p:nvPr>
            <p:ph idx="12" type="sldNum"/>
          </p:nvPr>
        </p:nvSpPr>
        <p:spPr>
          <a:xfrm>
            <a:off x="7688910" y="4767264"/>
            <a:ext cx="826439" cy="1643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LU"/>
              <a:t>‹#›</a:t>
            </a:fld>
            <a:endParaRPr/>
          </a:p>
        </p:txBody>
      </p:sp>
      <p:sp>
        <p:nvSpPr>
          <p:cNvPr id="49" name="Google Shape;49;p12"/>
          <p:cNvSpPr txBox="1"/>
          <p:nvPr>
            <p:ph idx="2" type="body"/>
          </p:nvPr>
        </p:nvSpPr>
        <p:spPr>
          <a:xfrm>
            <a:off x="1587500" y="4767264"/>
            <a:ext cx="2774950" cy="16438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7F7F7F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7F7F7F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7F7F7F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7F7F7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- Gray">
  <p:cSld name="Two Content - Gra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/>
          <p:nvPr>
            <p:ph type="title"/>
          </p:nvPr>
        </p:nvSpPr>
        <p:spPr>
          <a:xfrm>
            <a:off x="709200" y="934598"/>
            <a:ext cx="3060755" cy="6715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5A24"/>
              </a:buClr>
              <a:buSzPts val="2400"/>
              <a:buFont typeface="Calibri"/>
              <a:buNone/>
              <a:defRPr sz="2400">
                <a:solidFill>
                  <a:srgbClr val="F15A2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2" type="sldNum"/>
          </p:nvPr>
        </p:nvSpPr>
        <p:spPr>
          <a:xfrm>
            <a:off x="6457950" y="4767264"/>
            <a:ext cx="2057400" cy="1356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LU"/>
              <a:t>‹#›</a:t>
            </a:fld>
            <a:endParaRPr/>
          </a:p>
        </p:txBody>
      </p:sp>
      <p:sp>
        <p:nvSpPr>
          <p:cNvPr id="53" name="Google Shape;53;p15"/>
          <p:cNvSpPr txBox="1"/>
          <p:nvPr>
            <p:ph idx="1" type="body"/>
          </p:nvPr>
        </p:nvSpPr>
        <p:spPr>
          <a:xfrm>
            <a:off x="1587500" y="4767264"/>
            <a:ext cx="2774950" cy="16438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7F7F7F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7F7F7F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7F7F7F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7F7F7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15"/>
          <p:cNvSpPr txBox="1"/>
          <p:nvPr>
            <p:ph idx="2" type="body"/>
          </p:nvPr>
        </p:nvSpPr>
        <p:spPr>
          <a:xfrm>
            <a:off x="709200" y="1717482"/>
            <a:ext cx="3060700" cy="18289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15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5"/>
          <p:cNvSpPr txBox="1"/>
          <p:nvPr>
            <p:ph idx="3" type="body"/>
          </p:nvPr>
        </p:nvSpPr>
        <p:spPr>
          <a:xfrm>
            <a:off x="4989761" y="541338"/>
            <a:ext cx="3736478" cy="3760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7"/>
          <p:cNvSpPr txBox="1"/>
          <p:nvPr>
            <p:ph idx="12" type="sldNum"/>
          </p:nvPr>
        </p:nvSpPr>
        <p:spPr>
          <a:xfrm>
            <a:off x="6457950" y="4767264"/>
            <a:ext cx="2057400" cy="1356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LU"/>
              <a:t>‹#›</a:t>
            </a:fld>
            <a:endParaRPr/>
          </a:p>
        </p:txBody>
      </p:sp>
      <p:sp>
        <p:nvSpPr>
          <p:cNvPr id="59" name="Google Shape;59;p17"/>
          <p:cNvSpPr txBox="1"/>
          <p:nvPr>
            <p:ph idx="1" type="body"/>
          </p:nvPr>
        </p:nvSpPr>
        <p:spPr>
          <a:xfrm>
            <a:off x="1587500" y="4767264"/>
            <a:ext cx="2774950" cy="16438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7F7F7F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7F7F7F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7F7F7F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7F7F7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wo column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0"/>
          <p:cNvSpPr txBox="1"/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5A2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0"/>
          <p:cNvSpPr txBox="1"/>
          <p:nvPr>
            <p:ph idx="1" type="body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1" sz="22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3" name="Google Shape;63;p20"/>
          <p:cNvSpPr txBox="1"/>
          <p:nvPr>
            <p:ph idx="2" type="body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  <a:defRPr sz="2200"/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20"/>
          <p:cNvSpPr txBox="1"/>
          <p:nvPr>
            <p:ph idx="3" type="body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1" sz="22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5" name="Google Shape;65;p20"/>
          <p:cNvSpPr txBox="1"/>
          <p:nvPr>
            <p:ph idx="4" type="body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20"/>
          <p:cNvSpPr txBox="1"/>
          <p:nvPr>
            <p:ph idx="12" type="sldNum"/>
          </p:nvPr>
        </p:nvSpPr>
        <p:spPr>
          <a:xfrm>
            <a:off x="6457950" y="4767264"/>
            <a:ext cx="2057400" cy="1356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LU"/>
              <a:t>‹#›</a:t>
            </a:fld>
            <a:endParaRPr/>
          </a:p>
        </p:txBody>
      </p:sp>
      <p:sp>
        <p:nvSpPr>
          <p:cNvPr id="67" name="Google Shape;67;p20"/>
          <p:cNvSpPr txBox="1"/>
          <p:nvPr>
            <p:ph idx="5" type="body"/>
          </p:nvPr>
        </p:nvSpPr>
        <p:spPr>
          <a:xfrm>
            <a:off x="1587500" y="4767264"/>
            <a:ext cx="2774950" cy="16438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7F7F7F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7F7F7F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7F7F7F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7F7F7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<Relationship Id="rId5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2.png"/><Relationship Id="rId3" Type="http://schemas.openxmlformats.org/officeDocument/2006/relationships/image" Target="../media/image21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Relationship Id="rId6" Type="http://schemas.openxmlformats.org/officeDocument/2006/relationships/slideLayout" Target="../slideLayouts/slideLayout11.xml"/><Relationship Id="rId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 rot="10800000">
            <a:off x="0" y="395654"/>
            <a:ext cx="9144000" cy="3104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9134" y="1370951"/>
            <a:ext cx="521958" cy="576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0535" y="3958307"/>
            <a:ext cx="5969977" cy="91395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L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1"/>
          <p:cNvSpPr txBox="1"/>
          <p:nvPr>
            <p:ph type="title"/>
          </p:nvPr>
        </p:nvSpPr>
        <p:spPr>
          <a:xfrm>
            <a:off x="628650" y="274639"/>
            <a:ext cx="7886700" cy="5744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5A24"/>
              </a:buClr>
              <a:buSzPts val="4000"/>
              <a:buFont typeface="Calibri"/>
              <a:buNone/>
              <a:defRPr b="0" i="0" sz="4000" u="none" cap="none" strike="noStrike">
                <a:solidFill>
                  <a:srgbClr val="F15A2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11"/>
          <p:cNvSpPr txBox="1"/>
          <p:nvPr>
            <p:ph idx="1" type="body"/>
          </p:nvPr>
        </p:nvSpPr>
        <p:spPr>
          <a:xfrm>
            <a:off x="628650" y="1016000"/>
            <a:ext cx="7886700" cy="3616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5A24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5A2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5A2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5A2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5A2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11"/>
          <p:cNvSpPr txBox="1"/>
          <p:nvPr>
            <p:ph idx="12" type="sldNum"/>
          </p:nvPr>
        </p:nvSpPr>
        <p:spPr>
          <a:xfrm>
            <a:off x="6457950" y="4767264"/>
            <a:ext cx="2057400" cy="1356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LU"/>
              <a:t>‹#›</a:t>
            </a:fld>
            <a:endParaRPr/>
          </a:p>
        </p:txBody>
      </p:sp>
      <p:pic>
        <p:nvPicPr>
          <p:cNvPr id="24" name="Google Shape;24;p1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28650" y="4767263"/>
            <a:ext cx="834571" cy="13561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 rot="10800000">
            <a:off x="0" y="4842706"/>
            <a:ext cx="9144000" cy="394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9134" y="1370951"/>
            <a:ext cx="521958" cy="576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9537" y="2836106"/>
            <a:ext cx="2822973" cy="200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9134" y="1341373"/>
            <a:ext cx="545831" cy="6064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een and yellow gradient word&#10;&#10;Description automatically generated" id="79" name="Google Shape;79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58818" y="3703012"/>
            <a:ext cx="2398786" cy="606922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L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Relationship Id="rId4" Type="http://schemas.openxmlformats.org/officeDocument/2006/relationships/image" Target="../media/image30.png"/><Relationship Id="rId5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png"/><Relationship Id="rId4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png"/><Relationship Id="rId4" Type="http://schemas.openxmlformats.org/officeDocument/2006/relationships/image" Target="../media/image15.png"/><Relationship Id="rId5" Type="http://schemas.openxmlformats.org/officeDocument/2006/relationships/image" Target="../media/image29.png"/><Relationship Id="rId6" Type="http://schemas.openxmlformats.org/officeDocument/2006/relationships/image" Target="../media/image2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0.png"/><Relationship Id="rId4" Type="http://schemas.openxmlformats.org/officeDocument/2006/relationships/image" Target="../media/image15.png"/><Relationship Id="rId5" Type="http://schemas.openxmlformats.org/officeDocument/2006/relationships/image" Target="../media/image35.png"/><Relationship Id="rId6" Type="http://schemas.openxmlformats.org/officeDocument/2006/relationships/image" Target="../media/image31.png"/><Relationship Id="rId7" Type="http://schemas.openxmlformats.org/officeDocument/2006/relationships/image" Target="../media/image3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mw.meaningfy.ws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8.png"/><Relationship Id="rId6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jpg"/><Relationship Id="rId4" Type="http://schemas.openxmlformats.org/officeDocument/2006/relationships/image" Target="../media/image2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>
            <p:ph type="ctrTitle"/>
          </p:nvPr>
        </p:nvSpPr>
        <p:spPr>
          <a:xfrm>
            <a:off x="1761067" y="587159"/>
            <a:ext cx="68580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0" name="Google Shape;90;p1"/>
          <p:cNvSpPr txBox="1"/>
          <p:nvPr>
            <p:ph idx="1" type="body"/>
          </p:nvPr>
        </p:nvSpPr>
        <p:spPr>
          <a:xfrm>
            <a:off x="1760538" y="859779"/>
            <a:ext cx="68580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t/>
            </a:r>
            <a:endParaRPr/>
          </a:p>
        </p:txBody>
      </p:sp>
      <p:sp>
        <p:nvSpPr>
          <p:cNvPr id="91" name="Google Shape;91;p1"/>
          <p:cNvSpPr txBox="1"/>
          <p:nvPr>
            <p:ph idx="2" type="body"/>
          </p:nvPr>
        </p:nvSpPr>
        <p:spPr>
          <a:xfrm>
            <a:off x="1760538" y="1343024"/>
            <a:ext cx="4697927" cy="1672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LU" sz="3200"/>
              <a:t>Managing Complexity in Semantic Data Mapping</a:t>
            </a:r>
            <a:endParaRPr sz="3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b="0" lang="en-LU" sz="2400"/>
              <a:t>A Test-Driven Development Approach</a:t>
            </a:r>
            <a:endParaRPr sz="3200"/>
          </a:p>
        </p:txBody>
      </p:sp>
      <p:sp>
        <p:nvSpPr>
          <p:cNvPr id="92" name="Google Shape;92;p1"/>
          <p:cNvSpPr txBox="1"/>
          <p:nvPr>
            <p:ph idx="3" type="body"/>
          </p:nvPr>
        </p:nvSpPr>
        <p:spPr>
          <a:xfrm>
            <a:off x="1760538" y="2997882"/>
            <a:ext cx="60816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LU"/>
              <a:t>Maria Keet, PhD 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LU"/>
              <a:t>R&amp;D Manager, Meaningfy</a:t>
            </a:r>
            <a:endParaRPr/>
          </a:p>
        </p:txBody>
      </p:sp>
      <p:sp>
        <p:nvSpPr>
          <p:cNvPr id="93" name="Google Shape;93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LU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55473316fc_0_42"/>
          <p:cNvSpPr txBox="1"/>
          <p:nvPr>
            <p:ph type="title"/>
          </p:nvPr>
        </p:nvSpPr>
        <p:spPr>
          <a:xfrm>
            <a:off x="136075" y="240625"/>
            <a:ext cx="84930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LU"/>
              <a:t>Support for the approach: Mapping Workbench</a:t>
            </a:r>
            <a:endParaRPr/>
          </a:p>
        </p:txBody>
      </p:sp>
      <p:sp>
        <p:nvSpPr>
          <p:cNvPr id="186" name="Google Shape;186;g355473316fc_0_42"/>
          <p:cNvSpPr txBox="1"/>
          <p:nvPr>
            <p:ph idx="2" type="body"/>
          </p:nvPr>
        </p:nvSpPr>
        <p:spPr>
          <a:xfrm>
            <a:off x="1587500" y="4767264"/>
            <a:ext cx="2775000" cy="164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/>
          </a:p>
        </p:txBody>
      </p:sp>
      <p:sp>
        <p:nvSpPr>
          <p:cNvPr id="187" name="Google Shape;187;g355473316fc_0_42"/>
          <p:cNvSpPr txBox="1"/>
          <p:nvPr/>
        </p:nvSpPr>
        <p:spPr>
          <a:xfrm>
            <a:off x="241525" y="1598075"/>
            <a:ext cx="8825400" cy="17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Roboto"/>
              <a:buChar char="●"/>
            </a:pPr>
            <a:r>
              <a:rPr b="1" i="0" lang="en-LU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Methodology</a:t>
            </a:r>
            <a:r>
              <a:rPr b="0" i="0" lang="en-LU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: Conceptual mapping, technical mapping, validation, and dissemination</a:t>
            </a:r>
            <a:endParaRPr b="0" i="0" sz="2000" u="none" cap="none" strike="noStrik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Roboto"/>
              <a:buChar char="●"/>
            </a:pPr>
            <a:r>
              <a:rPr b="1" i="0" lang="en-LU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Test-Driven Validation</a:t>
            </a:r>
            <a:r>
              <a:rPr b="0" i="0" lang="en-LU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: Automatically generated SPARQL/SHACL checks</a:t>
            </a:r>
            <a:endParaRPr b="0" i="0" sz="2000" u="none" cap="none" strike="noStrik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Roboto"/>
              <a:buChar char="●"/>
            </a:pPr>
            <a:r>
              <a:rPr b="1" i="0" lang="en-LU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Collaborative Workflow</a:t>
            </a:r>
            <a:r>
              <a:rPr b="0" i="0" lang="en-LU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: Business experts + developers in one workspace</a:t>
            </a:r>
            <a:endParaRPr b="0" i="0" sz="2000" u="none" cap="none" strike="noStrik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Roboto"/>
              <a:buChar char="●"/>
            </a:pPr>
            <a:r>
              <a:rPr b="1" i="0" lang="en-LU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Multi-Format Support</a:t>
            </a:r>
            <a:r>
              <a:rPr b="0" i="0" lang="en-LU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: RML, RML Mapper (currently); YARRML, SPARQL Anything, Morph-KGC Python/Java</a:t>
            </a:r>
            <a:r>
              <a:rPr b="0" i="0" lang="en-LU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(planned)</a:t>
            </a:r>
            <a:endParaRPr b="0" i="0" sz="4000" u="none" cap="none" strike="noStrike">
              <a:solidFill>
                <a:srgbClr val="212C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355473316fc_0_42"/>
          <p:cNvSpPr txBox="1"/>
          <p:nvPr/>
        </p:nvSpPr>
        <p:spPr>
          <a:xfrm>
            <a:off x="173575" y="880925"/>
            <a:ext cx="8893200" cy="7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LU" sz="24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Integrated Development Environment</a:t>
            </a:r>
            <a:r>
              <a:rPr b="0" i="1" lang="en-LU" sz="24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1" lang="en-LU" sz="24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for building Knowledge Graphs from legacy data with semantic precision</a:t>
            </a:r>
            <a:endParaRPr b="0" i="0" sz="4400" u="none" cap="none" strike="noStrike">
              <a:solidFill>
                <a:srgbClr val="212C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g355473316fc_0_42"/>
          <p:cNvSpPr txBox="1"/>
          <p:nvPr>
            <p:ph idx="12" type="sldNum"/>
          </p:nvPr>
        </p:nvSpPr>
        <p:spPr>
          <a:xfrm>
            <a:off x="6457950" y="4767264"/>
            <a:ext cx="2057400" cy="1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LU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5473316fc_0_53"/>
          <p:cNvSpPr txBox="1"/>
          <p:nvPr>
            <p:ph type="title"/>
          </p:nvPr>
        </p:nvSpPr>
        <p:spPr>
          <a:xfrm>
            <a:off x="198150" y="195364"/>
            <a:ext cx="40050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LU"/>
              <a:t>How MWB works – methodology</a:t>
            </a:r>
            <a:endParaRPr/>
          </a:p>
        </p:txBody>
      </p:sp>
      <p:sp>
        <p:nvSpPr>
          <p:cNvPr id="196" name="Google Shape;196;g355473316fc_0_53"/>
          <p:cNvSpPr txBox="1"/>
          <p:nvPr>
            <p:ph idx="2" type="body"/>
          </p:nvPr>
        </p:nvSpPr>
        <p:spPr>
          <a:xfrm>
            <a:off x="1587500" y="4767264"/>
            <a:ext cx="2775000" cy="164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/>
          </a:p>
        </p:txBody>
      </p:sp>
      <p:sp>
        <p:nvSpPr>
          <p:cNvPr id="197" name="Google Shape;197;g355473316fc_0_53"/>
          <p:cNvSpPr txBox="1"/>
          <p:nvPr/>
        </p:nvSpPr>
        <p:spPr>
          <a:xfrm>
            <a:off x="76200" y="912052"/>
            <a:ext cx="4431000" cy="37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LU" sz="1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Input</a:t>
            </a:r>
            <a:r>
              <a:rPr b="0" i="0" lang="en-LU" sz="1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i="0" lang="en-LU" sz="1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Legacy data</a:t>
            </a:r>
            <a:r>
              <a:rPr b="0" i="0" lang="en-LU" sz="1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(XML/CSV/JSON files)</a:t>
            </a:r>
            <a:endParaRPr b="0" i="0" sz="1800" u="none" cap="none" strike="noStrik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LU" sz="1800" u="none" cap="none" strike="noStrike">
                <a:solidFill>
                  <a:srgbClr val="404040"/>
                </a:solidFill>
                <a:highlight>
                  <a:srgbClr val="FFF2CC"/>
                </a:highlight>
                <a:latin typeface="Calibri"/>
                <a:ea typeface="Calibri"/>
                <a:cs typeface="Calibri"/>
                <a:sym typeface="Calibri"/>
              </a:rPr>
              <a:t>Step 1: Conceptual Mapping (CM)</a:t>
            </a:r>
            <a:endParaRPr b="1" i="0" sz="1800" u="none" cap="none" strike="noStrike">
              <a:solidFill>
                <a:srgbClr val="404040"/>
              </a:solidFill>
              <a:highlight>
                <a:srgbClr val="FFF2CC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Calibri"/>
              <a:buChar char="●"/>
            </a:pPr>
            <a:r>
              <a:rPr b="1" i="0" lang="en-LU" sz="1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Business/semantic experts</a:t>
            </a:r>
            <a:r>
              <a:rPr b="0" i="0" lang="en-LU" sz="1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define:</a:t>
            </a:r>
            <a:endParaRPr b="0" i="0" sz="1800" u="none" cap="none" strike="noStrik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Calibri"/>
              <a:buChar char="○"/>
            </a:pPr>
            <a:r>
              <a:rPr b="0" i="1" lang="en-LU" sz="1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"XPath → Ontology path mappings"</a:t>
            </a:r>
            <a:endParaRPr b="0" i="1" sz="1800" u="none" cap="none" strike="noStrik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Roboto"/>
              <a:buChar char="○"/>
            </a:pPr>
            <a:r>
              <a:rPr b="1" i="0" lang="en-LU" sz="1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r>
              <a:rPr b="0" i="0" lang="en-LU" sz="1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br>
              <a:rPr b="0" i="0" lang="en-LU" sz="1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LU" sz="1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Contract/Title → epo:Contract/dct:title </a:t>
            </a:r>
            <a:endParaRPr b="0" i="0" sz="1800" u="none" cap="none" strike="noStrik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Roboto"/>
              <a:buChar char="●"/>
            </a:pPr>
            <a:r>
              <a:rPr b="1" i="0" lang="en-LU" sz="1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SPARQL property path</a:t>
            </a:r>
            <a:r>
              <a:rPr b="0" i="0" lang="en-LU" sz="1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b="0" i="0" sz="1800" u="none" cap="none" strike="noStrik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Roboto"/>
              <a:buChar char="○"/>
            </a:pPr>
            <a:r>
              <a:rPr b="1" i="0" lang="en-LU" sz="1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r>
              <a:rPr b="0" i="0" lang="en-LU" sz="1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br>
              <a:rPr b="0" i="0" lang="en-LU" sz="1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LU" sz="1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?this dct:title ?value .</a:t>
            </a:r>
            <a:endParaRPr b="0" i="0" sz="1800" u="none" cap="none" strike="noStrik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g355473316fc_0_53"/>
          <p:cNvSpPr txBox="1"/>
          <p:nvPr/>
        </p:nvSpPr>
        <p:spPr>
          <a:xfrm>
            <a:off x="2717730" y="4490121"/>
            <a:ext cx="2392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1" lang="en-LU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Continued on next slide</a:t>
            </a:r>
            <a:endParaRPr b="0" i="1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g355473316fc_0_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8181" y="0"/>
            <a:ext cx="431581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355473316fc_0_53"/>
          <p:cNvSpPr txBox="1"/>
          <p:nvPr>
            <p:ph idx="12" type="sldNum"/>
          </p:nvPr>
        </p:nvSpPr>
        <p:spPr>
          <a:xfrm>
            <a:off x="6457950" y="4767264"/>
            <a:ext cx="2057400" cy="1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LU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5473316fc_0_64"/>
          <p:cNvSpPr txBox="1"/>
          <p:nvPr>
            <p:ph idx="2" type="body"/>
          </p:nvPr>
        </p:nvSpPr>
        <p:spPr>
          <a:xfrm>
            <a:off x="1587500" y="4767264"/>
            <a:ext cx="2775000" cy="164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/>
          </a:p>
        </p:txBody>
      </p:sp>
      <p:sp>
        <p:nvSpPr>
          <p:cNvPr id="207" name="Google Shape;207;g355473316fc_0_64"/>
          <p:cNvSpPr txBox="1"/>
          <p:nvPr/>
        </p:nvSpPr>
        <p:spPr>
          <a:xfrm>
            <a:off x="0" y="881350"/>
            <a:ext cx="4751100" cy="37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LU" sz="1700" u="none" cap="none" strike="noStrike">
                <a:solidFill>
                  <a:srgbClr val="404040"/>
                </a:solidFill>
                <a:highlight>
                  <a:srgbClr val="B6D7A8"/>
                </a:highlight>
                <a:latin typeface="Calibri"/>
                <a:ea typeface="Calibri"/>
                <a:cs typeface="Calibri"/>
                <a:sym typeface="Calibri"/>
              </a:rPr>
              <a:t>Step 2: Technical Mapping (TM)</a:t>
            </a:r>
            <a:endParaRPr b="1" i="0" sz="1700" u="none" cap="none" strike="noStrike">
              <a:solidFill>
                <a:srgbClr val="404040"/>
              </a:solidFill>
              <a:highlight>
                <a:srgbClr val="B6D7A8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404040"/>
              </a:buClr>
              <a:buSzPts val="1700"/>
              <a:buFont typeface="Roboto"/>
              <a:buChar char="●"/>
            </a:pPr>
            <a:r>
              <a:rPr b="1" i="0" lang="en-LU" sz="17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Developers</a:t>
            </a:r>
            <a:r>
              <a:rPr b="0" i="0" lang="en-LU" sz="17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implement:</a:t>
            </a:r>
            <a:endParaRPr b="0" i="0" sz="1700" u="none" cap="none" strike="noStrik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700"/>
              <a:buFont typeface="Roboto"/>
              <a:buChar char="○"/>
            </a:pPr>
            <a:r>
              <a:rPr b="1" i="0" lang="en-LU" sz="17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RML rules</a:t>
            </a:r>
            <a:r>
              <a:rPr b="0" i="0" lang="en-LU" sz="17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(TriplesMaps)</a:t>
            </a:r>
            <a:endParaRPr b="0" i="0" sz="1700" u="none" cap="none" strike="noStrik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700"/>
              <a:buFont typeface="Roboto"/>
              <a:buChar char="○"/>
            </a:pPr>
            <a:r>
              <a:rPr b="0" i="0" lang="en-LU" sz="17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Handles </a:t>
            </a:r>
            <a:r>
              <a:rPr b="1" i="0" lang="en-LU" sz="17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non-isomorphic transformations</a:t>
            </a:r>
            <a:r>
              <a:rPr b="0" i="0" lang="en-LU" sz="17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(XML → RDF)</a:t>
            </a:r>
            <a:endParaRPr b="0" i="0" sz="1700" u="none" cap="none" strike="noStrik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700"/>
              <a:buFont typeface="Roboto"/>
              <a:buChar char="○"/>
            </a:pPr>
            <a:r>
              <a:rPr b="1" i="0" lang="en-LU" sz="17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Tools</a:t>
            </a:r>
            <a:r>
              <a:rPr b="0" i="0" lang="en-LU" sz="17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: RML, RML Mapper (more soon)</a:t>
            </a:r>
            <a:endParaRPr b="0" i="0" sz="1700" u="none" cap="none" strike="noStrik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LU" sz="1700" u="none" cap="none" strike="noStrike">
                <a:solidFill>
                  <a:srgbClr val="404040"/>
                </a:solidFill>
                <a:highlight>
                  <a:srgbClr val="CFE2F3"/>
                </a:highlight>
                <a:latin typeface="Calibri"/>
                <a:ea typeface="Calibri"/>
                <a:cs typeface="Calibri"/>
                <a:sym typeface="Calibri"/>
              </a:rPr>
              <a:t>Step 3: Validation</a:t>
            </a:r>
            <a:endParaRPr b="1" i="0" sz="1700" u="none" cap="none" strike="noStrike">
              <a:solidFill>
                <a:srgbClr val="404040"/>
              </a:solidFill>
              <a:highlight>
                <a:srgbClr val="CFE2F3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404040"/>
              </a:buClr>
              <a:buSzPts val="1700"/>
              <a:buFont typeface="Roboto"/>
              <a:buChar char="●"/>
            </a:pPr>
            <a:r>
              <a:rPr b="1" i="0" lang="en-LU" sz="17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Automated checks</a:t>
            </a:r>
            <a:r>
              <a:rPr b="0" i="0" lang="en-LU" sz="17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b="0" i="0" sz="1700" u="none" cap="none" strike="noStrik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700"/>
              <a:buFont typeface="Calibri"/>
              <a:buChar char="○"/>
            </a:pPr>
            <a:r>
              <a:rPr b="0" i="0" lang="en-LU" sz="17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SHACL data shapes</a:t>
            </a:r>
            <a:endParaRPr b="0" i="0" sz="1700" u="none" cap="none" strike="noStrik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700"/>
              <a:buFont typeface="Calibri"/>
              <a:buChar char="○"/>
            </a:pPr>
            <a:r>
              <a:rPr b="0" i="0" lang="en-LU" sz="17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SPARQL ASK (generated from CM)</a:t>
            </a:r>
            <a:endParaRPr b="0" i="0" sz="1700" u="none" cap="none" strike="noStrik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700"/>
              <a:buFont typeface="Roboto"/>
              <a:buChar char="○"/>
            </a:pPr>
            <a:r>
              <a:rPr b="1" i="0" lang="en-LU" sz="17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Reports</a:t>
            </a:r>
            <a:r>
              <a:rPr b="0" i="0" lang="en-LU" sz="17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: XPath coverage</a:t>
            </a:r>
            <a:endParaRPr b="0" i="0" sz="1700" u="none" cap="none" strike="noStrik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LU" sz="17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Output</a:t>
            </a:r>
            <a:r>
              <a:rPr b="0" i="0" lang="en-LU" sz="17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i="0" lang="en-LU" sz="17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Semantic knowledge graph</a:t>
            </a:r>
            <a:r>
              <a:rPr b="0" i="0" lang="en-LU" sz="17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(RDF)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g355473316fc_0_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8181" y="0"/>
            <a:ext cx="431581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g355473316fc_0_64"/>
          <p:cNvSpPr txBox="1"/>
          <p:nvPr>
            <p:ph type="title"/>
          </p:nvPr>
        </p:nvSpPr>
        <p:spPr>
          <a:xfrm>
            <a:off x="198150" y="195364"/>
            <a:ext cx="40050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LU"/>
              <a:t>How MWB works – methodology</a:t>
            </a:r>
            <a:endParaRPr/>
          </a:p>
        </p:txBody>
      </p:sp>
      <p:sp>
        <p:nvSpPr>
          <p:cNvPr id="210" name="Google Shape;210;g355473316fc_0_64"/>
          <p:cNvSpPr txBox="1"/>
          <p:nvPr>
            <p:ph idx="12" type="sldNum"/>
          </p:nvPr>
        </p:nvSpPr>
        <p:spPr>
          <a:xfrm>
            <a:off x="6457950" y="4767264"/>
            <a:ext cx="2057400" cy="1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LU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5473316fc_0_74"/>
          <p:cNvSpPr txBox="1"/>
          <p:nvPr>
            <p:ph type="title"/>
          </p:nvPr>
        </p:nvSpPr>
        <p:spPr>
          <a:xfrm>
            <a:off x="79300" y="313200"/>
            <a:ext cx="90180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LU" sz="3000"/>
              <a:t>The use case: Build a </a:t>
            </a:r>
            <a:r>
              <a:rPr i="1" lang="en-LU" sz="3000"/>
              <a:t>high-quality</a:t>
            </a:r>
            <a:r>
              <a:rPr lang="en-LU" sz="3000"/>
              <a:t> Public Procurement KG</a:t>
            </a:r>
            <a:endParaRPr sz="3000"/>
          </a:p>
        </p:txBody>
      </p:sp>
      <p:sp>
        <p:nvSpPr>
          <p:cNvPr id="217" name="Google Shape;217;g355473316fc_0_74"/>
          <p:cNvSpPr txBox="1"/>
          <p:nvPr>
            <p:ph idx="2" type="body"/>
          </p:nvPr>
        </p:nvSpPr>
        <p:spPr>
          <a:xfrm>
            <a:off x="1587500" y="4767264"/>
            <a:ext cx="2775000" cy="164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/>
          </a:p>
        </p:txBody>
      </p:sp>
      <p:pic>
        <p:nvPicPr>
          <p:cNvPr id="218" name="Google Shape;218;g355473316fc_0_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2866" y="887710"/>
            <a:ext cx="4381134" cy="28886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9" name="Google Shape;219;g355473316fc_0_74"/>
          <p:cNvGrpSpPr/>
          <p:nvPr/>
        </p:nvGrpSpPr>
        <p:grpSpPr>
          <a:xfrm>
            <a:off x="79305" y="2479991"/>
            <a:ext cx="1903384" cy="1553892"/>
            <a:chOff x="368385" y="3300613"/>
            <a:chExt cx="2559000" cy="1965211"/>
          </a:xfrm>
        </p:grpSpPr>
        <p:sp>
          <p:nvSpPr>
            <p:cNvPr id="220" name="Google Shape;220;g355473316fc_0_74"/>
            <p:cNvSpPr txBox="1"/>
            <p:nvPr/>
          </p:nvSpPr>
          <p:spPr>
            <a:xfrm>
              <a:off x="368385" y="4214624"/>
              <a:ext cx="2559000" cy="105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LU" sz="1400" u="sng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Marc</a:t>
              </a:r>
              <a:br>
                <a:rPr b="0" i="0" lang="en-LU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LU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(Public Procurement Expert)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1" name="Google Shape;221;g355473316fc_0_7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261936" y="3300613"/>
              <a:ext cx="907847" cy="899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2" name="Google Shape;222;g355473316fc_0_74"/>
          <p:cNvGrpSpPr/>
          <p:nvPr/>
        </p:nvGrpSpPr>
        <p:grpSpPr>
          <a:xfrm>
            <a:off x="3702294" y="2479981"/>
            <a:ext cx="1794492" cy="1609964"/>
            <a:chOff x="445950" y="3806575"/>
            <a:chExt cx="2412600" cy="2036125"/>
          </a:xfrm>
        </p:grpSpPr>
        <p:pic>
          <p:nvPicPr>
            <p:cNvPr id="223" name="Google Shape;223;g355473316fc_0_7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98325" y="3806575"/>
              <a:ext cx="907850" cy="907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4" name="Google Shape;224;g355473316fc_0_74"/>
            <p:cNvSpPr txBox="1"/>
            <p:nvPr/>
          </p:nvSpPr>
          <p:spPr>
            <a:xfrm>
              <a:off x="445950" y="4791500"/>
              <a:ext cx="2412600" cy="105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LU" sz="1400" u="sng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Alice</a:t>
              </a:r>
              <a:br>
                <a:rPr b="0" i="0" lang="en-LU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LU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(Semantic Engineer)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5" name="Google Shape;225;g355473316fc_0_74"/>
          <p:cNvSpPr/>
          <p:nvPr/>
        </p:nvSpPr>
        <p:spPr>
          <a:xfrm>
            <a:off x="2117132" y="2166025"/>
            <a:ext cx="1748400" cy="1073700"/>
          </a:xfrm>
          <a:prstGeom prst="wedgeRoundRectCallout">
            <a:avLst>
              <a:gd fmla="val 68535" name="adj1"/>
              <a:gd fmla="val 46741" name="adj2"/>
              <a:gd fmla="val 0" name="adj3"/>
            </a:avLst>
          </a:prstGeom>
          <a:solidFill>
            <a:srgbClr val="F3F3F3"/>
          </a:solidFill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6666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L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Let’s start thinking of </a:t>
            </a:r>
            <a:r>
              <a:rPr b="1" i="1" lang="en-L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transformation</a:t>
            </a:r>
            <a:r>
              <a:rPr b="0" i="0" lang="en-L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from the current data to a KG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g355473316fc_0_74"/>
          <p:cNvSpPr/>
          <p:nvPr/>
        </p:nvSpPr>
        <p:spPr>
          <a:xfrm>
            <a:off x="805043" y="1117218"/>
            <a:ext cx="3409500" cy="798600"/>
          </a:xfrm>
          <a:prstGeom prst="wedgeRoundRectCallout">
            <a:avLst>
              <a:gd fmla="val -38372" name="adj1"/>
              <a:gd fmla="val 110168" name="adj2"/>
              <a:gd fmla="val 0" name="adj3"/>
            </a:avLst>
          </a:prstGeom>
          <a:solidFill>
            <a:srgbClr val="F3F3F3"/>
          </a:solidFill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666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L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want to build the </a:t>
            </a:r>
            <a:r>
              <a:rPr b="1" i="0" lang="en-L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Public Procurement Knowledge Graph, </a:t>
            </a:r>
            <a:r>
              <a:rPr b="0" i="0" lang="en-L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 that I can enable </a:t>
            </a:r>
            <a:r>
              <a:rPr b="0" i="1" lang="en-L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Data-Driven Policy Making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g355473316fc_0_74"/>
          <p:cNvSpPr/>
          <p:nvPr/>
        </p:nvSpPr>
        <p:spPr>
          <a:xfrm>
            <a:off x="2257486" y="3563125"/>
            <a:ext cx="1794600" cy="1120200"/>
          </a:xfrm>
          <a:prstGeom prst="wedgeRoundRectCallout">
            <a:avLst>
              <a:gd fmla="val 57156" name="adj1"/>
              <a:gd fmla="val -70737" name="adj2"/>
              <a:gd fmla="val 0" name="adj3"/>
            </a:avLst>
          </a:prstGeom>
          <a:solidFill>
            <a:srgbClr val="F3F3F3"/>
          </a:solidFill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6666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L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There are XML to RDF transformation engines. </a:t>
            </a:r>
            <a:br>
              <a:rPr b="0" i="0" lang="en-L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L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need to develop the </a:t>
            </a:r>
            <a:r>
              <a:rPr b="1" i="0" lang="en-L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mapping rules.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g355473316fc_0_74"/>
          <p:cNvSpPr/>
          <p:nvPr/>
        </p:nvSpPr>
        <p:spPr>
          <a:xfrm>
            <a:off x="6463737" y="2405134"/>
            <a:ext cx="1044300" cy="13713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g355473316fc_0_74"/>
          <p:cNvSpPr txBox="1"/>
          <p:nvPr>
            <p:ph idx="12" type="sldNum"/>
          </p:nvPr>
        </p:nvSpPr>
        <p:spPr>
          <a:xfrm>
            <a:off x="6457950" y="4767264"/>
            <a:ext cx="2057400" cy="1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LU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55473316fc_0_95"/>
          <p:cNvSpPr txBox="1"/>
          <p:nvPr>
            <p:ph type="title"/>
          </p:nvPr>
        </p:nvSpPr>
        <p:spPr>
          <a:xfrm>
            <a:off x="255225" y="60564"/>
            <a:ext cx="78867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LU"/>
              <a:t>Source - What do we map?</a:t>
            </a:r>
            <a:endParaRPr/>
          </a:p>
        </p:txBody>
      </p:sp>
      <p:sp>
        <p:nvSpPr>
          <p:cNvPr id="236" name="Google Shape;236;g355473316fc_0_95"/>
          <p:cNvSpPr txBox="1"/>
          <p:nvPr>
            <p:ph idx="2" type="body"/>
          </p:nvPr>
        </p:nvSpPr>
        <p:spPr>
          <a:xfrm>
            <a:off x="1172000" y="4082414"/>
            <a:ext cx="2775000" cy="164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/>
          </a:p>
        </p:txBody>
      </p:sp>
      <p:grpSp>
        <p:nvGrpSpPr>
          <p:cNvPr id="237" name="Google Shape;237;g355473316fc_0_95"/>
          <p:cNvGrpSpPr/>
          <p:nvPr/>
        </p:nvGrpSpPr>
        <p:grpSpPr>
          <a:xfrm>
            <a:off x="207050" y="927563"/>
            <a:ext cx="2634000" cy="1730975"/>
            <a:chOff x="261775" y="3300613"/>
            <a:chExt cx="2634000" cy="1730975"/>
          </a:xfrm>
        </p:grpSpPr>
        <p:sp>
          <p:nvSpPr>
            <p:cNvPr id="238" name="Google Shape;238;g355473316fc_0_95"/>
            <p:cNvSpPr txBox="1"/>
            <p:nvPr/>
          </p:nvSpPr>
          <p:spPr>
            <a:xfrm>
              <a:off x="261775" y="4200288"/>
              <a:ext cx="26340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LU" sz="1400" u="sng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Marc</a:t>
              </a:r>
              <a:br>
                <a:rPr b="0" i="0" lang="en-LU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LU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(Procurement Expert -  </a:t>
              </a:r>
              <a:br>
                <a:rPr b="0" i="0" lang="en-LU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LU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Lawyer or Administrator)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9" name="Google Shape;239;g355473316fc_0_9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24851" y="3300613"/>
              <a:ext cx="907847" cy="899699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240" name="Google Shape;240;g355473316fc_0_95"/>
          <p:cNvGraphicFramePr/>
          <p:nvPr/>
        </p:nvGraphicFramePr>
        <p:xfrm>
          <a:off x="54638" y="2746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{74313CEB-B691-4293-9E52-D1F5F21A0600}</a:tableStyleId>
              </a:tblPr>
              <a:tblGrid>
                <a:gridCol w="2233800"/>
                <a:gridCol w="2166550"/>
              </a:tblGrid>
              <a:tr h="933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LU" sz="1400" u="none" cap="none" strike="noStrik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ND-ProcedurePlacePerformance</a:t>
                      </a:r>
                      <a:endParaRPr sz="1400" u="none" cap="none" strike="noStrik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3841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841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LU" sz="1400" u="none" cap="none" strike="noStrik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Place Performance</a:t>
                      </a:r>
                      <a:endParaRPr b="1" sz="1400" u="none" cap="none" strike="noStrik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841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154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LU" sz="1400" u="none" cap="none" strike="noStrik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BT-5131-Procedure</a:t>
                      </a:r>
                      <a:endParaRPr sz="1400" u="none" cap="none" strike="noStrik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3841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LU" sz="1400" u="none" cap="none" strike="noStrik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Place Performance </a:t>
                      </a:r>
                      <a:r>
                        <a:rPr b="1" lang="en-LU" sz="1400" u="none" cap="none" strike="noStrik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City</a:t>
                      </a:r>
                      <a:endParaRPr b="1" sz="1400" u="none" cap="none" strike="noStrik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</a:tr>
            </a:tbl>
          </a:graphicData>
        </a:graphic>
      </p:graphicFrame>
      <p:grpSp>
        <p:nvGrpSpPr>
          <p:cNvPr id="241" name="Google Shape;241;g355473316fc_0_95"/>
          <p:cNvGrpSpPr/>
          <p:nvPr/>
        </p:nvGrpSpPr>
        <p:grpSpPr>
          <a:xfrm>
            <a:off x="6913488" y="923476"/>
            <a:ext cx="2235300" cy="1739150"/>
            <a:chOff x="8394375" y="3435775"/>
            <a:chExt cx="2235300" cy="1739150"/>
          </a:xfrm>
        </p:grpSpPr>
        <p:sp>
          <p:nvSpPr>
            <p:cNvPr id="242" name="Google Shape;242;g355473316fc_0_95"/>
            <p:cNvSpPr txBox="1"/>
            <p:nvPr/>
          </p:nvSpPr>
          <p:spPr>
            <a:xfrm>
              <a:off x="8394375" y="4343625"/>
              <a:ext cx="22353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LU" sz="1400" u="sng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Paul</a:t>
              </a:r>
              <a:br>
                <a:rPr b="0" i="0" lang="en-LU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LU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(Procurement XML Data Engineer)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43" name="Google Shape;243;g355473316fc_0_9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058100" y="3435775"/>
              <a:ext cx="907850" cy="9078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4" name="Google Shape;244;g355473316fc_0_95"/>
          <p:cNvSpPr txBox="1"/>
          <p:nvPr/>
        </p:nvSpPr>
        <p:spPr>
          <a:xfrm>
            <a:off x="4707475" y="1368450"/>
            <a:ext cx="397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g355473316fc_0_95"/>
          <p:cNvSpPr/>
          <p:nvPr/>
        </p:nvSpPr>
        <p:spPr>
          <a:xfrm>
            <a:off x="3840625" y="1546200"/>
            <a:ext cx="3785100" cy="683700"/>
          </a:xfrm>
          <a:prstGeom prst="wedgeEllipseCallout">
            <a:avLst>
              <a:gd fmla="val 49672" name="adj1"/>
              <a:gd fmla="val -47694" name="adj2"/>
            </a:avLst>
          </a:prstGeom>
          <a:solidFill>
            <a:srgbClr val="F3F3F3"/>
          </a:solidFill>
          <a:ln cap="flat" cmpd="sng" w="952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784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LU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can pinpoint them by their </a:t>
            </a:r>
            <a:r>
              <a:rPr b="1" i="0" lang="en-LU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XPath expression</a:t>
            </a:r>
            <a:r>
              <a:rPr b="0" i="1" lang="en-LU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1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46" name="Google Shape;246;g355473316fc_0_95"/>
          <p:cNvGraphicFramePr/>
          <p:nvPr/>
        </p:nvGraphicFramePr>
        <p:xfrm>
          <a:off x="4905913" y="2746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{74313CEB-B691-4293-9E52-D1F5F21A0600}</a:tableStyleId>
              </a:tblPr>
              <a:tblGrid>
                <a:gridCol w="4147925"/>
              </a:tblGrid>
              <a:tr h="933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LU" sz="1400" u="none" cap="none" strike="noStrik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/*/cac:ProcurementProject/cac:RealizedLocation /</a:t>
                      </a:r>
                      <a:r>
                        <a:rPr b="1" lang="en-LU" sz="1400" u="none" cap="none" strike="noStrik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cac:Address</a:t>
                      </a:r>
                      <a:endParaRPr b="1" sz="1400" u="none" cap="none" strike="noStrik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841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154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LU" sz="1400" u="none" cap="none" strike="noStrik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/*/cac:ProcurementProject/cac:RealizedLocation/cac:Address /</a:t>
                      </a:r>
                      <a:r>
                        <a:rPr b="1" lang="en-LU" sz="1400" u="none" cap="none" strike="noStrik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cbc:CityName</a:t>
                      </a:r>
                      <a:endParaRPr b="1" sz="1400" u="none" cap="none" strike="noStrik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</a:tr>
            </a:tbl>
          </a:graphicData>
        </a:graphic>
      </p:graphicFrame>
      <p:sp>
        <p:nvSpPr>
          <p:cNvPr id="247" name="Google Shape;247;g355473316fc_0_95"/>
          <p:cNvSpPr/>
          <p:nvPr/>
        </p:nvSpPr>
        <p:spPr>
          <a:xfrm>
            <a:off x="2314550" y="576450"/>
            <a:ext cx="3901800" cy="917100"/>
          </a:xfrm>
          <a:prstGeom prst="wedgeEllipseCallout">
            <a:avLst>
              <a:gd fmla="val -67560" name="adj1"/>
              <a:gd fmla="val 33460" name="adj2"/>
            </a:avLst>
          </a:prstGeom>
          <a:solidFill>
            <a:srgbClr val="F3F3F3"/>
          </a:solidFill>
          <a:ln cap="flat" cmpd="sng" w="952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784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LU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want these </a:t>
            </a:r>
            <a:r>
              <a:rPr b="1" i="0" lang="en-LU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elements from the XML file</a:t>
            </a:r>
            <a:r>
              <a:rPr b="0" i="0" lang="en-LU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the Knowledge Graph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g355473316fc_0_95"/>
          <p:cNvSpPr txBox="1"/>
          <p:nvPr>
            <p:ph idx="12" type="sldNum"/>
          </p:nvPr>
        </p:nvSpPr>
        <p:spPr>
          <a:xfrm>
            <a:off x="6457950" y="4767264"/>
            <a:ext cx="2057400" cy="1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LU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55473316fc_0_114"/>
          <p:cNvSpPr txBox="1"/>
          <p:nvPr>
            <p:ph type="title"/>
          </p:nvPr>
        </p:nvSpPr>
        <p:spPr>
          <a:xfrm>
            <a:off x="628650" y="274639"/>
            <a:ext cx="78867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LU"/>
              <a:t>Define XML Fields &amp; Nodes</a:t>
            </a:r>
            <a:endParaRPr/>
          </a:p>
        </p:txBody>
      </p:sp>
      <p:sp>
        <p:nvSpPr>
          <p:cNvPr id="255" name="Google Shape;255;g355473316fc_0_114"/>
          <p:cNvSpPr txBox="1"/>
          <p:nvPr>
            <p:ph idx="2" type="body"/>
          </p:nvPr>
        </p:nvSpPr>
        <p:spPr>
          <a:xfrm>
            <a:off x="1587500" y="4767264"/>
            <a:ext cx="2775000" cy="164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/>
          </a:p>
        </p:txBody>
      </p:sp>
      <p:pic>
        <p:nvPicPr>
          <p:cNvPr id="256" name="Google Shape;256;g355473316fc_0_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000" y="847050"/>
            <a:ext cx="8470276" cy="429047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g355473316fc_0_114"/>
          <p:cNvSpPr txBox="1"/>
          <p:nvPr>
            <p:ph idx="12" type="sldNum"/>
          </p:nvPr>
        </p:nvSpPr>
        <p:spPr>
          <a:xfrm>
            <a:off x="6457950" y="4767264"/>
            <a:ext cx="2057400" cy="1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LU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55473316fc_0_123"/>
          <p:cNvSpPr txBox="1"/>
          <p:nvPr>
            <p:ph type="title"/>
          </p:nvPr>
        </p:nvSpPr>
        <p:spPr>
          <a:xfrm>
            <a:off x="628650" y="274639"/>
            <a:ext cx="78867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LU">
                <a:solidFill>
                  <a:srgbClr val="F15A24"/>
                </a:solidFill>
              </a:rPr>
              <a:t>Target - To what do we map?</a:t>
            </a:r>
            <a:endParaRPr>
              <a:solidFill>
                <a:srgbClr val="F15A24"/>
              </a:solidFill>
            </a:endParaRPr>
          </a:p>
        </p:txBody>
      </p:sp>
      <p:sp>
        <p:nvSpPr>
          <p:cNvPr id="264" name="Google Shape;264;g355473316fc_0_123"/>
          <p:cNvSpPr txBox="1"/>
          <p:nvPr>
            <p:ph idx="2" type="body"/>
          </p:nvPr>
        </p:nvSpPr>
        <p:spPr>
          <a:xfrm>
            <a:off x="1587500" y="4767264"/>
            <a:ext cx="2775000" cy="164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/>
          </a:p>
        </p:txBody>
      </p:sp>
      <p:sp>
        <p:nvSpPr>
          <p:cNvPr id="265" name="Google Shape;265;g355473316fc_0_123"/>
          <p:cNvSpPr txBox="1"/>
          <p:nvPr>
            <p:ph idx="12" type="sldNum"/>
          </p:nvPr>
        </p:nvSpPr>
        <p:spPr>
          <a:xfrm>
            <a:off x="6457950" y="4767264"/>
            <a:ext cx="2057400" cy="1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LU"/>
              <a:t>‹#›</a:t>
            </a:fld>
            <a:endParaRPr/>
          </a:p>
        </p:txBody>
      </p:sp>
      <p:pic>
        <p:nvPicPr>
          <p:cNvPr id="266" name="Google Shape;266;g355473316fc_0_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075" y="849151"/>
            <a:ext cx="8516166" cy="3918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55489e0779_0_75"/>
          <p:cNvSpPr txBox="1"/>
          <p:nvPr>
            <p:ph type="title"/>
          </p:nvPr>
        </p:nvSpPr>
        <p:spPr>
          <a:xfrm>
            <a:off x="628650" y="274639"/>
            <a:ext cx="78867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LU"/>
              <a:t>Implement as Technical Mappings</a:t>
            </a:r>
            <a:endParaRPr/>
          </a:p>
        </p:txBody>
      </p:sp>
      <p:sp>
        <p:nvSpPr>
          <p:cNvPr id="273" name="Google Shape;273;g355489e0779_0_75"/>
          <p:cNvSpPr txBox="1"/>
          <p:nvPr>
            <p:ph idx="2" type="body"/>
          </p:nvPr>
        </p:nvSpPr>
        <p:spPr>
          <a:xfrm>
            <a:off x="1587500" y="4767264"/>
            <a:ext cx="2775000" cy="164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/>
          </a:p>
        </p:txBody>
      </p:sp>
      <p:grpSp>
        <p:nvGrpSpPr>
          <p:cNvPr id="274" name="Google Shape;274;g355489e0779_0_75"/>
          <p:cNvGrpSpPr/>
          <p:nvPr/>
        </p:nvGrpSpPr>
        <p:grpSpPr>
          <a:xfrm>
            <a:off x="154767" y="1030201"/>
            <a:ext cx="1943629" cy="1277286"/>
            <a:chOff x="261775" y="3300613"/>
            <a:chExt cx="2634000" cy="1730975"/>
          </a:xfrm>
        </p:grpSpPr>
        <p:sp>
          <p:nvSpPr>
            <p:cNvPr id="275" name="Google Shape;275;g355489e0779_0_75"/>
            <p:cNvSpPr txBox="1"/>
            <p:nvPr/>
          </p:nvSpPr>
          <p:spPr>
            <a:xfrm>
              <a:off x="261775" y="4200288"/>
              <a:ext cx="26340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7475" lIns="67475" spcFirstLastPara="1" rIns="67475" wrap="square" tIns="674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33"/>
                <a:buFont typeface="Arial"/>
                <a:buNone/>
              </a:pPr>
              <a:r>
                <a:rPr b="0" i="0" lang="en-LU" sz="1033" u="sng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Marc</a:t>
              </a:r>
              <a:br>
                <a:rPr b="0" i="0" lang="en-LU" sz="1033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LU" sz="1033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(Procurement Expert -  </a:t>
              </a:r>
              <a:br>
                <a:rPr b="0" i="0" lang="en-LU" sz="1033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LU" sz="1033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Lawyer or Administrator)</a:t>
              </a:r>
              <a:endParaRPr b="0" i="0" sz="10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76" name="Google Shape;276;g355489e0779_0_7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24851" y="3300613"/>
              <a:ext cx="907847" cy="8996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7" name="Google Shape;277;g355489e0779_0_75"/>
          <p:cNvSpPr/>
          <p:nvPr/>
        </p:nvSpPr>
        <p:spPr>
          <a:xfrm>
            <a:off x="1727175" y="918850"/>
            <a:ext cx="1017000" cy="906900"/>
          </a:xfrm>
          <a:prstGeom prst="wedgeRoundRectCallout">
            <a:avLst>
              <a:gd fmla="val -64034" name="adj1"/>
              <a:gd fmla="val -3820" name="adj2"/>
              <a:gd fmla="val 0" name="adj3"/>
            </a:avLst>
          </a:prstGeom>
          <a:solidFill>
            <a:srgbClr val="F3F3F3"/>
          </a:solidFill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  <a:effectLst>
            <a:outerShdw blurRad="42171" rotWithShape="0" algn="bl" dir="5400000" dist="14057">
              <a:srgbClr val="000000">
                <a:alpha val="46274"/>
              </a:srgbClr>
            </a:outerShdw>
          </a:effectLst>
        </p:spPr>
        <p:txBody>
          <a:bodyPr anchorCtr="0" anchor="ctr" bIns="67475" lIns="67475" spcFirstLastPara="1" rIns="67475" wrap="square" tIns="67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3"/>
              <a:buFont typeface="Arial"/>
              <a:buNone/>
            </a:pPr>
            <a:r>
              <a:rPr b="0" i="1" lang="en-LU" sz="132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finished! </a:t>
            </a:r>
            <a:endParaRPr b="0" i="1" sz="132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3"/>
              <a:buFont typeface="Arial"/>
              <a:buNone/>
            </a:pPr>
            <a:r>
              <a:rPr b="0" i="1" lang="en-LU" sz="132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 Right?! </a:t>
            </a:r>
            <a:endParaRPr b="0" i="0" sz="1254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8" name="Google Shape;278;g355489e0779_0_75"/>
          <p:cNvGrpSpPr/>
          <p:nvPr/>
        </p:nvGrpSpPr>
        <p:grpSpPr>
          <a:xfrm>
            <a:off x="1783514" y="3032749"/>
            <a:ext cx="1780258" cy="1340192"/>
            <a:chOff x="445950" y="3806575"/>
            <a:chExt cx="2412600" cy="1816225"/>
          </a:xfrm>
        </p:grpSpPr>
        <p:pic>
          <p:nvPicPr>
            <p:cNvPr id="279" name="Google Shape;279;g355489e0779_0_7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98325" y="3806575"/>
              <a:ext cx="907850" cy="907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0" name="Google Shape;280;g355489e0779_0_75"/>
            <p:cNvSpPr txBox="1"/>
            <p:nvPr/>
          </p:nvSpPr>
          <p:spPr>
            <a:xfrm>
              <a:off x="445950" y="4791500"/>
              <a:ext cx="24126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7475" lIns="67475" spcFirstLastPara="1" rIns="67475" wrap="square" tIns="674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33"/>
                <a:buFont typeface="Arial"/>
                <a:buNone/>
              </a:pPr>
              <a:r>
                <a:rPr b="0" i="0" lang="en-LU" sz="1033" u="sng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Alice</a:t>
              </a:r>
              <a:br>
                <a:rPr b="0" i="0" lang="en-LU" sz="1033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LU" sz="1033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(Semantic </a:t>
              </a:r>
              <a:endParaRPr b="0" i="0" sz="10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33"/>
                <a:buFont typeface="Arial"/>
                <a:buNone/>
              </a:pPr>
              <a:r>
                <a:rPr b="0" i="0" lang="en-LU" sz="1033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Engineer)</a:t>
              </a:r>
              <a:endParaRPr b="0" i="0" sz="10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1" name="Google Shape;281;g355489e0779_0_75"/>
          <p:cNvSpPr/>
          <p:nvPr/>
        </p:nvSpPr>
        <p:spPr>
          <a:xfrm>
            <a:off x="60409" y="2626342"/>
            <a:ext cx="1943700" cy="1793700"/>
          </a:xfrm>
          <a:prstGeom prst="wedgeRoundRectCallout">
            <a:avLst>
              <a:gd fmla="val 64490" name="adj1"/>
              <a:gd fmla="val -14161" name="adj2"/>
              <a:gd fmla="val 0" name="adj3"/>
            </a:avLst>
          </a:prstGeom>
          <a:solidFill>
            <a:srgbClr val="F3F3F3"/>
          </a:solidFill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  <a:effectLst>
            <a:outerShdw blurRad="42171" rotWithShape="0" algn="bl" dir="5400000" dist="14057">
              <a:srgbClr val="000000">
                <a:alpha val="46274"/>
              </a:srgbClr>
            </a:outerShdw>
          </a:effectLst>
        </p:spPr>
        <p:txBody>
          <a:bodyPr anchorCtr="0" anchor="ctr" bIns="67475" lIns="67475" spcFirstLastPara="1" rIns="67475" wrap="square" tIns="67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3"/>
              <a:buFont typeface="Arial"/>
              <a:buNone/>
            </a:pPr>
            <a:r>
              <a:rPr b="0" i="0" lang="en-LU" sz="140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Now that we agree on how entities map for </a:t>
            </a:r>
            <a:r>
              <a:rPr b="1" i="0" lang="en-LU" sz="1402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humans</a:t>
            </a:r>
            <a:r>
              <a:rPr b="0" i="0" lang="en-LU" sz="140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br>
              <a:rPr b="0" i="0" lang="en-LU" sz="140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LU" sz="140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let me translate them for the </a:t>
            </a:r>
            <a:r>
              <a:rPr b="1" i="0" lang="en-LU" sz="1402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machines</a:t>
            </a:r>
            <a:r>
              <a:rPr b="0" i="0" lang="en-LU" sz="140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i.e., implement in RML.</a:t>
            </a:r>
            <a:endParaRPr b="0" i="0" sz="132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g355489e0779_0_75"/>
          <p:cNvSpPr txBox="1"/>
          <p:nvPr/>
        </p:nvSpPr>
        <p:spPr>
          <a:xfrm>
            <a:off x="45324" y="3391723"/>
            <a:ext cx="43638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7475" lIns="67475" spcFirstLastPara="1" rIns="67475" wrap="square" tIns="674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3"/>
              <a:buFont typeface="Arial"/>
              <a:buNone/>
            </a:pPr>
            <a:r>
              <a:t/>
            </a:r>
            <a:endParaRPr b="0" i="0" sz="10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3" name="Google Shape;283;g355489e0779_0_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73560" y="849150"/>
            <a:ext cx="6059116" cy="179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g355489e0779_0_75"/>
          <p:cNvPicPr preferRelativeResize="0"/>
          <p:nvPr/>
        </p:nvPicPr>
        <p:blipFill rotWithShape="1">
          <a:blip r:embed="rId6">
            <a:alphaModFix/>
          </a:blip>
          <a:srcRect b="0" l="0" r="29735" t="0"/>
          <a:stretch/>
        </p:blipFill>
        <p:spPr>
          <a:xfrm>
            <a:off x="3069750" y="2624100"/>
            <a:ext cx="4363798" cy="2182565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g355489e0779_0_75"/>
          <p:cNvSpPr txBox="1"/>
          <p:nvPr>
            <p:ph idx="12" type="sldNum"/>
          </p:nvPr>
        </p:nvSpPr>
        <p:spPr>
          <a:xfrm>
            <a:off x="6457950" y="4767264"/>
            <a:ext cx="2057400" cy="1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LU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55489e0779_0_56"/>
          <p:cNvSpPr txBox="1"/>
          <p:nvPr>
            <p:ph type="title"/>
          </p:nvPr>
        </p:nvSpPr>
        <p:spPr>
          <a:xfrm>
            <a:off x="628650" y="274639"/>
            <a:ext cx="78867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LU"/>
              <a:t>How do we validate?</a:t>
            </a:r>
            <a:endParaRPr/>
          </a:p>
        </p:txBody>
      </p:sp>
      <p:sp>
        <p:nvSpPr>
          <p:cNvPr id="292" name="Google Shape;292;g355489e0779_0_56"/>
          <p:cNvSpPr txBox="1"/>
          <p:nvPr>
            <p:ph idx="2" type="body"/>
          </p:nvPr>
        </p:nvSpPr>
        <p:spPr>
          <a:xfrm>
            <a:off x="1587500" y="4767264"/>
            <a:ext cx="2775000" cy="164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/>
          </a:p>
        </p:txBody>
      </p:sp>
      <p:grpSp>
        <p:nvGrpSpPr>
          <p:cNvPr id="293" name="Google Shape;293;g355489e0779_0_56"/>
          <p:cNvGrpSpPr/>
          <p:nvPr/>
        </p:nvGrpSpPr>
        <p:grpSpPr>
          <a:xfrm>
            <a:off x="311120" y="1098229"/>
            <a:ext cx="1890158" cy="1338163"/>
            <a:chOff x="261775" y="3300613"/>
            <a:chExt cx="2634000" cy="1864775"/>
          </a:xfrm>
        </p:grpSpPr>
        <p:sp>
          <p:nvSpPr>
            <p:cNvPr id="294" name="Google Shape;294;g355489e0779_0_56"/>
            <p:cNvSpPr txBox="1"/>
            <p:nvPr/>
          </p:nvSpPr>
          <p:spPr>
            <a:xfrm>
              <a:off x="261775" y="4200288"/>
              <a:ext cx="2634000" cy="96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LU" sz="1100" u="sng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Marc</a:t>
              </a:r>
              <a:br>
                <a:rPr b="0" i="0" lang="en-LU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LU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(Procurement Expert -  </a:t>
              </a:r>
              <a:br>
                <a:rPr b="0" i="0" lang="en-LU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LU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Lawyer or Administrator)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95" name="Google Shape;295;g355489e0779_0_5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24851" y="3300613"/>
              <a:ext cx="907847" cy="899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6" name="Google Shape;296;g355489e0779_0_56"/>
          <p:cNvGrpSpPr/>
          <p:nvPr/>
        </p:nvGrpSpPr>
        <p:grpSpPr>
          <a:xfrm>
            <a:off x="7101583" y="1049449"/>
            <a:ext cx="1731282" cy="1260913"/>
            <a:chOff x="445950" y="3806575"/>
            <a:chExt cx="2412600" cy="1757125"/>
          </a:xfrm>
        </p:grpSpPr>
        <p:pic>
          <p:nvPicPr>
            <p:cNvPr id="297" name="Google Shape;297;g355489e0779_0_5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98325" y="3806575"/>
              <a:ext cx="907850" cy="907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8" name="Google Shape;298;g355489e0779_0_56"/>
            <p:cNvSpPr txBox="1"/>
            <p:nvPr/>
          </p:nvSpPr>
          <p:spPr>
            <a:xfrm>
              <a:off x="445950" y="4791500"/>
              <a:ext cx="2412600" cy="77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LU" sz="1200" u="sng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Alice</a:t>
              </a:r>
              <a:br>
                <a:rPr b="0" i="0" lang="en-LU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LU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(Semantic Engineer)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9" name="Google Shape;299;g355489e0779_0_56"/>
          <p:cNvSpPr/>
          <p:nvPr/>
        </p:nvSpPr>
        <p:spPr>
          <a:xfrm>
            <a:off x="2201422" y="1049648"/>
            <a:ext cx="2163000" cy="795300"/>
          </a:xfrm>
          <a:prstGeom prst="wedgeRoundRectCallout">
            <a:avLst>
              <a:gd fmla="val -78420" name="adj1"/>
              <a:gd fmla="val 20582" name="adj2"/>
              <a:gd fmla="val 0" name="adj3"/>
            </a:avLst>
          </a:prstGeom>
          <a:solidFill>
            <a:srgbClr val="F3F3F3"/>
          </a:solidFill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745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LU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can you tell me about the </a:t>
            </a:r>
            <a:r>
              <a:rPr b="1" i="0" lang="en-LU" sz="1300" u="none" cap="none" strike="noStrik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quality</a:t>
            </a:r>
            <a:r>
              <a:rPr b="0" i="0" lang="en-LU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the </a:t>
            </a:r>
            <a:r>
              <a:rPr b="1" i="1" lang="en-LU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mappings</a:t>
            </a:r>
            <a:r>
              <a:rPr b="0" i="0" lang="en-LU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i="1" lang="en-LU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transformed data</a:t>
            </a:r>
            <a:r>
              <a:rPr b="0" i="0" lang="en-LU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g355489e0779_0_56"/>
          <p:cNvSpPr/>
          <p:nvPr/>
        </p:nvSpPr>
        <p:spPr>
          <a:xfrm>
            <a:off x="4676542" y="1049648"/>
            <a:ext cx="2370600" cy="1148700"/>
          </a:xfrm>
          <a:prstGeom prst="wedgeRoundRectCallout">
            <a:avLst>
              <a:gd fmla="val 80370" name="adj1"/>
              <a:gd fmla="val 12629" name="adj2"/>
              <a:gd fmla="val 0" name="adj3"/>
            </a:avLst>
          </a:prstGeom>
          <a:solidFill>
            <a:srgbClr val="F3F3F3"/>
          </a:solidFill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745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LU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can answer </a:t>
            </a:r>
            <a:r>
              <a:rPr b="1" i="0" lang="en-LU" sz="1300" u="none" cap="none" strike="noStrik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accuracy</a:t>
            </a:r>
            <a:r>
              <a:rPr b="0" i="0" lang="en-LU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i="0" lang="en-LU" sz="1300" u="none" cap="none" strike="noStrik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correctness</a:t>
            </a:r>
            <a:r>
              <a:rPr b="0" i="0" lang="en-LU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questions</a:t>
            </a:r>
            <a:br>
              <a:rPr b="0" i="0" lang="en-LU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LU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transforming </a:t>
            </a:r>
            <a:r>
              <a:rPr b="1" i="1" lang="en-LU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sample data sets</a:t>
            </a:r>
            <a:r>
              <a:rPr b="0" i="0" lang="en-LU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i="1" lang="en-LU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validating the results</a:t>
            </a:r>
            <a:r>
              <a:rPr b="0" i="0" lang="en-LU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1" name="Google Shape;301;g355489e0779_0_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44709" y="2547446"/>
            <a:ext cx="869477" cy="1254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g355489e0779_0_5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37264" y="2571761"/>
            <a:ext cx="869477" cy="1254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g355489e0779_0_5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29361" y="2547445"/>
            <a:ext cx="909560" cy="1489748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g355489e0779_0_56"/>
          <p:cNvSpPr txBox="1"/>
          <p:nvPr/>
        </p:nvSpPr>
        <p:spPr>
          <a:xfrm>
            <a:off x="3885950" y="4151500"/>
            <a:ext cx="5109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1" lang="en-LU" sz="1800" u="none" cap="none" strike="noStrike">
                <a:solidFill>
                  <a:srgbClr val="4A568D"/>
                </a:solidFill>
                <a:latin typeface="Arial"/>
                <a:ea typeface="Arial"/>
                <a:cs typeface="Arial"/>
                <a:sym typeface="Arial"/>
              </a:rPr>
              <a:t>Based on SHACL shapes and SPARQL queries automatically generated from the mappings</a:t>
            </a:r>
            <a:endParaRPr b="0" i="1" sz="1800" u="none" cap="none" strike="noStrike">
              <a:solidFill>
                <a:srgbClr val="4A568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g355489e0779_0_56"/>
          <p:cNvSpPr txBox="1"/>
          <p:nvPr>
            <p:ph idx="12" type="sldNum"/>
          </p:nvPr>
        </p:nvSpPr>
        <p:spPr>
          <a:xfrm>
            <a:off x="6457950" y="4767264"/>
            <a:ext cx="2057400" cy="1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LU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55489e0779_0_48"/>
          <p:cNvSpPr txBox="1"/>
          <p:nvPr>
            <p:ph type="title"/>
          </p:nvPr>
        </p:nvSpPr>
        <p:spPr>
          <a:xfrm>
            <a:off x="628650" y="274639"/>
            <a:ext cx="78867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LU"/>
              <a:t>Example - TDD-based reports summary</a:t>
            </a:r>
            <a:endParaRPr/>
          </a:p>
        </p:txBody>
      </p:sp>
      <p:sp>
        <p:nvSpPr>
          <p:cNvPr id="312" name="Google Shape;312;g355489e0779_0_48"/>
          <p:cNvSpPr txBox="1"/>
          <p:nvPr>
            <p:ph idx="2" type="body"/>
          </p:nvPr>
        </p:nvSpPr>
        <p:spPr>
          <a:xfrm>
            <a:off x="1587500" y="4767264"/>
            <a:ext cx="2775000" cy="164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/>
          </a:p>
        </p:txBody>
      </p:sp>
      <p:pic>
        <p:nvPicPr>
          <p:cNvPr id="313" name="Google Shape;313;g355489e0779_0_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700" y="849150"/>
            <a:ext cx="8188601" cy="3786001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g355489e0779_0_48"/>
          <p:cNvSpPr txBox="1"/>
          <p:nvPr>
            <p:ph idx="12" type="sldNum"/>
          </p:nvPr>
        </p:nvSpPr>
        <p:spPr>
          <a:xfrm>
            <a:off x="6457950" y="4767264"/>
            <a:ext cx="2057400" cy="1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LU"/>
              <a:t>‹#›</a:t>
            </a:fld>
            <a:endParaRPr/>
          </a:p>
        </p:txBody>
      </p:sp>
      <p:sp>
        <p:nvSpPr>
          <p:cNvPr id="315" name="Google Shape;315;g355489e0779_0_48"/>
          <p:cNvSpPr txBox="1"/>
          <p:nvPr/>
        </p:nvSpPr>
        <p:spPr>
          <a:xfrm>
            <a:off x="3525975" y="4493036"/>
            <a:ext cx="2200200" cy="6771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1" lang="en-LU" sz="1600" u="none" cap="none" strike="noStrike">
                <a:solidFill>
                  <a:srgbClr val="F15A24"/>
                </a:solidFill>
                <a:latin typeface="Calibri"/>
                <a:ea typeface="Calibri"/>
                <a:cs typeface="Calibri"/>
                <a:sym typeface="Calibri"/>
              </a:rPr>
              <a:t>Did we implement each</a:t>
            </a:r>
            <a:r>
              <a:rPr b="0" i="1" lang="en-LU" sz="1600" u="none" cap="none" strike="noStrike">
                <a:solidFill>
                  <a:srgbClr val="F15A2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1" lang="en-LU" sz="1600" u="none" cap="none" strike="noStrike">
                <a:solidFill>
                  <a:srgbClr val="F15A24"/>
                </a:solidFill>
                <a:latin typeface="Calibri"/>
                <a:ea typeface="Calibri"/>
                <a:cs typeface="Calibri"/>
                <a:sym typeface="Calibri"/>
              </a:rPr>
              <a:t>rule correctly</a:t>
            </a:r>
            <a:r>
              <a:rPr b="0" i="1" lang="en-LU" sz="1600" u="none" cap="none" strike="noStrike">
                <a:solidFill>
                  <a:srgbClr val="F15A2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b="0" i="1" sz="600" u="none" cap="none" strike="noStrike">
              <a:solidFill>
                <a:srgbClr val="F15A2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g355489e0779_0_48"/>
          <p:cNvSpPr txBox="1"/>
          <p:nvPr/>
        </p:nvSpPr>
        <p:spPr>
          <a:xfrm>
            <a:off x="5862400" y="4479021"/>
            <a:ext cx="3281700" cy="6771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1" lang="en-LU" sz="1600" u="none" cap="none" strike="noStrike">
                <a:solidFill>
                  <a:srgbClr val="F15A24"/>
                </a:solidFill>
                <a:latin typeface="Calibri"/>
                <a:ea typeface="Calibri"/>
                <a:cs typeface="Calibri"/>
                <a:sym typeface="Calibri"/>
              </a:rPr>
              <a:t>Does the transformed data conform to the designed data shapes?</a:t>
            </a:r>
            <a:endParaRPr b="1" i="1" sz="600" u="none" cap="none" strike="noStrike">
              <a:solidFill>
                <a:srgbClr val="F15A2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g355489e0779_0_48"/>
          <p:cNvSpPr txBox="1"/>
          <p:nvPr/>
        </p:nvSpPr>
        <p:spPr>
          <a:xfrm>
            <a:off x="0" y="4312200"/>
            <a:ext cx="3221100" cy="8313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LU" sz="1400" u="none" cap="none" strike="noStrike">
                <a:solidFill>
                  <a:srgbClr val="F15A24"/>
                </a:solidFill>
                <a:latin typeface="Calibri"/>
                <a:ea typeface="Calibri"/>
                <a:cs typeface="Calibri"/>
                <a:sym typeface="Calibri"/>
              </a:rPr>
              <a:t>How much of the input data is </a:t>
            </a:r>
            <a:r>
              <a:rPr b="1" i="1" lang="en-LU" sz="1400" u="none" cap="none" strike="noStrike">
                <a:solidFill>
                  <a:srgbClr val="F15A24"/>
                </a:solidFill>
                <a:latin typeface="Calibri"/>
                <a:ea typeface="Calibri"/>
                <a:cs typeface="Calibri"/>
                <a:sym typeface="Calibri"/>
              </a:rPr>
              <a:t>covered</a:t>
            </a:r>
            <a:r>
              <a:rPr b="0" i="1" lang="en-LU" sz="1400" u="none" cap="none" strike="noStrike">
                <a:solidFill>
                  <a:srgbClr val="F15A24"/>
                </a:solidFill>
                <a:latin typeface="Calibri"/>
                <a:ea typeface="Calibri"/>
                <a:cs typeface="Calibri"/>
                <a:sym typeface="Calibri"/>
              </a:rPr>
              <a:t> by the mapping rules?</a:t>
            </a:r>
            <a:endParaRPr b="0" i="1" sz="1400" u="none" cap="none" strike="noStrike">
              <a:solidFill>
                <a:srgbClr val="F15A2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LU" sz="1400" u="none" cap="none" strike="noStrike">
                <a:solidFill>
                  <a:srgbClr val="F15A24"/>
                </a:solidFill>
                <a:latin typeface="Calibri"/>
                <a:ea typeface="Calibri"/>
                <a:cs typeface="Calibri"/>
                <a:sym typeface="Calibri"/>
              </a:rPr>
              <a:t>How many mapping rules are </a:t>
            </a:r>
            <a:r>
              <a:rPr b="1" i="1" lang="en-LU" sz="1400" u="none" cap="none" strike="noStrike">
                <a:solidFill>
                  <a:srgbClr val="F15A24"/>
                </a:solidFill>
                <a:latin typeface="Calibri"/>
                <a:ea typeface="Calibri"/>
                <a:cs typeface="Calibri"/>
                <a:sym typeface="Calibri"/>
              </a:rPr>
              <a:t>testable</a:t>
            </a:r>
            <a:r>
              <a:rPr b="0" i="1" lang="en-LU" sz="1400" u="none" cap="none" strike="noStrike">
                <a:solidFill>
                  <a:srgbClr val="F15A2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b="0" i="1" sz="1400" u="none" cap="none" strike="noStrike">
              <a:solidFill>
                <a:srgbClr val="F15A2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/>
          <p:nvPr>
            <p:ph type="title"/>
          </p:nvPr>
        </p:nvSpPr>
        <p:spPr>
          <a:xfrm>
            <a:off x="628650" y="274639"/>
            <a:ext cx="7886700" cy="5744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5A24"/>
              </a:buClr>
              <a:buSzPts val="3200"/>
              <a:buFont typeface="Calibri"/>
              <a:buNone/>
            </a:pPr>
            <a:r>
              <a:rPr lang="en-LU"/>
              <a:t>Outline</a:t>
            </a:r>
            <a:endParaRPr/>
          </a:p>
        </p:txBody>
      </p:sp>
      <p:sp>
        <p:nvSpPr>
          <p:cNvPr id="99" name="Google Shape;99;p3"/>
          <p:cNvSpPr txBox="1"/>
          <p:nvPr>
            <p:ph idx="1" type="body"/>
          </p:nvPr>
        </p:nvSpPr>
        <p:spPr>
          <a:xfrm>
            <a:off x="628650" y="1016000"/>
            <a:ext cx="7886700" cy="3616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12C4A"/>
              </a:buClr>
              <a:buSzPts val="2800"/>
              <a:buChar char="●"/>
            </a:pPr>
            <a:r>
              <a:rPr lang="en-LU" sz="2800">
                <a:solidFill>
                  <a:srgbClr val="212C4A"/>
                </a:solidFill>
              </a:rPr>
              <a:t>Introduction</a:t>
            </a:r>
            <a:endParaRPr sz="2800">
              <a:solidFill>
                <a:srgbClr val="212C4A"/>
              </a:solidFill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2C4A"/>
              </a:buClr>
              <a:buSzPts val="2400"/>
              <a:buChar char="○"/>
            </a:pPr>
            <a:r>
              <a:rPr lang="en-LU" sz="2400">
                <a:solidFill>
                  <a:srgbClr val="212C4A"/>
                </a:solidFill>
              </a:rPr>
              <a:t>The problem to address</a:t>
            </a:r>
            <a:endParaRPr sz="2400">
              <a:solidFill>
                <a:srgbClr val="212C4A"/>
              </a:solidFill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2C4A"/>
              </a:buClr>
              <a:buSzPts val="2400"/>
              <a:buChar char="○"/>
            </a:pPr>
            <a:r>
              <a:rPr lang="en-LU" sz="2400">
                <a:solidFill>
                  <a:srgbClr val="212C4A"/>
                </a:solidFill>
              </a:rPr>
              <a:t>Aim</a:t>
            </a:r>
            <a:endParaRPr sz="2400">
              <a:solidFill>
                <a:srgbClr val="212C4A"/>
              </a:solidFill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2C4A"/>
              </a:buClr>
              <a:buSzPts val="2800"/>
              <a:buChar char="●"/>
            </a:pPr>
            <a:r>
              <a:rPr lang="en-LU" sz="2800">
                <a:solidFill>
                  <a:srgbClr val="212C4A"/>
                </a:solidFill>
              </a:rPr>
              <a:t>A new methodology and tool</a:t>
            </a:r>
            <a:endParaRPr sz="2800">
              <a:solidFill>
                <a:srgbClr val="212C4A"/>
              </a:solidFill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2C4A"/>
              </a:buClr>
              <a:buSzPts val="2400"/>
              <a:buChar char="○"/>
            </a:pPr>
            <a:r>
              <a:rPr lang="en-LU" sz="2400">
                <a:solidFill>
                  <a:srgbClr val="212C4A"/>
                </a:solidFill>
              </a:rPr>
              <a:t>What Mapping Workbench is</a:t>
            </a:r>
            <a:endParaRPr sz="2400">
              <a:solidFill>
                <a:srgbClr val="212C4A"/>
              </a:solidFill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2C4A"/>
              </a:buClr>
              <a:buSzPts val="2400"/>
              <a:buChar char="○"/>
            </a:pPr>
            <a:r>
              <a:rPr lang="en-LU" sz="2400">
                <a:solidFill>
                  <a:srgbClr val="212C4A"/>
                </a:solidFill>
              </a:rPr>
              <a:t>How Mapping Workbench solves the problem</a:t>
            </a:r>
            <a:endParaRPr sz="2400">
              <a:solidFill>
                <a:srgbClr val="212C4A"/>
              </a:solidFill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2C4A"/>
              </a:buClr>
              <a:buSzPts val="2800"/>
              <a:buChar char="●"/>
            </a:pPr>
            <a:r>
              <a:rPr lang="en-LU" sz="2800">
                <a:solidFill>
                  <a:srgbClr val="212C4A"/>
                </a:solidFill>
              </a:rPr>
              <a:t>Conclusions </a:t>
            </a:r>
            <a:endParaRPr sz="2800">
              <a:solidFill>
                <a:srgbClr val="212C4A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/>
          </a:p>
        </p:txBody>
      </p:sp>
      <p:sp>
        <p:nvSpPr>
          <p:cNvPr id="100" name="Google Shape;100;p3"/>
          <p:cNvSpPr txBox="1"/>
          <p:nvPr>
            <p:ph idx="2" type="body"/>
          </p:nvPr>
        </p:nvSpPr>
        <p:spPr>
          <a:xfrm>
            <a:off x="1587500" y="4767264"/>
            <a:ext cx="2774950" cy="16438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/>
          </a:p>
        </p:txBody>
      </p:sp>
      <p:sp>
        <p:nvSpPr>
          <p:cNvPr id="101" name="Google Shape;101;p3"/>
          <p:cNvSpPr txBox="1"/>
          <p:nvPr>
            <p:ph idx="12" type="sldNum"/>
          </p:nvPr>
        </p:nvSpPr>
        <p:spPr>
          <a:xfrm>
            <a:off x="6457950" y="4767264"/>
            <a:ext cx="2057400" cy="1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LU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55489e0779_0_0"/>
          <p:cNvSpPr txBox="1"/>
          <p:nvPr>
            <p:ph type="title"/>
          </p:nvPr>
        </p:nvSpPr>
        <p:spPr>
          <a:xfrm>
            <a:off x="970549" y="934600"/>
            <a:ext cx="3468300" cy="8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b="1" lang="en-LU" sz="3200">
                <a:solidFill>
                  <a:schemeClr val="dk1"/>
                </a:solidFill>
              </a:rPr>
              <a:t>Wrapping Up</a:t>
            </a:r>
            <a:br>
              <a:rPr lang="en-LU"/>
            </a:br>
            <a:br>
              <a:rPr lang="en-LU"/>
            </a:br>
            <a:endParaRPr/>
          </a:p>
        </p:txBody>
      </p:sp>
      <p:sp>
        <p:nvSpPr>
          <p:cNvPr id="323" name="Google Shape;323;g355489e0779_0_0"/>
          <p:cNvSpPr txBox="1"/>
          <p:nvPr>
            <p:ph idx="1" type="body"/>
          </p:nvPr>
        </p:nvSpPr>
        <p:spPr>
          <a:xfrm>
            <a:off x="1587500" y="4767264"/>
            <a:ext cx="2775000" cy="164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/>
          </a:p>
        </p:txBody>
      </p:sp>
      <p:sp>
        <p:nvSpPr>
          <p:cNvPr id="324" name="Google Shape;324;g355489e0779_0_0"/>
          <p:cNvSpPr txBox="1"/>
          <p:nvPr>
            <p:ph idx="12" type="sldNum"/>
          </p:nvPr>
        </p:nvSpPr>
        <p:spPr>
          <a:xfrm>
            <a:off x="6457950" y="4767264"/>
            <a:ext cx="2057400" cy="1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LU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7bfcc4b649_0_91"/>
          <p:cNvSpPr txBox="1"/>
          <p:nvPr>
            <p:ph type="title"/>
          </p:nvPr>
        </p:nvSpPr>
        <p:spPr>
          <a:xfrm>
            <a:off x="396525" y="444589"/>
            <a:ext cx="81189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LU"/>
              <a:t>Contribution to semantic interoperability &amp; knowledge graph construction</a:t>
            </a:r>
            <a:endParaRPr/>
          </a:p>
        </p:txBody>
      </p:sp>
      <p:sp>
        <p:nvSpPr>
          <p:cNvPr id="331" name="Google Shape;331;g37bfcc4b649_0_91"/>
          <p:cNvSpPr txBox="1"/>
          <p:nvPr>
            <p:ph idx="1" type="body"/>
          </p:nvPr>
        </p:nvSpPr>
        <p:spPr>
          <a:xfrm>
            <a:off x="628650" y="1438825"/>
            <a:ext cx="7886700" cy="31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9250" lvl="0" marL="457200" rtl="0" algn="just">
              <a:lnSpc>
                <a:spcPct val="133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b="1" lang="en-LU" sz="1900">
                <a:solidFill>
                  <a:schemeClr val="dk1"/>
                </a:solidFill>
              </a:rPr>
              <a:t>Establishing a structured methodology</a:t>
            </a:r>
            <a:r>
              <a:rPr lang="en-LU" sz="1900">
                <a:solidFill>
                  <a:schemeClr val="dk1"/>
                </a:solidFill>
              </a:rPr>
              <a:t> for high quality XML-to-RDF transformation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just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b="1" lang="en-LU" sz="1900">
                <a:solidFill>
                  <a:schemeClr val="dk1"/>
                </a:solidFill>
              </a:rPr>
              <a:t>Championing test-driven knowledge engineering</a:t>
            </a:r>
            <a:r>
              <a:rPr lang="en-LU" sz="1900">
                <a:solidFill>
                  <a:schemeClr val="dk1"/>
                </a:solidFill>
              </a:rPr>
              <a:t> with the notion of the conceptual mappings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just">
              <a:lnSpc>
                <a:spcPct val="133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b="1" lang="en-LU" sz="1900">
                <a:solidFill>
                  <a:schemeClr val="dk1"/>
                </a:solidFill>
              </a:rPr>
              <a:t>Introducing a mapping IDE </a:t>
            </a:r>
            <a:r>
              <a:rPr lang="en-LU" sz="1900">
                <a:solidFill>
                  <a:schemeClr val="dk1"/>
                </a:solidFill>
              </a:rPr>
              <a:t>to systematise and streamline semantic data integration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33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LU" sz="1900">
                <a:solidFill>
                  <a:schemeClr val="dk1"/>
                </a:solidFill>
              </a:rPr>
              <a:t>A </a:t>
            </a:r>
            <a:r>
              <a:rPr b="1" lang="en-LU" sz="1900">
                <a:solidFill>
                  <a:schemeClr val="dk1"/>
                </a:solidFill>
              </a:rPr>
              <a:t>scalable foundation</a:t>
            </a:r>
            <a:r>
              <a:rPr lang="en-LU" sz="1900">
                <a:solidFill>
                  <a:schemeClr val="dk1"/>
                </a:solidFill>
              </a:rPr>
              <a:t> applicable to other subject domains, reinforcing the role of semantics in enabling AI-ready, machine-readable government data</a:t>
            </a:r>
            <a:endParaRPr sz="1900"/>
          </a:p>
        </p:txBody>
      </p:sp>
      <p:sp>
        <p:nvSpPr>
          <p:cNvPr id="332" name="Google Shape;332;g37bfcc4b649_0_91"/>
          <p:cNvSpPr txBox="1"/>
          <p:nvPr>
            <p:ph idx="2" type="body"/>
          </p:nvPr>
        </p:nvSpPr>
        <p:spPr>
          <a:xfrm>
            <a:off x="1587500" y="4767264"/>
            <a:ext cx="2775000" cy="164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/>
          </a:p>
        </p:txBody>
      </p:sp>
      <p:sp>
        <p:nvSpPr>
          <p:cNvPr id="333" name="Google Shape;333;g37bfcc4b649_0_91"/>
          <p:cNvSpPr txBox="1"/>
          <p:nvPr>
            <p:ph idx="12" type="sldNum"/>
          </p:nvPr>
        </p:nvSpPr>
        <p:spPr>
          <a:xfrm>
            <a:off x="6457950" y="4767264"/>
            <a:ext cx="2057400" cy="1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LU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55489e0779_0_94"/>
          <p:cNvSpPr txBox="1"/>
          <p:nvPr>
            <p:ph type="title"/>
          </p:nvPr>
        </p:nvSpPr>
        <p:spPr>
          <a:xfrm>
            <a:off x="628650" y="274639"/>
            <a:ext cx="78867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LU"/>
              <a:t>Benefits</a:t>
            </a:r>
            <a:endParaRPr/>
          </a:p>
        </p:txBody>
      </p:sp>
      <p:sp>
        <p:nvSpPr>
          <p:cNvPr id="340" name="Google Shape;340;g355489e0779_0_94"/>
          <p:cNvSpPr txBox="1"/>
          <p:nvPr>
            <p:ph idx="2" type="body"/>
          </p:nvPr>
        </p:nvSpPr>
        <p:spPr>
          <a:xfrm>
            <a:off x="1587500" y="4767264"/>
            <a:ext cx="2775000" cy="164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/>
          </a:p>
        </p:txBody>
      </p:sp>
      <p:sp>
        <p:nvSpPr>
          <p:cNvPr id="341" name="Google Shape;341;g355489e0779_0_94"/>
          <p:cNvSpPr txBox="1"/>
          <p:nvPr/>
        </p:nvSpPr>
        <p:spPr>
          <a:xfrm>
            <a:off x="396525" y="926554"/>
            <a:ext cx="8591100" cy="3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LU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🧩</a:t>
            </a:r>
            <a:r>
              <a:rPr b="0" i="0" lang="en-LU" sz="1900" u="none" cap="none" strike="noStrike">
                <a:solidFill>
                  <a:srgbClr val="212C4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LU" sz="1900" u="none" cap="none" strike="noStrike">
                <a:solidFill>
                  <a:srgbClr val="212C4A"/>
                </a:solidFill>
                <a:latin typeface="Calibri"/>
                <a:ea typeface="Calibri"/>
                <a:cs typeface="Calibri"/>
                <a:sym typeface="Calibri"/>
              </a:rPr>
              <a:t>Manage</a:t>
            </a:r>
            <a:r>
              <a:rPr b="0" i="0" lang="en-LU" sz="1900" u="none" cap="none" strike="noStrike">
                <a:solidFill>
                  <a:srgbClr val="212C4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LU" sz="1900" u="none" cap="none" strike="noStrike">
                <a:solidFill>
                  <a:srgbClr val="212C4A"/>
                </a:solidFill>
                <a:latin typeface="Calibri"/>
                <a:ea typeface="Calibri"/>
                <a:cs typeface="Calibri"/>
                <a:sym typeface="Calibri"/>
              </a:rPr>
              <a:t>complexity</a:t>
            </a:r>
            <a:endParaRPr b="1" i="0" sz="1900" u="none" cap="none" strike="noStrike">
              <a:solidFill>
                <a:srgbClr val="212C4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212C4A"/>
              </a:buClr>
              <a:buSzPts val="1800"/>
              <a:buFont typeface="Arial"/>
              <a:buChar char="○"/>
            </a:pPr>
            <a:r>
              <a:rPr b="0" i="1" lang="en-LU" sz="1800" u="none" cap="none" strike="noStrike">
                <a:solidFill>
                  <a:srgbClr val="212C4A"/>
                </a:solidFill>
                <a:latin typeface="Calibri"/>
                <a:ea typeface="Calibri"/>
                <a:cs typeface="Calibri"/>
                <a:sym typeface="Calibri"/>
              </a:rPr>
              <a:t>A consistent and test-driven methodology helps manage over 1,000+ data points and schema changes with confidence.</a:t>
            </a:r>
            <a:endParaRPr b="0" i="1" sz="1800" u="none" cap="none" strike="noStrike">
              <a:solidFill>
                <a:srgbClr val="212C4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LU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🤝</a:t>
            </a:r>
            <a:r>
              <a:rPr b="0" i="0" lang="en-LU" sz="1900" u="none" cap="none" strike="noStrike">
                <a:solidFill>
                  <a:srgbClr val="212C4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LU" sz="1900" u="none" cap="none" strike="noStrike">
                <a:solidFill>
                  <a:srgbClr val="212C4A"/>
                </a:solidFill>
                <a:latin typeface="Calibri"/>
                <a:ea typeface="Calibri"/>
                <a:cs typeface="Calibri"/>
                <a:sym typeface="Calibri"/>
              </a:rPr>
              <a:t>Bridge</a:t>
            </a:r>
            <a:r>
              <a:rPr b="0" i="0" lang="en-LU" sz="1900" u="none" cap="none" strike="noStrike">
                <a:solidFill>
                  <a:srgbClr val="212C4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LU" sz="1900" u="none" cap="none" strike="noStrike">
                <a:solidFill>
                  <a:srgbClr val="212C4A"/>
                </a:solidFill>
                <a:latin typeface="Calibri"/>
                <a:ea typeface="Calibri"/>
                <a:cs typeface="Calibri"/>
                <a:sym typeface="Calibri"/>
              </a:rPr>
              <a:t>expertise </a:t>
            </a:r>
            <a:r>
              <a:rPr b="0" i="1" lang="en-LU" sz="1800" u="none" cap="none" strike="noStrike">
                <a:solidFill>
                  <a:srgbClr val="212C4A"/>
                </a:solidFill>
                <a:latin typeface="Calibri"/>
                <a:ea typeface="Calibri"/>
                <a:cs typeface="Calibri"/>
                <a:sym typeface="Calibri"/>
              </a:rPr>
              <a:t>by working collaboratively (developers and experts).</a:t>
            </a:r>
            <a:endParaRPr b="0" i="1" sz="1800" u="none" cap="none" strike="noStrike">
              <a:solidFill>
                <a:srgbClr val="212C4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LU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⚙️  </a:t>
            </a:r>
            <a:r>
              <a:rPr b="1" i="0" lang="en-LU" sz="1900" u="none" cap="none" strike="noStrike">
                <a:solidFill>
                  <a:srgbClr val="212C4A"/>
                </a:solidFill>
                <a:latin typeface="Calibri"/>
                <a:ea typeface="Calibri"/>
                <a:cs typeface="Calibri"/>
                <a:sym typeface="Calibri"/>
              </a:rPr>
              <a:t>Speed</a:t>
            </a:r>
            <a:r>
              <a:rPr b="0" i="0" lang="en-LU" sz="1900" u="none" cap="none" strike="noStrike">
                <a:solidFill>
                  <a:srgbClr val="212C4A"/>
                </a:solidFill>
                <a:latin typeface="Calibri"/>
                <a:ea typeface="Calibri"/>
                <a:cs typeface="Calibri"/>
                <a:sym typeface="Calibri"/>
              </a:rPr>
              <a:t> up mapping process</a:t>
            </a:r>
            <a:r>
              <a:rPr b="1" i="0" lang="en-LU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1" lang="en-LU" sz="1800" u="none" cap="none" strike="noStrike">
                <a:solidFill>
                  <a:srgbClr val="212C4A"/>
                </a:solidFill>
                <a:latin typeface="Calibri"/>
                <a:ea typeface="Calibri"/>
                <a:cs typeface="Calibri"/>
                <a:sym typeface="Calibri"/>
              </a:rPr>
              <a:t>by working in an integrated environment (IDE) that guides users through the process.</a:t>
            </a:r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LU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🔍  </a:t>
            </a:r>
            <a:r>
              <a:rPr b="1" i="0" lang="en-LU" sz="1900" u="none" cap="none" strike="noStrike">
                <a:solidFill>
                  <a:srgbClr val="212C4A"/>
                </a:solidFill>
                <a:latin typeface="Calibri"/>
                <a:ea typeface="Calibri"/>
                <a:cs typeface="Calibri"/>
                <a:sym typeface="Calibri"/>
              </a:rPr>
              <a:t>Find</a:t>
            </a:r>
            <a:r>
              <a:rPr b="0" i="0" lang="en-LU" sz="1900" u="none" cap="none" strike="noStrike">
                <a:solidFill>
                  <a:srgbClr val="212C4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LU" sz="1900" u="none" cap="none" strike="noStrike">
                <a:solidFill>
                  <a:srgbClr val="212C4A"/>
                </a:solidFill>
                <a:latin typeface="Calibri"/>
                <a:ea typeface="Calibri"/>
                <a:cs typeface="Calibri"/>
                <a:sym typeface="Calibri"/>
              </a:rPr>
              <a:t>gaps</a:t>
            </a:r>
            <a:r>
              <a:rPr b="0" i="0" lang="en-LU" sz="1900" u="none" cap="none" strike="noStrike">
                <a:solidFill>
                  <a:srgbClr val="212C4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1" lang="en-LU" sz="1900" u="none" cap="none" strike="noStrike">
                <a:solidFill>
                  <a:srgbClr val="212C4A"/>
                </a:solidFill>
                <a:latin typeface="Calibri"/>
                <a:ea typeface="Calibri"/>
                <a:cs typeface="Calibri"/>
                <a:sym typeface="Calibri"/>
              </a:rPr>
              <a:t>before</a:t>
            </a:r>
            <a:r>
              <a:rPr b="0" i="0" lang="en-LU" sz="1900" u="none" cap="none" strike="noStrike">
                <a:solidFill>
                  <a:srgbClr val="212C4A"/>
                </a:solidFill>
                <a:latin typeface="Calibri"/>
                <a:ea typeface="Calibri"/>
                <a:cs typeface="Calibri"/>
                <a:sym typeface="Calibri"/>
              </a:rPr>
              <a:t> runtime usage</a:t>
            </a:r>
            <a:endParaRPr b="0" i="0" sz="1900" u="none" cap="none" strike="noStrike">
              <a:solidFill>
                <a:srgbClr val="212C4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212C4A"/>
              </a:buClr>
              <a:buSzPts val="1800"/>
              <a:buFont typeface="Arial"/>
              <a:buChar char="○"/>
            </a:pPr>
            <a:r>
              <a:rPr b="0" i="1" lang="en-LU" sz="1800" u="none" cap="none" strike="noStrike">
                <a:solidFill>
                  <a:srgbClr val="212C4A"/>
                </a:solidFill>
                <a:latin typeface="Calibri"/>
                <a:ea typeface="Calibri"/>
                <a:cs typeface="Calibri"/>
                <a:sym typeface="Calibri"/>
              </a:rPr>
              <a:t>Validation reports (SHACL, SPARQL, XPath coverage) help uncover issues before they impact quality.</a:t>
            </a:r>
            <a:endParaRPr b="0" i="0" sz="3000" u="none" cap="none" strike="noStrike">
              <a:solidFill>
                <a:srgbClr val="212C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g355489e0779_0_94"/>
          <p:cNvSpPr txBox="1"/>
          <p:nvPr>
            <p:ph idx="12" type="sldNum"/>
          </p:nvPr>
        </p:nvSpPr>
        <p:spPr>
          <a:xfrm>
            <a:off x="6457950" y="4767264"/>
            <a:ext cx="2057400" cy="1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LU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8"/>
          <p:cNvSpPr txBox="1"/>
          <p:nvPr>
            <p:ph type="title"/>
          </p:nvPr>
        </p:nvSpPr>
        <p:spPr>
          <a:xfrm>
            <a:off x="1868523" y="1297525"/>
            <a:ext cx="68934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LU" sz="3200">
                <a:solidFill>
                  <a:srgbClr val="F15A24"/>
                </a:solidFill>
              </a:rPr>
              <a:t>Mapping Workbench</a:t>
            </a:r>
            <a:endParaRPr>
              <a:solidFill>
                <a:srgbClr val="F15A24"/>
              </a:solidFill>
            </a:endParaRPr>
          </a:p>
        </p:txBody>
      </p:sp>
      <p:sp>
        <p:nvSpPr>
          <p:cNvPr id="348" name="Google Shape;348;p8"/>
          <p:cNvSpPr txBox="1"/>
          <p:nvPr>
            <p:ph idx="1" type="body"/>
          </p:nvPr>
        </p:nvSpPr>
        <p:spPr>
          <a:xfrm>
            <a:off x="1868488" y="2092271"/>
            <a:ext cx="6624584" cy="8989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LU">
                <a:solidFill>
                  <a:srgbClr val="F15A24"/>
                </a:solidFill>
              </a:rPr>
              <a:t>Managing Complexity in Semantic Data Mapping</a:t>
            </a:r>
            <a:endParaRPr>
              <a:solidFill>
                <a:srgbClr val="F15A2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LU" sz="2600" u="sng">
                <a:solidFill>
                  <a:srgbClr val="9FC5E8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https://mw.meaningfy.ws/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49" name="Google Shape;349;p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LU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5473316fc_0_0"/>
          <p:cNvSpPr txBox="1"/>
          <p:nvPr>
            <p:ph type="title"/>
          </p:nvPr>
        </p:nvSpPr>
        <p:spPr>
          <a:xfrm>
            <a:off x="628650" y="274639"/>
            <a:ext cx="78867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LU">
                <a:solidFill>
                  <a:srgbClr val="F15A24"/>
                </a:solidFill>
              </a:rPr>
              <a:t>The Story</a:t>
            </a:r>
            <a:endParaRPr>
              <a:solidFill>
                <a:srgbClr val="F15A24"/>
              </a:solidFill>
            </a:endParaRPr>
          </a:p>
        </p:txBody>
      </p:sp>
      <p:sp>
        <p:nvSpPr>
          <p:cNvPr id="108" name="Google Shape;108;g355473316fc_0_0"/>
          <p:cNvSpPr txBox="1"/>
          <p:nvPr>
            <p:ph idx="2" type="body"/>
          </p:nvPr>
        </p:nvSpPr>
        <p:spPr>
          <a:xfrm>
            <a:off x="1587500" y="4767264"/>
            <a:ext cx="2775000" cy="164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/>
          </a:p>
        </p:txBody>
      </p:sp>
      <p:sp>
        <p:nvSpPr>
          <p:cNvPr id="109" name="Google Shape;109;g355473316fc_0_0"/>
          <p:cNvSpPr txBox="1"/>
          <p:nvPr/>
        </p:nvSpPr>
        <p:spPr>
          <a:xfrm>
            <a:off x="116311" y="919701"/>
            <a:ext cx="50682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2550" lIns="65125" spcFirstLastPara="1" rIns="65125" wrap="square" tIns="32550">
            <a:noAutofit/>
          </a:bodyPr>
          <a:lstStyle/>
          <a:p>
            <a:pPr indent="0" lvl="0" marL="325658" marR="0" rtl="0" algn="l">
              <a:lnSpc>
                <a:spcPct val="90000"/>
              </a:lnSpc>
              <a:spcBef>
                <a:spcPts val="712"/>
              </a:spcBef>
              <a:spcAft>
                <a:spcPts val="0"/>
              </a:spcAft>
              <a:buClr>
                <a:srgbClr val="000000"/>
              </a:buClr>
              <a:buSzPts val="1353"/>
              <a:buFont typeface="Arial"/>
              <a:buNone/>
            </a:pPr>
            <a:r>
              <a:rPr b="1" i="1" lang="en-LU" sz="1353" u="none" cap="none" strike="noStrik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A journey from legacy data to interconnected meaning</a:t>
            </a:r>
            <a:endParaRPr b="1" i="1" sz="1353" u="none" cap="none" strike="noStrike">
              <a:solidFill>
                <a:srgbClr val="4472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12"/>
              </a:spcBef>
              <a:spcAft>
                <a:spcPts val="0"/>
              </a:spcAft>
              <a:buClr>
                <a:srgbClr val="000000"/>
              </a:buClr>
              <a:buSzPts val="2065"/>
              <a:buFont typeface="Arial"/>
              <a:buNone/>
            </a:pPr>
            <a:r>
              <a:t/>
            </a:r>
            <a:endParaRPr b="0" i="0" sz="2065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12"/>
              </a:spcBef>
              <a:spcAft>
                <a:spcPts val="0"/>
              </a:spcAft>
              <a:buClr>
                <a:srgbClr val="000000"/>
              </a:buClr>
              <a:buSzPts val="641"/>
              <a:buFont typeface="Arial"/>
              <a:buNone/>
            </a:pPr>
            <a:r>
              <a:t/>
            </a:r>
            <a:endParaRPr b="0" i="0" sz="641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g355473316fc_0_0"/>
          <p:cNvSpPr txBox="1"/>
          <p:nvPr/>
        </p:nvSpPr>
        <p:spPr>
          <a:xfrm>
            <a:off x="261966" y="1258453"/>
            <a:ext cx="4538400" cy="10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65125" lIns="65125" spcFirstLastPara="1" rIns="65125" wrap="square" tIns="651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67"/>
              <a:buFont typeface="Arial"/>
              <a:buNone/>
            </a:pPr>
            <a:r>
              <a:rPr b="0" i="1" lang="en-LU" sz="1567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"Our story begins with a common challenge faced across the EU: public procurement data buried in legacy XML files… but eagerness for a future powered by semantics and semantic technologies awaits."</a:t>
            </a:r>
            <a:endParaRPr b="0" i="1" sz="1567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1" name="Google Shape;111;g355473316fc_0_0"/>
          <p:cNvGrpSpPr/>
          <p:nvPr/>
        </p:nvGrpSpPr>
        <p:grpSpPr>
          <a:xfrm>
            <a:off x="65791" y="2800034"/>
            <a:ext cx="5149551" cy="2052348"/>
            <a:chOff x="326434" y="2099444"/>
            <a:chExt cx="10464441" cy="4308939"/>
          </a:xfrm>
        </p:grpSpPr>
        <p:pic>
          <p:nvPicPr>
            <p:cNvPr id="112" name="Google Shape;112;g355473316fc_0_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07676" y="2099444"/>
              <a:ext cx="2631000" cy="2452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113;g355473316fc_0_0" title="knowledge-graph.png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 rot="10800000">
              <a:off x="7128694" y="2155350"/>
              <a:ext cx="2502025" cy="2502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g355473316fc_0_0" title="mark.png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113460" y="2516887"/>
              <a:ext cx="1964141" cy="19641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5" name="Google Shape;115;g355473316fc_0_0"/>
            <p:cNvSpPr txBox="1"/>
            <p:nvPr/>
          </p:nvSpPr>
          <p:spPr>
            <a:xfrm>
              <a:off x="326434" y="4951590"/>
              <a:ext cx="3612300" cy="101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5125" lIns="65125" spcFirstLastPara="1" rIns="65125" wrap="square" tIns="651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37"/>
                <a:buFont typeface="Arial"/>
                <a:buNone/>
              </a:pPr>
              <a:r>
                <a:rPr b="0" i="0" lang="en-LU" sz="1139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Many </a:t>
              </a:r>
              <a:r>
                <a:rPr b="1" i="0" lang="en-LU" sz="1139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‘messy’ XML procurement notices </a:t>
              </a:r>
              <a:endParaRPr b="1" i="0" sz="78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g355473316fc_0_0"/>
            <p:cNvSpPr/>
            <p:nvPr/>
          </p:nvSpPr>
          <p:spPr>
            <a:xfrm>
              <a:off x="3865739" y="4592840"/>
              <a:ext cx="2502000" cy="3588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E7E6E6"/>
            </a:solidFill>
            <a:ln cap="flat" cmpd="sng" w="9525">
              <a:solidFill>
                <a:srgbClr val="44546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5125" lIns="65125" spcFirstLastPara="1" rIns="65125" wrap="square" tIns="65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97"/>
                <a:buFont typeface="Arial"/>
                <a:buNone/>
              </a:pPr>
              <a:r>
                <a:t/>
              </a:r>
              <a:endParaRPr b="0" i="0" sz="99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g355473316fc_0_0"/>
            <p:cNvSpPr txBox="1"/>
            <p:nvPr/>
          </p:nvSpPr>
          <p:spPr>
            <a:xfrm>
              <a:off x="5974975" y="5027783"/>
              <a:ext cx="4815900" cy="138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5125" lIns="65125" spcFirstLastPara="1" rIns="65125" wrap="square" tIns="651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37"/>
                <a:buFont typeface="Arial"/>
                <a:buNone/>
              </a:pPr>
              <a:r>
                <a:rPr b="1" i="0" lang="en-LU" sz="1139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Clean Knowledge </a:t>
              </a:r>
              <a:endParaRPr b="1" i="0" sz="113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37"/>
                <a:buFont typeface="Arial"/>
                <a:buNone/>
              </a:pPr>
              <a:r>
                <a:rPr b="1" i="0" lang="en-LU" sz="1139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Graph </a:t>
              </a:r>
              <a:r>
                <a:rPr b="1" lang="en-LU" sz="1139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b="0" i="0" lang="en-LU" sz="1139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with high</a:t>
              </a:r>
              <a:r>
                <a:rPr lang="en-LU" sz="1139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endParaRPr sz="1139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37"/>
                <a:buFont typeface="Arial"/>
                <a:buNone/>
              </a:pPr>
              <a:r>
                <a:rPr b="0" i="0" lang="en-LU" sz="1139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quality information</a:t>
              </a:r>
              <a:endParaRPr b="1" i="0" sz="78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" name="Google Shape;118;g355473316fc_0_0"/>
          <p:cNvSpPr txBox="1"/>
          <p:nvPr>
            <p:ph idx="12" type="sldNum"/>
          </p:nvPr>
        </p:nvSpPr>
        <p:spPr>
          <a:xfrm>
            <a:off x="6457950" y="4767264"/>
            <a:ext cx="2057400" cy="1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LU"/>
              <a:t>‹#›</a:t>
            </a:fld>
            <a:endParaRPr/>
          </a:p>
        </p:txBody>
      </p:sp>
      <p:pic>
        <p:nvPicPr>
          <p:cNvPr id="119" name="Google Shape;119;g355473316fc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43424" y="919707"/>
            <a:ext cx="4400577" cy="424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7bfcc4b649_0_26"/>
          <p:cNvSpPr txBox="1"/>
          <p:nvPr>
            <p:ph type="title"/>
          </p:nvPr>
        </p:nvSpPr>
        <p:spPr>
          <a:xfrm>
            <a:off x="628650" y="274639"/>
            <a:ext cx="78867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LU"/>
              <a:t>Superficial assumptions: a neat orchestration</a:t>
            </a:r>
            <a:endParaRPr/>
          </a:p>
        </p:txBody>
      </p:sp>
      <p:sp>
        <p:nvSpPr>
          <p:cNvPr id="126" name="Google Shape;126;g37bfcc4b649_0_26"/>
          <p:cNvSpPr txBox="1"/>
          <p:nvPr>
            <p:ph idx="1" type="body"/>
          </p:nvPr>
        </p:nvSpPr>
        <p:spPr>
          <a:xfrm>
            <a:off x="628650" y="1016000"/>
            <a:ext cx="7886700" cy="36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/>
          </a:p>
        </p:txBody>
      </p:sp>
      <p:sp>
        <p:nvSpPr>
          <p:cNvPr id="127" name="Google Shape;127;g37bfcc4b649_0_26"/>
          <p:cNvSpPr txBox="1"/>
          <p:nvPr>
            <p:ph idx="2" type="body"/>
          </p:nvPr>
        </p:nvSpPr>
        <p:spPr>
          <a:xfrm>
            <a:off x="1587500" y="4767264"/>
            <a:ext cx="2775000" cy="164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/>
          </a:p>
        </p:txBody>
      </p:sp>
      <p:pic>
        <p:nvPicPr>
          <p:cNvPr id="128" name="Google Shape;128;g37bfcc4b649_0_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524" y="883138"/>
            <a:ext cx="8710826" cy="378304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37bfcc4b649_0_26"/>
          <p:cNvSpPr txBox="1"/>
          <p:nvPr/>
        </p:nvSpPr>
        <p:spPr>
          <a:xfrm>
            <a:off x="3614050" y="1132925"/>
            <a:ext cx="2152500" cy="16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LU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Snippet of the model in Turtle format</a:t>
            </a:r>
            <a:endParaRPr b="1" i="0" sz="12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g37bfcc4b649_0_26"/>
          <p:cNvSpPr txBox="1"/>
          <p:nvPr>
            <p:ph idx="12" type="sldNum"/>
          </p:nvPr>
        </p:nvSpPr>
        <p:spPr>
          <a:xfrm>
            <a:off x="6457950" y="4767264"/>
            <a:ext cx="2057400" cy="1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LU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5473316fc_0_24"/>
          <p:cNvSpPr txBox="1"/>
          <p:nvPr>
            <p:ph type="title"/>
          </p:nvPr>
        </p:nvSpPr>
        <p:spPr>
          <a:xfrm>
            <a:off x="628650" y="274639"/>
            <a:ext cx="78867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LU">
                <a:solidFill>
                  <a:srgbClr val="F15A24"/>
                </a:solidFill>
              </a:rPr>
              <a:t>The Quest for a Solution: </a:t>
            </a:r>
            <a:r>
              <a:rPr i="1" lang="en-LU" sz="1800">
                <a:solidFill>
                  <a:srgbClr val="F15A24"/>
                </a:solidFill>
              </a:rPr>
              <a:t>“Let’s manually map XML to RDF”</a:t>
            </a:r>
            <a:r>
              <a:rPr i="1" lang="en-LU" sz="300">
                <a:solidFill>
                  <a:srgbClr val="F15A24"/>
                </a:solidFill>
              </a:rPr>
              <a:t>F!"</a:t>
            </a:r>
            <a:endParaRPr sz="2100">
              <a:solidFill>
                <a:srgbClr val="F15A24"/>
              </a:solidFill>
            </a:endParaRPr>
          </a:p>
        </p:txBody>
      </p:sp>
      <p:sp>
        <p:nvSpPr>
          <p:cNvPr id="137" name="Google Shape;137;g355473316fc_0_24"/>
          <p:cNvSpPr txBox="1"/>
          <p:nvPr>
            <p:ph idx="1" type="body"/>
          </p:nvPr>
        </p:nvSpPr>
        <p:spPr>
          <a:xfrm>
            <a:off x="4248475" y="1016000"/>
            <a:ext cx="4769700" cy="36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ct val="123809"/>
              <a:buNone/>
            </a:pPr>
            <a:r>
              <a:rPr b="1" lang="en-LU" sz="3000">
                <a:solidFill>
                  <a:srgbClr val="212C4A"/>
                </a:solidFill>
              </a:rPr>
              <a:t>Challenges </a:t>
            </a:r>
            <a:r>
              <a:rPr lang="en-LU" sz="3000">
                <a:solidFill>
                  <a:srgbClr val="212C4A"/>
                </a:solidFill>
              </a:rPr>
              <a:t>for our task, and generally:</a:t>
            </a:r>
            <a:endParaRPr sz="3000">
              <a:solidFill>
                <a:srgbClr val="212C4A"/>
              </a:solidFill>
            </a:endParaRPr>
          </a:p>
          <a:p>
            <a:pPr indent="-348041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C4A"/>
              </a:buClr>
              <a:buSzPct val="100000"/>
              <a:buFont typeface="Montserrat Medium"/>
              <a:buChar char="●"/>
            </a:pPr>
            <a:r>
              <a:rPr b="1" lang="en-LU" sz="2685">
                <a:solidFill>
                  <a:srgbClr val="212C4A"/>
                </a:solidFill>
              </a:rPr>
              <a:t>Too many concepts</a:t>
            </a:r>
            <a:r>
              <a:rPr lang="en-LU" sz="2685">
                <a:solidFill>
                  <a:srgbClr val="212C4A"/>
                </a:solidFill>
              </a:rPr>
              <a:t> (&gt;1,500 XPaths!), across</a:t>
            </a:r>
            <a:endParaRPr sz="2685">
              <a:solidFill>
                <a:srgbClr val="212C4A"/>
              </a:solidFill>
            </a:endParaRPr>
          </a:p>
          <a:p>
            <a:pPr indent="-34804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C4A"/>
              </a:buClr>
              <a:buSzPct val="100000"/>
              <a:buFont typeface="Montserrat Medium"/>
              <a:buChar char="●"/>
            </a:pPr>
            <a:r>
              <a:rPr b="1" lang="en-LU" sz="2685">
                <a:solidFill>
                  <a:srgbClr val="212C4A"/>
                </a:solidFill>
              </a:rPr>
              <a:t>40+ document types</a:t>
            </a:r>
            <a:r>
              <a:rPr lang="en-LU" sz="2685">
                <a:solidFill>
                  <a:srgbClr val="212C4A"/>
                </a:solidFill>
              </a:rPr>
              <a:t> (high complexity)</a:t>
            </a:r>
            <a:endParaRPr sz="2685">
              <a:solidFill>
                <a:srgbClr val="212C4A"/>
              </a:solidFill>
            </a:endParaRPr>
          </a:p>
          <a:p>
            <a:pPr indent="-34804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C4A"/>
              </a:buClr>
              <a:buSzPct val="100000"/>
              <a:buFont typeface="Montserrat Medium"/>
              <a:buChar char="●"/>
            </a:pPr>
            <a:r>
              <a:rPr b="1" lang="en-LU" sz="2685">
                <a:solidFill>
                  <a:srgbClr val="212C4A"/>
                </a:solidFill>
              </a:rPr>
              <a:t>Data in 2 formats</a:t>
            </a:r>
            <a:r>
              <a:rPr lang="en-LU" sz="2685">
                <a:solidFill>
                  <a:srgbClr val="212C4A"/>
                </a:solidFill>
              </a:rPr>
              <a:t> with evolving schemas</a:t>
            </a:r>
            <a:endParaRPr sz="2685">
              <a:solidFill>
                <a:srgbClr val="212C4A"/>
              </a:solidFill>
            </a:endParaRPr>
          </a:p>
          <a:p>
            <a:pPr indent="-348041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C4A"/>
              </a:buClr>
              <a:buSzPct val="100000"/>
              <a:buFont typeface="Calibri"/>
              <a:buChar char="•"/>
            </a:pPr>
            <a:r>
              <a:rPr lang="en-LU" sz="2685">
                <a:solidFill>
                  <a:srgbClr val="212C4A"/>
                </a:solidFill>
              </a:rPr>
              <a:t>Standard Forms (5 schema versions)</a:t>
            </a:r>
            <a:endParaRPr sz="2685">
              <a:solidFill>
                <a:srgbClr val="212C4A"/>
              </a:solidFill>
            </a:endParaRPr>
          </a:p>
          <a:p>
            <a:pPr indent="-348041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C4A"/>
              </a:buClr>
              <a:buSzPct val="100000"/>
              <a:buFont typeface="Calibri"/>
              <a:buChar char="•"/>
            </a:pPr>
            <a:r>
              <a:rPr lang="en-LU" sz="2685">
                <a:solidFill>
                  <a:srgbClr val="212C4A"/>
                </a:solidFill>
              </a:rPr>
              <a:t>eForms (13 versions, … and continues today)</a:t>
            </a:r>
            <a:endParaRPr sz="2685">
              <a:solidFill>
                <a:srgbClr val="212C4A"/>
              </a:solidFill>
            </a:endParaRPr>
          </a:p>
          <a:p>
            <a:pPr indent="-34804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C4A"/>
              </a:buClr>
              <a:buSzPct val="100000"/>
              <a:buFont typeface="Montserrat Medium"/>
              <a:buChar char="●"/>
            </a:pPr>
            <a:r>
              <a:rPr b="1" lang="en-LU" sz="2685">
                <a:solidFill>
                  <a:srgbClr val="212C4A"/>
                </a:solidFill>
              </a:rPr>
              <a:t>Ontology versions</a:t>
            </a:r>
            <a:r>
              <a:rPr lang="en-LU" sz="2685">
                <a:solidFill>
                  <a:srgbClr val="212C4A"/>
                </a:solidFill>
              </a:rPr>
              <a:t> (started v3, now v5)</a:t>
            </a:r>
            <a:endParaRPr sz="2685">
              <a:solidFill>
                <a:srgbClr val="212C4A"/>
              </a:solidFill>
            </a:endParaRPr>
          </a:p>
          <a:p>
            <a:pPr indent="-34804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C4A"/>
              </a:buClr>
              <a:buSzPct val="100000"/>
              <a:buFont typeface="Montserrat Medium"/>
              <a:buChar char="●"/>
            </a:pPr>
            <a:r>
              <a:rPr b="1" lang="en-LU" sz="2685">
                <a:solidFill>
                  <a:srgbClr val="212C4A"/>
                </a:solidFill>
              </a:rPr>
              <a:t>Errors</a:t>
            </a:r>
            <a:r>
              <a:rPr lang="en-LU" sz="2685">
                <a:solidFill>
                  <a:srgbClr val="212C4A"/>
                </a:solidFill>
              </a:rPr>
              <a:t> creep in if not extremely carefully managed, manual validation is painful</a:t>
            </a:r>
            <a:endParaRPr b="1" sz="3284">
              <a:solidFill>
                <a:srgbClr val="212C4A"/>
              </a:solidFill>
            </a:endParaRPr>
          </a:p>
        </p:txBody>
      </p:sp>
      <p:sp>
        <p:nvSpPr>
          <p:cNvPr id="138" name="Google Shape;138;g355473316fc_0_24"/>
          <p:cNvSpPr txBox="1"/>
          <p:nvPr>
            <p:ph idx="2" type="body"/>
          </p:nvPr>
        </p:nvSpPr>
        <p:spPr>
          <a:xfrm>
            <a:off x="1587500" y="4767264"/>
            <a:ext cx="2775000" cy="164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/>
          </a:p>
        </p:txBody>
      </p:sp>
      <p:pic>
        <p:nvPicPr>
          <p:cNvPr id="139" name="Google Shape;139;g355473316fc_0_24" title="OIG4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600" y="1016000"/>
            <a:ext cx="3616200" cy="36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g355473316fc_0_24"/>
          <p:cNvSpPr txBox="1"/>
          <p:nvPr>
            <p:ph idx="12" type="sldNum"/>
          </p:nvPr>
        </p:nvSpPr>
        <p:spPr>
          <a:xfrm>
            <a:off x="6457950" y="4767264"/>
            <a:ext cx="2057400" cy="1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LU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55473316fc_0_32"/>
          <p:cNvSpPr txBox="1"/>
          <p:nvPr>
            <p:ph type="title"/>
          </p:nvPr>
        </p:nvSpPr>
        <p:spPr>
          <a:xfrm>
            <a:off x="628650" y="274639"/>
            <a:ext cx="78867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LU">
                <a:solidFill>
                  <a:srgbClr val="F15A24"/>
                </a:solidFill>
              </a:rPr>
              <a:t>We need a structured, test-driven approach</a:t>
            </a:r>
            <a:endParaRPr>
              <a:solidFill>
                <a:srgbClr val="F15A24"/>
              </a:solidFill>
            </a:endParaRPr>
          </a:p>
        </p:txBody>
      </p:sp>
      <p:sp>
        <p:nvSpPr>
          <p:cNvPr id="147" name="Google Shape;147;g355473316fc_0_32"/>
          <p:cNvSpPr txBox="1"/>
          <p:nvPr>
            <p:ph idx="2" type="body"/>
          </p:nvPr>
        </p:nvSpPr>
        <p:spPr>
          <a:xfrm>
            <a:off x="1587500" y="4767264"/>
            <a:ext cx="2775000" cy="164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/>
          </a:p>
        </p:txBody>
      </p:sp>
      <p:pic>
        <p:nvPicPr>
          <p:cNvPr id="148" name="Google Shape;148;g355473316fc_0_32" title="_b4ae898f-d1a5-41b0-be87-ee799108ff98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1917" y="1250947"/>
            <a:ext cx="2997368" cy="2997368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g355473316fc_0_32"/>
          <p:cNvSpPr txBox="1"/>
          <p:nvPr/>
        </p:nvSpPr>
        <p:spPr>
          <a:xfrm>
            <a:off x="3378289" y="2428529"/>
            <a:ext cx="23559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70800" lIns="70800" spcFirstLastPara="1" rIns="70800" wrap="square" tIns="708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2"/>
              <a:buFont typeface="Arial"/>
              <a:buNone/>
            </a:pPr>
            <a:r>
              <a:rPr b="1" i="1" lang="en-LU" sz="1703" u="none" cap="none" strike="noStrike">
                <a:solidFill>
                  <a:srgbClr val="212C4A"/>
                </a:solidFill>
                <a:latin typeface="Calibri"/>
                <a:ea typeface="Calibri"/>
                <a:cs typeface="Calibri"/>
                <a:sym typeface="Calibri"/>
              </a:rPr>
              <a:t>From Chaos to Control</a:t>
            </a:r>
            <a:endParaRPr b="1" i="1" sz="1703" u="none" cap="none" strike="noStrike">
              <a:solidFill>
                <a:srgbClr val="212C4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2"/>
              <a:buFont typeface="Arial"/>
              <a:buNone/>
            </a:pPr>
            <a:r>
              <a:rPr b="1" i="1" lang="en-LU" sz="1394" u="none" cap="none" strike="noStrike">
                <a:solidFill>
                  <a:srgbClr val="212C4A"/>
                </a:solidFill>
                <a:latin typeface="Calibri"/>
                <a:ea typeface="Calibri"/>
                <a:cs typeface="Calibri"/>
                <a:sym typeface="Calibri"/>
              </a:rPr>
              <a:t>(complexity management)</a:t>
            </a:r>
            <a:endParaRPr b="1" i="1" sz="1394" u="none" cap="none" strike="noStrike">
              <a:solidFill>
                <a:srgbClr val="212C4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2"/>
              <a:buFont typeface="Arial"/>
              <a:buNone/>
            </a:pPr>
            <a:r>
              <a:t/>
            </a:r>
            <a:endParaRPr b="1" i="0" sz="232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0" name="Google Shape;150;g355473316fc_0_32"/>
          <p:cNvGrpSpPr/>
          <p:nvPr/>
        </p:nvGrpSpPr>
        <p:grpSpPr>
          <a:xfrm>
            <a:off x="5589126" y="1250917"/>
            <a:ext cx="3338953" cy="2997281"/>
            <a:chOff x="11423782" y="2014125"/>
            <a:chExt cx="6123149" cy="6123149"/>
          </a:xfrm>
        </p:grpSpPr>
        <p:pic>
          <p:nvPicPr>
            <p:cNvPr id="151" name="Google Shape;151;g355473316fc_0_32" title="_53df1822-76fb-41f3-b79c-17b1ca78a9e8.jpg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423782" y="2014125"/>
              <a:ext cx="6123149" cy="61231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2" name="Google Shape;152;g355473316fc_0_32"/>
            <p:cNvSpPr/>
            <p:nvPr/>
          </p:nvSpPr>
          <p:spPr>
            <a:xfrm>
              <a:off x="13770000" y="3367125"/>
              <a:ext cx="1564200" cy="588900"/>
            </a:xfrm>
            <a:prstGeom prst="rect">
              <a:avLst/>
            </a:prstGeom>
            <a:solidFill>
              <a:srgbClr val="A6E9FE"/>
            </a:solidFill>
            <a:ln cap="flat" cmpd="sng" w="9525">
              <a:solidFill>
                <a:srgbClr val="CFE2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06225" lIns="106225" spcFirstLastPara="1" rIns="106225" wrap="square" tIns="1062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39"/>
                <a:buFont typeface="Arial"/>
                <a:buNone/>
              </a:pPr>
              <a:r>
                <a:rPr b="0" i="0" lang="en-LU" sz="1239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Ontology</a:t>
              </a:r>
              <a:endParaRPr b="0" i="0" sz="123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" name="Google Shape;153;g355473316fc_0_32"/>
          <p:cNvSpPr txBox="1"/>
          <p:nvPr>
            <p:ph idx="12" type="sldNum"/>
          </p:nvPr>
        </p:nvSpPr>
        <p:spPr>
          <a:xfrm>
            <a:off x="6457950" y="4733246"/>
            <a:ext cx="2057400" cy="1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LU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"/>
          <p:cNvSpPr txBox="1"/>
          <p:nvPr>
            <p:ph type="title"/>
          </p:nvPr>
        </p:nvSpPr>
        <p:spPr>
          <a:xfrm>
            <a:off x="970549" y="934600"/>
            <a:ext cx="3468300" cy="8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b="1" lang="en-LU" sz="3200">
                <a:solidFill>
                  <a:schemeClr val="dk1"/>
                </a:solidFill>
              </a:rPr>
              <a:t>A new methodology and tool</a:t>
            </a:r>
            <a:br>
              <a:rPr lang="en-LU"/>
            </a:br>
            <a:endParaRPr/>
          </a:p>
        </p:txBody>
      </p:sp>
      <p:sp>
        <p:nvSpPr>
          <p:cNvPr id="159" name="Google Shape;159;p4"/>
          <p:cNvSpPr txBox="1"/>
          <p:nvPr>
            <p:ph idx="1" type="body"/>
          </p:nvPr>
        </p:nvSpPr>
        <p:spPr>
          <a:xfrm>
            <a:off x="1587500" y="4767264"/>
            <a:ext cx="2774950" cy="16438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/>
          </a:p>
        </p:txBody>
      </p:sp>
      <p:sp>
        <p:nvSpPr>
          <p:cNvPr id="160" name="Google Shape;160;p4"/>
          <p:cNvSpPr txBox="1"/>
          <p:nvPr>
            <p:ph idx="12" type="sldNum"/>
          </p:nvPr>
        </p:nvSpPr>
        <p:spPr>
          <a:xfrm>
            <a:off x="6457950" y="4767264"/>
            <a:ext cx="2057400" cy="1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LU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7bfcc4b649_0_34"/>
          <p:cNvSpPr txBox="1"/>
          <p:nvPr>
            <p:ph type="title"/>
          </p:nvPr>
        </p:nvSpPr>
        <p:spPr>
          <a:xfrm>
            <a:off x="628650" y="274639"/>
            <a:ext cx="78867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LU"/>
              <a:t>A new, structured approach</a:t>
            </a:r>
            <a:endParaRPr/>
          </a:p>
        </p:txBody>
      </p:sp>
      <p:sp>
        <p:nvSpPr>
          <p:cNvPr id="167" name="Google Shape;167;g37bfcc4b649_0_34"/>
          <p:cNvSpPr txBox="1"/>
          <p:nvPr>
            <p:ph idx="1" type="body"/>
          </p:nvPr>
        </p:nvSpPr>
        <p:spPr>
          <a:xfrm>
            <a:off x="628650" y="1016000"/>
            <a:ext cx="4254300" cy="36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lang="en-LU" sz="2500" u="sng">
                <a:solidFill>
                  <a:srgbClr val="212C4A"/>
                </a:solidFill>
              </a:rPr>
              <a:t>Key requirements</a:t>
            </a:r>
            <a:r>
              <a:rPr lang="en-LU" sz="2500">
                <a:solidFill>
                  <a:srgbClr val="212C4A"/>
                </a:solidFill>
              </a:rPr>
              <a:t>:</a:t>
            </a:r>
            <a:endParaRPr sz="2500">
              <a:solidFill>
                <a:srgbClr val="212C4A"/>
              </a:solidFill>
            </a:endParaRPr>
          </a:p>
          <a:p>
            <a:pPr indent="-363537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12C4A"/>
              </a:buClr>
              <a:buSzPct val="100000"/>
              <a:buFont typeface="Calibri"/>
              <a:buChar char="●"/>
            </a:pPr>
            <a:r>
              <a:rPr lang="en-LU" sz="2500">
                <a:solidFill>
                  <a:srgbClr val="212C4A"/>
                </a:solidFill>
              </a:rPr>
              <a:t>One place to manage complexity without drowning in tooling</a:t>
            </a:r>
            <a:endParaRPr sz="2500">
              <a:solidFill>
                <a:srgbClr val="212C4A"/>
              </a:solidFill>
            </a:endParaRPr>
          </a:p>
          <a:p>
            <a:pPr indent="-36353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C4A"/>
              </a:buClr>
              <a:buSzPct val="100000"/>
              <a:buFont typeface="Calibri"/>
              <a:buChar char="●"/>
            </a:pPr>
            <a:r>
              <a:rPr lang="en-LU" sz="2500">
                <a:solidFill>
                  <a:srgbClr val="212C4A"/>
                </a:solidFill>
              </a:rPr>
              <a:t>Collaboration between experts and engineers </a:t>
            </a:r>
            <a:endParaRPr sz="2500">
              <a:solidFill>
                <a:srgbClr val="212C4A"/>
              </a:solidFill>
            </a:endParaRPr>
          </a:p>
          <a:p>
            <a:pPr indent="-36353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C4A"/>
              </a:buClr>
              <a:buSzPct val="100000"/>
              <a:buFont typeface="Calibri"/>
              <a:buChar char="●"/>
            </a:pPr>
            <a:r>
              <a:rPr lang="en-LU" sz="2500">
                <a:solidFill>
                  <a:srgbClr val="212C4A"/>
                </a:solidFill>
              </a:rPr>
              <a:t>Mappings must be testable, explainable, and maintainable</a:t>
            </a:r>
            <a:endParaRPr sz="2500">
              <a:solidFill>
                <a:srgbClr val="212C4A"/>
              </a:solidFill>
            </a:endParaRPr>
          </a:p>
          <a:p>
            <a:pPr indent="-36353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C4A"/>
              </a:buClr>
              <a:buSzPct val="100000"/>
              <a:buFont typeface="Calibri"/>
              <a:buChar char="●"/>
            </a:pPr>
            <a:r>
              <a:rPr lang="en-LU" sz="2500">
                <a:solidFill>
                  <a:srgbClr val="212C4A"/>
                </a:solidFill>
              </a:rPr>
              <a:t>Methodological approach to mapping</a:t>
            </a:r>
            <a:endParaRPr sz="2500">
              <a:solidFill>
                <a:srgbClr val="212C4A"/>
              </a:solidFill>
            </a:endParaRPr>
          </a:p>
          <a:p>
            <a:pPr indent="-36353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C4A"/>
              </a:buClr>
              <a:buSzPct val="100000"/>
              <a:buFont typeface="Calibri"/>
              <a:buChar char="●"/>
            </a:pPr>
            <a:r>
              <a:rPr lang="en-LU" sz="2500">
                <a:solidFill>
                  <a:srgbClr val="212C4A"/>
                </a:solidFill>
              </a:rPr>
              <a:t>A platform to support the full mapping lifecycle</a:t>
            </a:r>
            <a:endParaRPr/>
          </a:p>
        </p:txBody>
      </p:sp>
      <p:sp>
        <p:nvSpPr>
          <p:cNvPr id="168" name="Google Shape;168;g37bfcc4b649_0_34"/>
          <p:cNvSpPr txBox="1"/>
          <p:nvPr>
            <p:ph idx="2" type="body"/>
          </p:nvPr>
        </p:nvSpPr>
        <p:spPr>
          <a:xfrm>
            <a:off x="1587500" y="4767264"/>
            <a:ext cx="2775000" cy="164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/>
          </a:p>
        </p:txBody>
      </p:sp>
      <p:pic>
        <p:nvPicPr>
          <p:cNvPr id="169" name="Google Shape;169;g37bfcc4b649_0_34"/>
          <p:cNvPicPr preferRelativeResize="0"/>
          <p:nvPr/>
        </p:nvPicPr>
        <p:blipFill rotWithShape="1">
          <a:blip r:embed="rId3">
            <a:alphaModFix/>
          </a:blip>
          <a:srcRect b="3965" l="0" r="0" t="0"/>
          <a:stretch/>
        </p:blipFill>
        <p:spPr>
          <a:xfrm>
            <a:off x="4973025" y="1676725"/>
            <a:ext cx="4056424" cy="262267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37bfcc4b649_0_34"/>
          <p:cNvSpPr txBox="1"/>
          <p:nvPr>
            <p:ph idx="12" type="sldNum"/>
          </p:nvPr>
        </p:nvSpPr>
        <p:spPr>
          <a:xfrm>
            <a:off x="6457950" y="4767264"/>
            <a:ext cx="2057400" cy="1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LU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7bfcc4b649_0_44"/>
          <p:cNvSpPr txBox="1"/>
          <p:nvPr>
            <p:ph type="title"/>
          </p:nvPr>
        </p:nvSpPr>
        <p:spPr>
          <a:xfrm>
            <a:off x="628650" y="274639"/>
            <a:ext cx="78867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77" name="Google Shape;177;g37bfcc4b649_0_44"/>
          <p:cNvSpPr txBox="1"/>
          <p:nvPr>
            <p:ph idx="2" type="body"/>
          </p:nvPr>
        </p:nvSpPr>
        <p:spPr>
          <a:xfrm>
            <a:off x="1587500" y="4767264"/>
            <a:ext cx="2775000" cy="164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/>
          </a:p>
        </p:txBody>
      </p:sp>
      <p:pic>
        <p:nvPicPr>
          <p:cNvPr id="178" name="Google Shape;178;g37bfcc4b649_0_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1000" y="0"/>
            <a:ext cx="512197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37bfcc4b649_0_44"/>
          <p:cNvSpPr txBox="1"/>
          <p:nvPr>
            <p:ph idx="12" type="sldNum"/>
          </p:nvPr>
        </p:nvSpPr>
        <p:spPr>
          <a:xfrm>
            <a:off x="6457950" y="4767264"/>
            <a:ext cx="2057400" cy="1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LU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Gre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ver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Last Pag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500EAE0857554ABAF5D1E0D7358393" ma:contentTypeVersion="18" ma:contentTypeDescription="Create a new document." ma:contentTypeScope="" ma:versionID="77426a4b2dfa88a4b38ef40e1961a455">
  <xsd:schema xmlns:xsd="http://www.w3.org/2001/XMLSchema" xmlns:xs="http://www.w3.org/2001/XMLSchema" xmlns:p="http://schemas.microsoft.com/office/2006/metadata/properties" xmlns:ns2="62cb77ed-5211-499c-a421-328a2af7da45" xmlns:ns3="ae14bd2b-5038-48de-9538-b8c9dc93ef00" targetNamespace="http://schemas.microsoft.com/office/2006/metadata/properties" ma:root="true" ma:fieldsID="94947f317ca74a4ab02f3aa833be0be0" ns2:_="" ns3:_="">
    <xsd:import namespace="62cb77ed-5211-499c-a421-328a2af7da45"/>
    <xsd:import namespace="ae14bd2b-5038-48de-9538-b8c9dc93ef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ObjectDetectorVersions" minOccurs="0"/>
                <xsd:element ref="ns2:ENDORSE2023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cb77ed-5211-499c-a421-328a2af7da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ENDORSE2023" ma:index="23" nillable="true" ma:displayName="ENDORSE2023" ma:format="Dropdown" ma:internalName="ENDORSE2023">
      <xsd:simpleType>
        <xsd:restriction base="dms:Text">
          <xsd:maxLength value="255"/>
        </xsd:restriction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4bd2b-5038-48de-9538-b8c9dc93ef0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NDORSE2023 xmlns="62cb77ed-5211-499c-a421-328a2af7da45" xsi:nil="true"/>
    <lcf76f155ced4ddcb4097134ff3c332f xmlns="62cb77ed-5211-499c-a421-328a2af7da4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68B119F-B71B-45C4-A25C-D4D897EAAEE6}"/>
</file>

<file path=customXml/itemProps2.xml><?xml version="1.0" encoding="utf-8"?>
<ds:datastoreItem xmlns:ds="http://schemas.openxmlformats.org/officeDocument/2006/customXml" ds:itemID="{AB2EBC32-6876-47D3-AE76-0582DB3E6C43}"/>
</file>

<file path=customXml/itemProps3.xml><?xml version="1.0" encoding="utf-8"?>
<ds:datastoreItem xmlns:ds="http://schemas.openxmlformats.org/officeDocument/2006/customXml" ds:itemID="{72A5191C-0E5A-4F6F-9FB3-2C96B6262001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CHIAPPARICCI Renato (OP)</dc:creator>
  <dcterms:created xsi:type="dcterms:W3CDTF">2024-09-10T09:32:00Z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0x0101005C500EAE0857554ABAF5D1E0D7358393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2022-07-20T16:22:54Z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0e8e67ba-bd66-4d2e-8346-f51307ec5fc8</vt:lpwstr>
  </property>
  <property fmtid="{D5CDD505-2E9C-101B-9397-08002B2CF9AE}" pid="9" name="MSIP_Label_6bd9ddd1-4d20-43f6-abfa-fc3c07406f94_ContentBits">
    <vt:lpwstr>0</vt:lpwstr>
  </property>
</Properties>
</file>