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  <p:sldMasterId id="2147483650" r:id="rId5"/>
    <p:sldMasterId id="2147483659" r:id="rId6"/>
    <p:sldMasterId id="2147483661" r:id="rId7"/>
  </p:sldMasterIdLst>
  <p:notesMasterIdLst>
    <p:notesMasterId r:id="rId19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6" r:id="rId17"/>
    <p:sldId id="265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j0kskHuQrqt5RedAfvvZkpIjOU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A8472A-2F76-4B06-ABEC-1711EE59A9CF}" v="2" dt="2025-10-06T08:04:16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LNAR Bence (OP-EXT)" userId="88eeff7a-802d-4848-bceb-f98f6f0d5313" providerId="ADAL" clId="{01FEEF3E-6C16-4341-A32E-8568BDA0066A}"/>
    <pc:docChg chg="modSld">
      <pc:chgData name="MOLNAR Bence (OP-EXT)" userId="88eeff7a-802d-4848-bceb-f98f6f0d5313" providerId="ADAL" clId="{01FEEF3E-6C16-4341-A32E-8568BDA0066A}" dt="2025-10-02T13:58:02.831" v="0" actId="20577"/>
      <pc:docMkLst>
        <pc:docMk/>
      </pc:docMkLst>
      <pc:sldChg chg="modSp mod">
        <pc:chgData name="MOLNAR Bence (OP-EXT)" userId="88eeff7a-802d-4848-bceb-f98f6f0d5313" providerId="ADAL" clId="{01FEEF3E-6C16-4341-A32E-8568BDA0066A}" dt="2025-10-02T13:58:02.831" v="0" actId="20577"/>
        <pc:sldMkLst>
          <pc:docMk/>
          <pc:sldMk cId="0" sldId="256"/>
        </pc:sldMkLst>
        <pc:spChg chg="mod">
          <ac:chgData name="MOLNAR Bence (OP-EXT)" userId="88eeff7a-802d-4848-bceb-f98f6f0d5313" providerId="ADAL" clId="{01FEEF3E-6C16-4341-A32E-8568BDA0066A}" dt="2025-10-02T13:58:02.831" v="0" actId="20577"/>
          <ac:spMkLst>
            <pc:docMk/>
            <pc:sldMk cId="0" sldId="256"/>
            <ac:spMk id="133" creationId="{00000000-0000-0000-0000-000000000000}"/>
          </ac:spMkLst>
        </pc:spChg>
      </pc:sldChg>
    </pc:docChg>
  </pc:docChgLst>
  <pc:docChgLst>
    <pc:chgData name="EGLE Lora (OP)" userId="f64cc438-3189-46ca-b79a-3506fc3869f0" providerId="ADAL" clId="{D6866EAC-BD4E-47A0-BB54-2BA3B42366D4}"/>
    <pc:docChg chg="modSld sldOrd">
      <pc:chgData name="EGLE Lora (OP)" userId="f64cc438-3189-46ca-b79a-3506fc3869f0" providerId="ADAL" clId="{D6866EAC-BD4E-47A0-BB54-2BA3B42366D4}" dt="2025-10-03T11:57:56.600" v="1"/>
      <pc:docMkLst>
        <pc:docMk/>
      </pc:docMkLst>
      <pc:sldChg chg="ord">
        <pc:chgData name="EGLE Lora (OP)" userId="f64cc438-3189-46ca-b79a-3506fc3869f0" providerId="ADAL" clId="{D6866EAC-BD4E-47A0-BB54-2BA3B42366D4}" dt="2025-10-03T11:57:56.600" v="1"/>
        <pc:sldMkLst>
          <pc:docMk/>
          <pc:sldMk cId="0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7c82bf1969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7c82bf1969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37c82bf1969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7abfe68219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37abfe68219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7abfe68219_1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37abfe68219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48bcfdb87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48bcfdb87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348bcfdb872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7abfe68219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7abfe68219_1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37abfe68219_1_2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7abfe68219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7abfe68219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37abfe68219_1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7abfe68219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7abfe68219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37abfe68219_1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>
            <a:spLocks noGrp="1"/>
          </p:cNvSpPr>
          <p:nvPr>
            <p:ph type="ctrTitle"/>
          </p:nvPr>
        </p:nvSpPr>
        <p:spPr>
          <a:xfrm>
            <a:off x="1761067" y="587159"/>
            <a:ext cx="6858000" cy="20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body" idx="1"/>
          </p:nvPr>
        </p:nvSpPr>
        <p:spPr>
          <a:xfrm>
            <a:off x="1760538" y="859779"/>
            <a:ext cx="6858000" cy="20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body" idx="2"/>
          </p:nvPr>
        </p:nvSpPr>
        <p:spPr>
          <a:xfrm>
            <a:off x="1760538" y="1343024"/>
            <a:ext cx="4697927" cy="167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body" idx="3"/>
          </p:nvPr>
        </p:nvSpPr>
        <p:spPr>
          <a:xfrm>
            <a:off x="1760538" y="3122614"/>
            <a:ext cx="6081712" cy="279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7abfe68219_1_80"/>
          <p:cNvSpPr txBox="1">
            <a:spLocks noGrp="1"/>
          </p:cNvSpPr>
          <p:nvPr>
            <p:ph type="title"/>
          </p:nvPr>
        </p:nvSpPr>
        <p:spPr>
          <a:xfrm>
            <a:off x="1868514" y="1297526"/>
            <a:ext cx="3106500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F15A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g37abfe68219_1_80"/>
          <p:cNvSpPr txBox="1">
            <a:spLocks noGrp="1"/>
          </p:cNvSpPr>
          <p:nvPr>
            <p:ph type="body" idx="1"/>
          </p:nvPr>
        </p:nvSpPr>
        <p:spPr>
          <a:xfrm>
            <a:off x="1868488" y="2092271"/>
            <a:ext cx="6624600" cy="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7abfe68219_1_156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g37abfe68219_1_156"/>
          <p:cNvSpPr txBox="1">
            <a:spLocks noGrp="1"/>
          </p:cNvSpPr>
          <p:nvPr>
            <p:ph type="body" idx="1"/>
          </p:nvPr>
        </p:nvSpPr>
        <p:spPr>
          <a:xfrm>
            <a:off x="628650" y="1016000"/>
            <a:ext cx="7886700" cy="3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•"/>
              <a:defRPr sz="2600"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•"/>
              <a:defRPr sz="22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g37abfe68219_1_15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g37abfe68219_1_156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2775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7abfe68219_1_161"/>
          <p:cNvSpPr txBox="1">
            <a:spLocks noGrp="1"/>
          </p:cNvSpPr>
          <p:nvPr>
            <p:ph type="ctrTitle"/>
          </p:nvPr>
        </p:nvSpPr>
        <p:spPr>
          <a:xfrm>
            <a:off x="683811" y="1908311"/>
            <a:ext cx="7831500" cy="12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37abfe68219_1_161"/>
          <p:cNvSpPr txBox="1">
            <a:spLocks noGrp="1"/>
          </p:cNvSpPr>
          <p:nvPr>
            <p:ph type="subTitle" idx="1"/>
          </p:nvPr>
        </p:nvSpPr>
        <p:spPr>
          <a:xfrm>
            <a:off x="683812" y="3260035"/>
            <a:ext cx="78315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g37abfe68219_1_161"/>
          <p:cNvSpPr txBox="1">
            <a:spLocks noGrp="1"/>
          </p:cNvSpPr>
          <p:nvPr>
            <p:ph type="sldNum" idx="12"/>
          </p:nvPr>
        </p:nvSpPr>
        <p:spPr>
          <a:xfrm>
            <a:off x="7688910" y="4767264"/>
            <a:ext cx="8265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g37abfe68219_1_161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2775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with photo">
  <p:cSld name="Page with photo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7abfe68219_1_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729036"/>
            <a:ext cx="5009322" cy="318598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7abfe68219_1_166"/>
          <p:cNvSpPr txBox="1">
            <a:spLocks noGrp="1"/>
          </p:cNvSpPr>
          <p:nvPr>
            <p:ph type="title"/>
          </p:nvPr>
        </p:nvSpPr>
        <p:spPr>
          <a:xfrm>
            <a:off x="970557" y="934598"/>
            <a:ext cx="3060900" cy="6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37abfe68219_1_16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g37abfe68219_1_166"/>
          <p:cNvSpPr txBox="1">
            <a:spLocks noGrp="1"/>
          </p:cNvSpPr>
          <p:nvPr>
            <p:ph type="body" idx="1"/>
          </p:nvPr>
        </p:nvSpPr>
        <p:spPr>
          <a:xfrm>
            <a:off x="1587500" y="4767264"/>
            <a:ext cx="2775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g37abfe68219_1_166"/>
          <p:cNvSpPr txBox="1">
            <a:spLocks noGrp="1"/>
          </p:cNvSpPr>
          <p:nvPr>
            <p:ph type="body" idx="2"/>
          </p:nvPr>
        </p:nvSpPr>
        <p:spPr>
          <a:xfrm>
            <a:off x="969963" y="1717482"/>
            <a:ext cx="3060600" cy="18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g37abfe68219_1_166"/>
          <p:cNvSpPr>
            <a:spLocks noGrp="1"/>
          </p:cNvSpPr>
          <p:nvPr>
            <p:ph type="pic" idx="3"/>
          </p:nvPr>
        </p:nvSpPr>
        <p:spPr>
          <a:xfrm>
            <a:off x="4572000" y="728783"/>
            <a:ext cx="4572000" cy="3186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- Gray">
  <p:cSld name="Two Content - Gra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7abfe68219_1_173"/>
          <p:cNvSpPr txBox="1">
            <a:spLocks noGrp="1"/>
          </p:cNvSpPr>
          <p:nvPr>
            <p:ph type="title"/>
          </p:nvPr>
        </p:nvSpPr>
        <p:spPr>
          <a:xfrm>
            <a:off x="709200" y="934598"/>
            <a:ext cx="3060900" cy="6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2400"/>
              <a:buFont typeface="Calibri"/>
              <a:buNone/>
              <a:defRPr sz="2400">
                <a:solidFill>
                  <a:srgbClr val="F15A2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37abfe68219_1_17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g37abfe68219_1_173"/>
          <p:cNvSpPr txBox="1">
            <a:spLocks noGrp="1"/>
          </p:cNvSpPr>
          <p:nvPr>
            <p:ph type="body" idx="1"/>
          </p:nvPr>
        </p:nvSpPr>
        <p:spPr>
          <a:xfrm>
            <a:off x="1587500" y="4767264"/>
            <a:ext cx="2775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37abfe68219_1_173"/>
          <p:cNvSpPr txBox="1">
            <a:spLocks noGrp="1"/>
          </p:cNvSpPr>
          <p:nvPr>
            <p:ph type="body" idx="2"/>
          </p:nvPr>
        </p:nvSpPr>
        <p:spPr>
          <a:xfrm>
            <a:off x="709200" y="1717482"/>
            <a:ext cx="3060600" cy="18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g37abfe68219_1_17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37abfe68219_1_173"/>
          <p:cNvSpPr txBox="1">
            <a:spLocks noGrp="1"/>
          </p:cNvSpPr>
          <p:nvPr>
            <p:ph type="body" idx="3"/>
          </p:nvPr>
        </p:nvSpPr>
        <p:spPr>
          <a:xfrm>
            <a:off x="4989761" y="541338"/>
            <a:ext cx="3736500" cy="3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7abfe68219_1_180"/>
          <p:cNvSpPr txBox="1">
            <a:spLocks noGrp="1"/>
          </p:cNvSpPr>
          <p:nvPr>
            <p:ph type="title"/>
          </p:nvPr>
        </p:nvSpPr>
        <p:spPr>
          <a:xfrm>
            <a:off x="630238" y="274638"/>
            <a:ext cx="78867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37abfe68219_1_180"/>
          <p:cNvSpPr txBox="1">
            <a:spLocks noGrp="1"/>
          </p:cNvSpPr>
          <p:nvPr>
            <p:ph type="body" idx="1"/>
          </p:nvPr>
        </p:nvSpPr>
        <p:spPr>
          <a:xfrm>
            <a:off x="630238" y="1260475"/>
            <a:ext cx="38688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g37abfe68219_1_180"/>
          <p:cNvSpPr txBox="1">
            <a:spLocks noGrp="1"/>
          </p:cNvSpPr>
          <p:nvPr>
            <p:ph type="body" idx="2"/>
          </p:nvPr>
        </p:nvSpPr>
        <p:spPr>
          <a:xfrm>
            <a:off x="630238" y="1879600"/>
            <a:ext cx="3868800" cy="27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g37abfe68219_1_180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38877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1" name="Google Shape;111;g37abfe68219_1_180"/>
          <p:cNvSpPr txBox="1">
            <a:spLocks noGrp="1"/>
          </p:cNvSpPr>
          <p:nvPr>
            <p:ph type="body" idx="4"/>
          </p:nvPr>
        </p:nvSpPr>
        <p:spPr>
          <a:xfrm>
            <a:off x="4629150" y="1879600"/>
            <a:ext cx="3887700" cy="27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g37abfe68219_1_18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g37abfe68219_1_180"/>
          <p:cNvSpPr txBox="1">
            <a:spLocks noGrp="1"/>
          </p:cNvSpPr>
          <p:nvPr>
            <p:ph type="body" idx="5"/>
          </p:nvPr>
        </p:nvSpPr>
        <p:spPr>
          <a:xfrm>
            <a:off x="1587500" y="4767264"/>
            <a:ext cx="2775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abfe68219_1_188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37abfe68219_1_18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g37abfe68219_1_188"/>
          <p:cNvSpPr txBox="1">
            <a:spLocks noGrp="1"/>
          </p:cNvSpPr>
          <p:nvPr>
            <p:ph type="body" idx="1"/>
          </p:nvPr>
        </p:nvSpPr>
        <p:spPr>
          <a:xfrm>
            <a:off x="1587500" y="4767264"/>
            <a:ext cx="2775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7abfe68219_1_19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g37abfe68219_1_192"/>
          <p:cNvSpPr txBox="1">
            <a:spLocks noGrp="1"/>
          </p:cNvSpPr>
          <p:nvPr>
            <p:ph type="body" idx="1"/>
          </p:nvPr>
        </p:nvSpPr>
        <p:spPr>
          <a:xfrm>
            <a:off x="1587500" y="4767264"/>
            <a:ext cx="2775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7abfe68219_1_195"/>
          <p:cNvSpPr txBox="1">
            <a:spLocks noGrp="1"/>
          </p:cNvSpPr>
          <p:nvPr>
            <p:ph type="body" idx="1"/>
          </p:nvPr>
        </p:nvSpPr>
        <p:spPr>
          <a:xfrm>
            <a:off x="4200040" y="741363"/>
            <a:ext cx="4317000" cy="3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3" name="Google Shape;123;g37abfe68219_1_19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g37abfe68219_1_195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2775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g37abfe68219_1_195"/>
          <p:cNvSpPr txBox="1">
            <a:spLocks noGrp="1"/>
          </p:cNvSpPr>
          <p:nvPr>
            <p:ph type="title"/>
          </p:nvPr>
        </p:nvSpPr>
        <p:spPr>
          <a:xfrm>
            <a:off x="709200" y="934598"/>
            <a:ext cx="3060900" cy="6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2400"/>
              <a:buFont typeface="Calibri"/>
              <a:buNone/>
              <a:defRPr sz="2400">
                <a:solidFill>
                  <a:srgbClr val="F15A2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37abfe68219_1_195"/>
          <p:cNvSpPr txBox="1">
            <a:spLocks noGrp="1"/>
          </p:cNvSpPr>
          <p:nvPr>
            <p:ph type="body" idx="3"/>
          </p:nvPr>
        </p:nvSpPr>
        <p:spPr>
          <a:xfrm>
            <a:off x="709200" y="1717482"/>
            <a:ext cx="3060600" cy="18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1"/>
          </p:nvPr>
        </p:nvSpPr>
        <p:spPr>
          <a:xfrm>
            <a:off x="628650" y="1016000"/>
            <a:ext cx="7886700" cy="361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•"/>
              <a:defRPr sz="2600"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00"/>
              <a:buChar char="•"/>
              <a:defRPr sz="22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2774950" cy="16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>
            <a:spLocks noGrp="1"/>
          </p:cNvSpPr>
          <p:nvPr>
            <p:ph type="ctrTitle"/>
          </p:nvPr>
        </p:nvSpPr>
        <p:spPr>
          <a:xfrm>
            <a:off x="683811" y="1908311"/>
            <a:ext cx="7831537" cy="124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3600"/>
              <a:buFont typeface="Calibri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ubTitle" idx="1"/>
          </p:nvPr>
        </p:nvSpPr>
        <p:spPr>
          <a:xfrm>
            <a:off x="683812" y="3260035"/>
            <a:ext cx="7831536" cy="68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sldNum" idx="12"/>
          </p:nvPr>
        </p:nvSpPr>
        <p:spPr>
          <a:xfrm>
            <a:off x="7688910" y="4767264"/>
            <a:ext cx="826439" cy="16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2774950" cy="16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with photo">
  <p:cSld name="Page with phot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729035"/>
            <a:ext cx="5009322" cy="318599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970557" y="934598"/>
            <a:ext cx="3060755" cy="671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body" idx="1"/>
          </p:nvPr>
        </p:nvSpPr>
        <p:spPr>
          <a:xfrm>
            <a:off x="1587500" y="4767264"/>
            <a:ext cx="2774950" cy="16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body" idx="2"/>
          </p:nvPr>
        </p:nvSpPr>
        <p:spPr>
          <a:xfrm>
            <a:off x="969963" y="1717482"/>
            <a:ext cx="3060700" cy="1828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>
            <a:spLocks noGrp="1"/>
          </p:cNvSpPr>
          <p:nvPr>
            <p:ph type="pic" idx="3"/>
          </p:nvPr>
        </p:nvSpPr>
        <p:spPr>
          <a:xfrm>
            <a:off x="4572000" y="728783"/>
            <a:ext cx="4572000" cy="318599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- Gray">
  <p:cSld name="Two Content - Gra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709200" y="934598"/>
            <a:ext cx="3060755" cy="671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2400"/>
              <a:buFont typeface="Calibri"/>
              <a:buNone/>
              <a:defRPr sz="2400">
                <a:solidFill>
                  <a:srgbClr val="F15A2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1"/>
          </p:nvPr>
        </p:nvSpPr>
        <p:spPr>
          <a:xfrm>
            <a:off x="1587500" y="4767264"/>
            <a:ext cx="2774950" cy="16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2"/>
          </p:nvPr>
        </p:nvSpPr>
        <p:spPr>
          <a:xfrm>
            <a:off x="709200" y="1717482"/>
            <a:ext cx="3060700" cy="1828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3"/>
          </p:nvPr>
        </p:nvSpPr>
        <p:spPr>
          <a:xfrm>
            <a:off x="4989761" y="541338"/>
            <a:ext cx="3736478" cy="376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  <a:defRPr sz="22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body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body" idx="5"/>
          </p:nvPr>
        </p:nvSpPr>
        <p:spPr>
          <a:xfrm>
            <a:off x="1587500" y="4767264"/>
            <a:ext cx="2774950" cy="16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0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body" idx="1"/>
          </p:nvPr>
        </p:nvSpPr>
        <p:spPr>
          <a:xfrm>
            <a:off x="1587500" y="4767264"/>
            <a:ext cx="2774950" cy="16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1"/>
          </p:nvPr>
        </p:nvSpPr>
        <p:spPr>
          <a:xfrm>
            <a:off x="1587500" y="4767264"/>
            <a:ext cx="2774950" cy="16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2"/>
          <p:cNvSpPr txBox="1">
            <a:spLocks noGrp="1"/>
          </p:cNvSpPr>
          <p:nvPr>
            <p:ph type="body" idx="1"/>
          </p:nvPr>
        </p:nvSpPr>
        <p:spPr>
          <a:xfrm>
            <a:off x="4200040" y="741363"/>
            <a:ext cx="4316897" cy="365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2774950" cy="16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F7F7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709200" y="934598"/>
            <a:ext cx="3060755" cy="671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2400"/>
              <a:buFont typeface="Calibri"/>
              <a:buNone/>
              <a:defRPr sz="2400">
                <a:solidFill>
                  <a:srgbClr val="F15A2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body" idx="3"/>
          </p:nvPr>
        </p:nvSpPr>
        <p:spPr>
          <a:xfrm>
            <a:off x="709200" y="1717482"/>
            <a:ext cx="3060700" cy="1828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0" y="395654"/>
            <a:ext cx="9144000" cy="310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134" y="1370951"/>
            <a:ext cx="521958" cy="57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60535" y="3958307"/>
            <a:ext cx="5969977" cy="91395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2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F15A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body" idx="1"/>
          </p:nvPr>
        </p:nvSpPr>
        <p:spPr>
          <a:xfrm>
            <a:off x="628650" y="1016000"/>
            <a:ext cx="7886700" cy="361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A2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A2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A2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A2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A2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" name="Google Shape;22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8650" y="4767263"/>
            <a:ext cx="834571" cy="13561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g37abfe68219_1_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-3" y="4842706"/>
            <a:ext cx="9144003" cy="39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g37abfe68219_1_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134" y="1370951"/>
            <a:ext cx="521959" cy="57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g37abfe68219_1_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9537" y="2836106"/>
            <a:ext cx="2822974" cy="200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g37abfe68219_1_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9134" y="1341373"/>
            <a:ext cx="545830" cy="60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37abfe68219_1_74" descr="A green and yellow gradient wor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58818" y="3703012"/>
            <a:ext cx="2398787" cy="60692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7abfe68219_1_151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4000"/>
              <a:buFont typeface="Calibri"/>
              <a:buNone/>
              <a:defRPr sz="4000" b="0" i="0" u="none" strike="noStrike" cap="none">
                <a:solidFill>
                  <a:srgbClr val="F15A2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g37abfe68219_1_151"/>
          <p:cNvSpPr txBox="1">
            <a:spLocks noGrp="1"/>
          </p:cNvSpPr>
          <p:nvPr>
            <p:ph type="body" idx="1"/>
          </p:nvPr>
        </p:nvSpPr>
        <p:spPr>
          <a:xfrm>
            <a:off x="628650" y="1016000"/>
            <a:ext cx="7886700" cy="3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A2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A2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A2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A2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15A24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g37abfe68219_1_15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1" name="Google Shape;81;g37abfe68219_1_1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8650" y="4767263"/>
            <a:ext cx="834570" cy="13561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 txBox="1">
            <a:spLocks noGrp="1"/>
          </p:cNvSpPr>
          <p:nvPr>
            <p:ph type="ctrTitle"/>
          </p:nvPr>
        </p:nvSpPr>
        <p:spPr>
          <a:xfrm>
            <a:off x="1761067" y="587159"/>
            <a:ext cx="6858000" cy="20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lang="en-US">
                <a:solidFill>
                  <a:srgbClr val="FFFFFF"/>
                </a:solidFill>
              </a:rPr>
              <a:t>Mark Vanin, Fawad Khan and Felix Engel</a:t>
            </a:r>
            <a:endParaRPr/>
          </a:p>
        </p:txBody>
      </p:sp>
      <p:sp>
        <p:nvSpPr>
          <p:cNvPr id="132" name="Google Shape;132;p1"/>
          <p:cNvSpPr txBox="1">
            <a:spLocks noGrp="1"/>
          </p:cNvSpPr>
          <p:nvPr>
            <p:ph type="body" idx="1"/>
          </p:nvPr>
        </p:nvSpPr>
        <p:spPr>
          <a:xfrm>
            <a:off x="1760538" y="859779"/>
            <a:ext cx="6858000" cy="20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en-US" b="1"/>
              <a:t>TIB – Leibniz Information Centre for Science and Technology, Hanover</a:t>
            </a:r>
            <a:endParaRPr/>
          </a:p>
        </p:txBody>
      </p:sp>
      <p:sp>
        <p:nvSpPr>
          <p:cNvPr id="133" name="Google Shape;133;p1"/>
          <p:cNvSpPr txBox="1">
            <a:spLocks noGrp="1"/>
          </p:cNvSpPr>
          <p:nvPr>
            <p:ph type="body" idx="2"/>
          </p:nvPr>
        </p:nvSpPr>
        <p:spPr>
          <a:xfrm>
            <a:off x="1760538" y="1343024"/>
            <a:ext cx="5658076" cy="167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3200" i="1" dirty="0"/>
              <a:t>Collaborative Ontology Development through Advanced Tools </a:t>
            </a:r>
            <a:r>
              <a:rPr lang="en-US" sz="3200" i="1"/>
              <a:t>and Features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37c82bf1969_0_17" title="EU logo_2_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4425" y="1144475"/>
            <a:ext cx="2562202" cy="170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37c82bf1969_0_17"/>
          <p:cNvSpPr txBox="1"/>
          <p:nvPr/>
        </p:nvSpPr>
        <p:spPr>
          <a:xfrm>
            <a:off x="2045550" y="1532525"/>
            <a:ext cx="3709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333333"/>
                </a:solidFill>
                <a:highlight>
                  <a:srgbClr val="F9F9FA"/>
                </a:highlight>
              </a:rPr>
              <a:t>This project has received funding from the European Union’s Horizon 2020 Research and Innovation programme under Grant Agreement No 101139949 </a:t>
            </a:r>
            <a:endParaRPr sz="1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7abfe68219_1_69"/>
          <p:cNvSpPr txBox="1">
            <a:spLocks noGrp="1"/>
          </p:cNvSpPr>
          <p:nvPr>
            <p:ph type="title"/>
          </p:nvPr>
        </p:nvSpPr>
        <p:spPr>
          <a:xfrm>
            <a:off x="1868524" y="1297525"/>
            <a:ext cx="6450300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4400"/>
              <a:buFont typeface="Calibri"/>
              <a:buNone/>
            </a:pPr>
            <a:r>
              <a:rPr lang="en-US"/>
              <a:t>Thank you for attention!</a:t>
            </a:r>
            <a:endParaRPr/>
          </a:p>
        </p:txBody>
      </p:sp>
      <p:sp>
        <p:nvSpPr>
          <p:cNvPr id="225" name="Google Shape;225;g37abfe68219_1_69"/>
          <p:cNvSpPr txBox="1">
            <a:spLocks noGrp="1"/>
          </p:cNvSpPr>
          <p:nvPr>
            <p:ph type="body" idx="1"/>
          </p:nvPr>
        </p:nvSpPr>
        <p:spPr>
          <a:xfrm>
            <a:off x="1868488" y="2092271"/>
            <a:ext cx="6624600" cy="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</a:pPr>
            <a:r>
              <a:rPr lang="en-US" dirty="0"/>
              <a:t>Website: https://service.tib.eu/ocp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32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39" name="Google Shape;139;p2"/>
          <p:cNvSpPr txBox="1">
            <a:spLocks noGrp="1"/>
          </p:cNvSpPr>
          <p:nvPr>
            <p:ph type="body" idx="1"/>
          </p:nvPr>
        </p:nvSpPr>
        <p:spPr>
          <a:xfrm>
            <a:off x="628650" y="1016000"/>
            <a:ext cx="7886700" cy="361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Intro / Motivation</a:t>
            </a:r>
            <a:endParaRPr sz="1800"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Ontology Curation Platform (OCP)</a:t>
            </a:r>
            <a:endParaRPr sz="1800">
              <a:highlight>
                <a:srgbClr val="980000"/>
              </a:highlight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Vocabulary Development Tool (VDST)</a:t>
            </a:r>
            <a:endParaRPr sz="1800"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Demo</a:t>
            </a:r>
            <a:endParaRPr sz="1800"/>
          </a:p>
        </p:txBody>
      </p:sp>
      <p:sp>
        <p:nvSpPr>
          <p:cNvPr id="140" name="Google Shape;140;p2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4650014" cy="164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/>
              <a:t>Collaborative Ontology Development through Advanced Tools and Features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7abfe68219_1_143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3200"/>
              <a:buFont typeface="Calibri"/>
              <a:buNone/>
            </a:pPr>
            <a:r>
              <a:rPr lang="en-US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Semiconductor Industry</a:t>
            </a:r>
            <a:endParaRPr/>
          </a:p>
        </p:txBody>
      </p:sp>
      <p:sp>
        <p:nvSpPr>
          <p:cNvPr id="146" name="Google Shape;146;g37abfe68219_1_143"/>
          <p:cNvSpPr txBox="1">
            <a:spLocks noGrp="1"/>
          </p:cNvSpPr>
          <p:nvPr>
            <p:ph type="body" idx="1"/>
          </p:nvPr>
        </p:nvSpPr>
        <p:spPr>
          <a:xfrm>
            <a:off x="628650" y="1016000"/>
            <a:ext cx="6860100" cy="3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Semiconductor production</a:t>
            </a:r>
            <a:r>
              <a:rPr lang="en-US"/>
              <a:t>: A complex and Interconnected industry</a:t>
            </a:r>
            <a:endParaRPr/>
          </a:p>
          <a:p>
            <a:pPr marL="22860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Highly dynamic supply chains with short product cycles and deep interdependencies across sectors</a:t>
            </a:r>
            <a:endParaRPr sz="1900"/>
          </a:p>
          <a:p>
            <a:pPr marL="22860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Demands a robust and standardised industrial reference communication framework</a:t>
            </a:r>
            <a:endParaRPr sz="19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147" name="Google Shape;147;g37abfe68219_1_143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4650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/>
              <a:t>Collaborative Ontology Development through Advanced Tools and Features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628650" y="1016000"/>
            <a:ext cx="6106500" cy="3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193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 i="1"/>
              <a:t>True Demand-Driven Semiconductor Supply Chains for Europe </a:t>
            </a:r>
            <a:r>
              <a:rPr lang="en-US" sz="1600"/>
              <a:t>(SC4EU) Project</a:t>
            </a:r>
            <a:endParaRPr sz="1600"/>
          </a:p>
          <a:p>
            <a:pPr marL="685800" lvl="1" indent="-2463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EC funded </a:t>
            </a:r>
            <a:r>
              <a:rPr lang="en-US" sz="1600" i="1"/>
              <a:t>Innovation Action</a:t>
            </a:r>
            <a:endParaRPr sz="1600" i="1"/>
          </a:p>
          <a:p>
            <a:pPr marL="685800" lvl="1" indent="-2463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Runtime 01.12.2023 - 20.11.2026</a:t>
            </a:r>
            <a:endParaRPr sz="1600"/>
          </a:p>
          <a:p>
            <a:pPr marL="685800" lvl="1" indent="-2463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14 Partners</a:t>
            </a:r>
            <a:endParaRPr sz="1600"/>
          </a:p>
          <a:p>
            <a:pPr marL="228600" lvl="0" indent="-23240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/>
              <a:t>Goal:</a:t>
            </a:r>
            <a:r>
              <a:rPr lang="en-US" sz="1600"/>
              <a:t> improved accuracy of demand signals, to mitigate chip shortages</a:t>
            </a:r>
            <a:endParaRPr sz="1600"/>
          </a:p>
          <a:p>
            <a:pPr marL="228600" lvl="0" indent="-23240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/>
              <a:t>Approach: anonymous Multi-Party Computation </a:t>
            </a:r>
            <a:r>
              <a:rPr lang="en-US" sz="1600"/>
              <a:t>(MPC) </a:t>
            </a:r>
            <a:r>
              <a:rPr lang="en-US" sz="1600" b="1"/>
              <a:t>Surveys</a:t>
            </a:r>
            <a:endParaRPr sz="1600"/>
          </a:p>
          <a:p>
            <a:pPr marL="685800" lvl="1" indent="-2463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gather demand data across stakeholders chip industry</a:t>
            </a:r>
            <a:endParaRPr sz="1600"/>
          </a:p>
          <a:p>
            <a:pPr marL="685800" lvl="1" indent="-2463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Semantic Web-Based Ontologies (Digital Reference ontology) </a:t>
            </a:r>
            <a:endParaRPr sz="1600"/>
          </a:p>
          <a:p>
            <a: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en-US" sz="1600" b="1"/>
              <a:t>Structure and interpret</a:t>
            </a:r>
            <a:r>
              <a:rPr lang="en-US" sz="1600"/>
              <a:t> survey content </a:t>
            </a:r>
            <a:endParaRPr sz="1600"/>
          </a:p>
          <a:p>
            <a: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Streamline project </a:t>
            </a:r>
            <a:r>
              <a:rPr lang="en-US" sz="1600" b="1"/>
              <a:t>internal and external communication</a:t>
            </a:r>
            <a:endParaRPr sz="1600" b="1"/>
          </a:p>
        </p:txBody>
      </p:sp>
      <p:sp>
        <p:nvSpPr>
          <p:cNvPr id="153" name="Google Shape;153;p3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4650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/>
              <a:t>Collaborative Ontology Development through Advanced Tools and Features </a:t>
            </a:r>
            <a:endParaRPr/>
          </a:p>
        </p:txBody>
      </p:sp>
      <p:pic>
        <p:nvPicPr>
          <p:cNvPr id="154" name="Google Shape;154;p3" descr="https://lh7-rt.googleusercontent.com/slidesz/AGV_vUepHQNG7lq9HKSteEc8Qrzmp5jTuCXEWxYeojsWQhNwEBX-BS7dznDg9U_EObgs1G25iBhmAPXy9NGJYcXbi4JDHNYrkDuv_uQrJ8fKNkCaJ_DEUlyQq5boz7erjhQynjjdifTR0g=s2048?key=js-Sddkt9ZDtkOypg75nXNUV"/>
          <p:cNvPicPr preferRelativeResize="0"/>
          <p:nvPr/>
        </p:nvPicPr>
        <p:blipFill rotWithShape="1">
          <a:blip r:embed="rId3">
            <a:alphaModFix/>
          </a:blip>
          <a:srcRect t="24506" b="30527"/>
          <a:stretch/>
        </p:blipFill>
        <p:spPr>
          <a:xfrm>
            <a:off x="7118900" y="4705200"/>
            <a:ext cx="1419350" cy="3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 descr="https://lh7-rt.googleusercontent.com/slidesz/AGV_vUd6vgMACFymjyRShfSlK4x-KRhV0UWAgSoSlJatC4_JMdG_JADnF5-qtvERlGCD5E5fL99d3pE4rrhFwKK47xGjJb_u4hUgmBwFJMwqYCGD-khYn8GVacAONXaRo07JSi2M26eM=s2048?key=js-Sddkt9ZDtkOypg75nXNUV"/>
          <p:cNvPicPr preferRelativeResize="0"/>
          <p:nvPr/>
        </p:nvPicPr>
        <p:blipFill rotWithShape="1">
          <a:blip r:embed="rId4">
            <a:alphaModFix/>
          </a:blip>
          <a:srcRect l="26595" r="25785"/>
          <a:stretch/>
        </p:blipFill>
        <p:spPr>
          <a:xfrm>
            <a:off x="8215950" y="3146575"/>
            <a:ext cx="439501" cy="5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3" descr="https://lh7-rt.googleusercontent.com/slidesz/AGV_vUc85AvZXTt_BODZNRrNulbn0Ki9B3rV9eCrcLW8MsRHHBv9fh6MDbozO50taG_VYFMkHxJ-hjCrPS5rK7Gv03r9lBDBMh3cwR_Pbh_phsLguDxh0NrBbG1cZqL2SKIxNI5wdZp10Q=s2048?key=js-Sddkt9ZDtkOypg75nXNUV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8396" y="3826518"/>
            <a:ext cx="957299" cy="58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" descr="https://lh7-rt.googleusercontent.com/slidesz/AGV_vUf6XMAxBwHfsnNcEPzjvK4TQCpbEZboH4YBwZd0wIkuC1GsbiRaChAJk_Ar-eJ_UJ8lV0QsQKEQ3RD7L1JYwqAAuKe55xmaX6SNhD80IhT3Q8ScmPcnuNhHLBeu_cXh3QF6SF4N7A=s2048?key=js-Sddkt9ZDtkOypg75nXNUV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1986" y="3468022"/>
            <a:ext cx="1046273" cy="635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" descr="https://lh7-rt.googleusercontent.com/slidesz/AGV_vUf6OQIC-9LU6dV1C8hNaDTiuiMGU9veop3uKDyeY4PG3LYqvKmS69CmYW8d0E4ws6sJ7Hfddf6qDgI2vYhGVr7EtagNVR2ozCh8QsDQnVbzQDQ3SIoHnP4T59JELSwz0EttRqb6=s2048?key=js-Sddkt9ZDtkOypg75nXNUV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22800" y="3915924"/>
            <a:ext cx="746550" cy="45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" descr="https://lh7-rt.googleusercontent.com/slidesz/AGV_vUfJiS4_h8WXoLZ7czwa95USHqW_0lvV4W3dLy2pPAVLuHjRbn8qrgvPjAtCi8I1YC53BChApxB80F0jXET7WLOWzMGEw5QkuEt4UwyikQ4xgizEHdK5Q8UJvK77GGm7sZLSh-IZLw=s2048?key=js-Sddkt9ZDtkOypg75nXNUV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55600" y="2722274"/>
            <a:ext cx="881152" cy="5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" descr="https://lh7-rt.googleusercontent.com/slidesz/AGV_vUc1IkNpqjPF63WrklAlCLYHg-24O6Hz5GzlDcSaapxB4cUIG4pDBqEABBj0dYQBpie5X2FcGuap4xNWPzI5b2MIg9ErH12Ey6svbFM2RAi70AgvJiwacyFBDhcjNTHWNb0W2ATrYA=s2048?key=js-Sddkt9ZDtkOypg75nXNUV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49925" y="2284857"/>
            <a:ext cx="957300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" descr="https://lh7-rt.googleusercontent.com/slidesz/AGV_vUeremMHEIRn77Rru9OLpYjXrNwF3xYpmlTAM-Q6xPqyAWAnNBn0opBXl3XoBuGGycGsk4hUsH5g3AfVKB3Vx3uR8BMyv7H26TyMc-NO4-zXIIF_Obhucnjd1wUlSQ_0_AtzeKEzoQ=s2048?key=js-Sddkt9ZDtkOypg75nXNUV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70533" y="2782251"/>
            <a:ext cx="683616" cy="4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" descr="https://lh7-rt.googleusercontent.com/slidesz/AGV_vUd30yDvmjn2AIT72DDCI8YuZWYlIix7nDWT87VHsDmIEP13pV1ZBFPwdRmdLN-Ec0lCRde70w_JDuklD7_lr04ycsMsip-h9uAfVWWbRGlPFjrY7vOanwpcv3w0NYI1tzAzJn8zfQ=s2048?key=js-Sddkt9ZDtkOypg75nXNUV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655588" y="3194138"/>
            <a:ext cx="746562" cy="4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3200"/>
              <a:buFont typeface="Calibri"/>
              <a:buNone/>
            </a:pPr>
            <a:r>
              <a:rPr lang="en-US"/>
              <a:t>SC4EU - Project</a:t>
            </a:r>
            <a:endParaRPr/>
          </a:p>
        </p:txBody>
      </p:sp>
      <p:pic>
        <p:nvPicPr>
          <p:cNvPr id="164" name="Google Shape;164;p3" title="download.png"/>
          <p:cNvPicPr preferRelativeResize="0"/>
          <p:nvPr/>
        </p:nvPicPr>
        <p:blipFill rotWithShape="1">
          <a:blip r:embed="rId12">
            <a:alphaModFix/>
          </a:blip>
          <a:srcRect l="15603" t="20463" r="15383" b="25126"/>
          <a:stretch/>
        </p:blipFill>
        <p:spPr>
          <a:xfrm>
            <a:off x="7469075" y="2827475"/>
            <a:ext cx="838150" cy="30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" title="Flostock-logo_paars-300x101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954674" y="4430780"/>
            <a:ext cx="999475" cy="33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" title="download.jp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754352" y="4372387"/>
            <a:ext cx="683623" cy="4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" descr="https://lh7-rt.googleusercontent.com/slidesz/AGV_vUc_I3Yj61hyoJ4mmYbx2YK75b2FGkQJZvHAxqi_WfhlcuKwmtAxkbEHcu_GILSsWlZy3BdAKB3lP3JV6ZFAHdsWGIjo9qGpr0YfABxpPRt2FHbbDK6RVQmlQXaTxUzf1QZ0CLgM2A=s2048?key=js-Sddkt9ZDtkOypg75nXNUV"/>
          <p:cNvPicPr preferRelativeResize="0"/>
          <p:nvPr/>
        </p:nvPicPr>
        <p:blipFill rotWithShape="1">
          <a:blip r:embed="rId15">
            <a:alphaModFix/>
          </a:blip>
          <a:srcRect t="26821" b="36765"/>
          <a:stretch/>
        </p:blipFill>
        <p:spPr>
          <a:xfrm>
            <a:off x="7855155" y="3718800"/>
            <a:ext cx="1214507" cy="2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" descr="https://lh7-rt.googleusercontent.com/slidesz/AGV_vUdxWuoOGWElECFBKoCylSaYF4kdtvdfr1sZo_ag7_WMfWRiNczL3JmaiEtWIy7iwcKv0PYYoqeaa4mqXlWUrc6SvxTrDSwIv9cvhnNZdG6_evbj8Yyc1-0nFYEf2DvtQOKK6LTxNQ=s2048?key=js-Sddkt9ZDtkOypg75nXNUV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846975" y="389825"/>
            <a:ext cx="2082350" cy="16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48bcfdb872_0_12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SC4EU - Challenges</a:t>
            </a:r>
            <a:endParaRPr/>
          </a:p>
        </p:txBody>
      </p:sp>
      <p:sp>
        <p:nvSpPr>
          <p:cNvPr id="175" name="Google Shape;175;g348bcfdb872_0_12"/>
          <p:cNvSpPr txBox="1">
            <a:spLocks noGrp="1"/>
          </p:cNvSpPr>
          <p:nvPr>
            <p:ph type="body" idx="1"/>
          </p:nvPr>
        </p:nvSpPr>
        <p:spPr>
          <a:xfrm>
            <a:off x="628650" y="1016000"/>
            <a:ext cx="6659100" cy="361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 b="1"/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 b="1"/>
              <a:t>Challenge</a:t>
            </a:r>
            <a:endParaRPr sz="1900" b="1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enable truthful demand sharing without exposing sensible information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unambiguous data collection via survey series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analysis of survey series (e.g. monthly)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quasi-standardization of terminology</a:t>
            </a:r>
            <a:endParaRPr sz="190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/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 b="1"/>
              <a:t>Impact/Result</a:t>
            </a:r>
            <a:endParaRPr sz="1900" b="1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survey Knowledge Graph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interpreted via (quasi standard) Digital Reference Ontology 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federation of distributed sources (enrichment)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… for analysis and decision-making </a:t>
            </a:r>
            <a:endParaRPr sz="1900"/>
          </a:p>
        </p:txBody>
      </p:sp>
      <p:pic>
        <p:nvPicPr>
          <p:cNvPr id="176" name="Google Shape;176;g348bcfdb872_0_12" descr="https://lh7-rt.googleusercontent.com/slidesz/AGV_vUdxWuoOGWElECFBKoCylSaYF4kdtvdfr1sZo_ag7_WMfWRiNczL3JmaiEtWIy7iwcKv0PYYoqeaa4mqXlWUrc6SvxTrDSwIv9cvhnNZdG6_evbj8Yyc1-0nFYEf2DvtQOKK6LTxNQ=s2048?key=js-Sddkt9ZDtkOypg75nXNUV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6975" y="389825"/>
            <a:ext cx="2082350" cy="16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48bcfdb872_0_12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4650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/>
              <a:t>Collaborative Ontology Development through Advanced Tools and Features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7abfe68219_1_202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Digital Reference Ontology (DR)</a:t>
            </a:r>
            <a:endParaRPr/>
          </a:p>
        </p:txBody>
      </p:sp>
      <p:sp>
        <p:nvSpPr>
          <p:cNvPr id="184" name="Google Shape;184;g37abfe68219_1_202"/>
          <p:cNvSpPr txBox="1">
            <a:spLocks noGrp="1"/>
          </p:cNvSpPr>
          <p:nvPr>
            <p:ph type="body" idx="1"/>
          </p:nvPr>
        </p:nvSpPr>
        <p:spPr>
          <a:xfrm>
            <a:off x="628650" y="1016000"/>
            <a:ext cx="7886700" cy="361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1841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 dirty="0"/>
              <a:t>Serves as the </a:t>
            </a:r>
            <a:r>
              <a:rPr lang="en-US" sz="1900" b="1" dirty="0"/>
              <a:t>reference framework</a:t>
            </a:r>
            <a:r>
              <a:rPr lang="en-US" sz="1900" dirty="0"/>
              <a:t> for digitalizing semiconductor supply chains</a:t>
            </a:r>
            <a:endParaRPr lang="en-US" sz="1900"/>
          </a:p>
          <a:p>
            <a:pPr marL="228600" lvl="0" indent="-1841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 dirty="0"/>
              <a:t>Provides </a:t>
            </a:r>
            <a:r>
              <a:rPr lang="en-US" sz="1900" b="1" dirty="0"/>
              <a:t>semantic structure</a:t>
            </a:r>
            <a:r>
              <a:rPr lang="en-US" sz="1900" dirty="0"/>
              <a:t> for 16 general fields (Organization, Planning, Process, …)</a:t>
            </a:r>
            <a:endParaRPr sz="1900"/>
          </a:p>
          <a:p>
            <a:pPr marL="228600" lvl="0" indent="-1841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 dirty="0"/>
              <a:t>Extensive coverage, but </a:t>
            </a:r>
            <a:r>
              <a:rPr lang="en-US" sz="1900" b="1" dirty="0"/>
              <a:t>does not</a:t>
            </a:r>
            <a:r>
              <a:rPr lang="en-US" sz="1900" dirty="0"/>
              <a:t> address all SC4EU topics</a:t>
            </a:r>
            <a:endParaRPr sz="1900"/>
          </a:p>
          <a:p>
            <a:pPr marL="228600" lvl="0" indent="-1841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Used as a </a:t>
            </a:r>
            <a:r>
              <a:rPr lang="en-US" sz="1900" b="1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semantic specification</a:t>
            </a:r>
            <a:r>
              <a:rPr lang="en-US" sz="1900" b="1" dirty="0"/>
              <a:t>:</a:t>
            </a:r>
            <a:r>
              <a:rPr lang="en-US" sz="1900" dirty="0"/>
              <a:t> Quasi-Standard</a:t>
            </a:r>
            <a:endParaRPr/>
          </a:p>
        </p:txBody>
      </p:sp>
      <p:sp>
        <p:nvSpPr>
          <p:cNvPr id="185" name="Google Shape;185;g37abfe68219_1_202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4650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/>
              <a:t>Collaborative Ontology Development through Advanced Tools and Features </a:t>
            </a:r>
            <a:endParaRPr/>
          </a:p>
        </p:txBody>
      </p:sp>
      <p:pic>
        <p:nvPicPr>
          <p:cNvPr id="186" name="Google Shape;186;g37abfe68219_1_202" title="Unbenan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800" y="3106828"/>
            <a:ext cx="5079200" cy="2034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7abfe68219_1_202" descr="https://lh7-rt.googleusercontent.com/slidesz/AGV_vUdxWuoOGWElECFBKoCylSaYF4kdtvdfr1sZo_ag7_WMfWRiNczL3JmaiEtWIy7iwcKv0PYYoqeaa4mqXlWUrc6SvxTrDSwIv9cvhnNZdG6_evbj8Yyc1-0nFYEf2DvtQOKK6LTxNQ=s2048?key=js-Sddkt9ZDtkOypg75nXNUV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2679" y="28125"/>
            <a:ext cx="999460" cy="80336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37abfe68219_1_202"/>
          <p:cNvSpPr txBox="1"/>
          <p:nvPr/>
        </p:nvSpPr>
        <p:spPr>
          <a:xfrm rot="-782794">
            <a:off x="1273461" y="3341579"/>
            <a:ext cx="2182127" cy="83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Classes: 1239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Object properties: 878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properties: 625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3200"/>
              <a:buFont typeface="Calibri"/>
              <a:buNone/>
            </a:pPr>
            <a:r>
              <a:rPr lang="en-US"/>
              <a:t>Ontology Curation Portal (OCP)</a:t>
            </a:r>
            <a:endParaRPr/>
          </a:p>
        </p:txBody>
      </p:sp>
      <p:sp>
        <p:nvSpPr>
          <p:cNvPr id="194" name="Google Shape;194;p4"/>
          <p:cNvSpPr txBox="1">
            <a:spLocks noGrp="1"/>
          </p:cNvSpPr>
          <p:nvPr>
            <p:ph type="body" idx="1"/>
          </p:nvPr>
        </p:nvSpPr>
        <p:spPr>
          <a:xfrm>
            <a:off x="628650" y="1016000"/>
            <a:ext cx="8007300" cy="3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/>
              <a:t>Key Objectives: </a:t>
            </a:r>
            <a:r>
              <a:rPr lang="en-US" sz="1900" dirty="0"/>
              <a:t>Support joint development of a common understanding (semantics, DR Ontology) </a:t>
            </a:r>
            <a:endParaRPr lang="en-US" sz="1900"/>
          </a:p>
          <a:p>
            <a:pPr marL="685800" lvl="2" indent="-2349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 dirty="0"/>
              <a:t>collaboration: </a:t>
            </a:r>
            <a:r>
              <a:rPr lang="en-US" sz="1900" b="1" dirty="0"/>
              <a:t>Experts</a:t>
            </a:r>
            <a:r>
              <a:rPr lang="en-US" sz="1900" dirty="0"/>
              <a:t> and </a:t>
            </a:r>
            <a:r>
              <a:rPr lang="en-US" sz="1900" b="1" dirty="0"/>
              <a:t>Knowledge Engineers</a:t>
            </a:r>
            <a:endParaRPr sz="1900" b="1"/>
          </a:p>
          <a:p>
            <a:pPr marL="685800" lvl="2" indent="-2349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 b="1" dirty="0"/>
              <a:t>collecting </a:t>
            </a:r>
            <a:r>
              <a:rPr lang="en-US" sz="1900" dirty="0"/>
              <a:t>distributed ontologies</a:t>
            </a:r>
            <a:endParaRPr sz="1900"/>
          </a:p>
          <a:p>
            <a:pPr marL="685800" lvl="2" indent="-2349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 b="1" dirty="0"/>
              <a:t>visualization, dev tracking, ...</a:t>
            </a:r>
            <a:endParaRPr sz="1900" b="1"/>
          </a:p>
        </p:txBody>
      </p:sp>
      <p:sp>
        <p:nvSpPr>
          <p:cNvPr id="195" name="Google Shape;195;p4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4650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/>
              <a:t>Collaborative Ontology Development through Advanced Tools and Features </a:t>
            </a:r>
            <a:endParaRPr/>
          </a:p>
        </p:txBody>
      </p:sp>
      <p:pic>
        <p:nvPicPr>
          <p:cNvPr id="196" name="Google Shape;196;p4" descr="https://lh7-rt.googleusercontent.com/slidesz/AGV_vUdxWuoOGWElECFBKoCylSaYF4kdtvdfr1sZo_ag7_WMfWRiNczL3JmaiEtWIy7iwcKv0PYYoqeaa4mqXlWUrc6SvxTrDSwIv9cvhnNZdG6_evbj8Yyc1-0nFYEf2DvtQOKK6LTxNQ=s2048?key=js-Sddkt9ZDtkOypg75nXNUV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6193" y="62279"/>
            <a:ext cx="918313" cy="73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 descr="https://lh7-rt.googleusercontent.com/slidesz/AGV_vUdfyLdmKpzDRxFOE4apeUv4wcwLNNGqkMcVAPxOab7gEOxUD1wl0uE4YmYuDXvuE6G5pHpzcG046nn_FyVXfHqPoT8E50GZQfT1FCWBAtcG00Y3V2bHj4dmzQ8HlsWjaJjRKI5Sdw=s2048?key=js-Sddkt9ZDtkOypg75nXNUV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800" y="2935575"/>
            <a:ext cx="4959451" cy="16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" title="Unbenannt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9300" y="2670850"/>
            <a:ext cx="3656874" cy="241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" descr="https://lh7-rt.googleusercontent.com/slidesz/AGV_vUeW65hu3Mpe9BM_IxDqfujFJdaRNeUu-PKTmGNj-KNdZf4kIHCO7TB0X-RE65vbPY9i_DCE_mmomeHZwN2zc2gKTBdGnnfNdsgYp5CeOhVrd4yJMB0LO8n4TK-t8gSuMQrJMilj8A=s2048?key=js-Sddkt9ZDtkOypg75nXNUV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94747" y="2536878"/>
            <a:ext cx="841216" cy="57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7abfe68219_1_10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15A24"/>
              </a:buClr>
              <a:buSzPts val="3200"/>
              <a:buFont typeface="Calibri"/>
              <a:buNone/>
            </a:pPr>
            <a:r>
              <a:rPr lang="en-US"/>
              <a:t>Vocabulary Development Support Tool (VDST)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37abfe68219_1_10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4650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/>
              <a:t>Collaborative Ontology Development through Advanced Tools and Features </a:t>
            </a:r>
            <a:endParaRPr/>
          </a:p>
        </p:txBody>
      </p:sp>
      <p:sp>
        <p:nvSpPr>
          <p:cNvPr id="207" name="Google Shape;207;g37abfe68219_1_10"/>
          <p:cNvSpPr txBox="1">
            <a:spLocks noGrp="1"/>
          </p:cNvSpPr>
          <p:nvPr>
            <p:ph type="body" idx="1"/>
          </p:nvPr>
        </p:nvSpPr>
        <p:spPr>
          <a:xfrm>
            <a:off x="628650" y="1016000"/>
            <a:ext cx="7886700" cy="361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 b="1"/>
              <a:t>Challenge</a:t>
            </a:r>
            <a:endParaRPr sz="1900" b="1"/>
          </a:p>
          <a:p>
            <a:pPr marL="914400" lvl="1" indent="-3492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Some SC4EU relevant DR concepts </a:t>
            </a:r>
            <a:r>
              <a:rPr lang="en-US" sz="1900" b="1"/>
              <a:t>missing</a:t>
            </a:r>
            <a:endParaRPr sz="1900" b="1"/>
          </a:p>
          <a:p>
            <a:pPr marL="914400" lvl="1" indent="-3492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 b="1"/>
              <a:t>Inconsistent</a:t>
            </a:r>
            <a:r>
              <a:rPr lang="en-US" sz="1900"/>
              <a:t> use of existing DR labels and definitions </a:t>
            </a:r>
            <a:endParaRPr sz="1900"/>
          </a:p>
          <a:p>
            <a:pPr marL="914400" lvl="1" indent="-3492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No automation of </a:t>
            </a:r>
            <a:r>
              <a:rPr lang="en-US" sz="1900" b="1"/>
              <a:t>agreement</a:t>
            </a:r>
            <a:r>
              <a:rPr lang="en-US" sz="1900"/>
              <a:t> processes </a:t>
            </a:r>
            <a:endParaRPr sz="19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/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 b="1"/>
              <a:t>Example</a:t>
            </a:r>
            <a:endParaRPr sz="1900" b="1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 b="1" i="1"/>
              <a:t>Future Demand</a:t>
            </a:r>
            <a:r>
              <a:rPr lang="en-US" sz="1900"/>
              <a:t> versus </a:t>
            </a:r>
            <a:r>
              <a:rPr lang="en-US" sz="1900" b="1" i="1"/>
              <a:t>Forecast</a:t>
            </a:r>
            <a:endParaRPr sz="1900" b="1" i="1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-US" sz="1900" b="1" i="1"/>
              <a:t>Desired Inventory Coverage</a:t>
            </a:r>
            <a:r>
              <a:rPr lang="en-US" sz="1900"/>
              <a:t> versus </a:t>
            </a:r>
            <a:r>
              <a:rPr lang="en-US" sz="1900" b="1" i="1"/>
              <a:t>Desired Inventory Reach</a:t>
            </a:r>
            <a:endParaRPr sz="1900" b="1" i="1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208" name="Google Shape;208;g37abfe68219_1_10" descr="https://lh7-rt.googleusercontent.com/slidesz/AGV_vUdxWuoOGWElECFBKoCylSaYF4kdtvdfr1sZo_ag7_WMfWRiNczL3JmaiEtWIy7iwcKv0PYYoqeaa4mqXlWUrc6SvxTrDSwIv9cvhnNZdG6_evbj8Yyc1-0nFYEf2DvtQOKK6LTxNQ=s2048?key=js-Sddkt9ZDtkOypg75nXNUV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8219" y="1943421"/>
            <a:ext cx="1831500" cy="147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7abfe68219_1_24"/>
          <p:cNvSpPr txBox="1">
            <a:spLocks noGrp="1"/>
          </p:cNvSpPr>
          <p:nvPr>
            <p:ph type="title"/>
          </p:nvPr>
        </p:nvSpPr>
        <p:spPr>
          <a:xfrm>
            <a:off x="628650" y="274639"/>
            <a:ext cx="7886700" cy="5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VDST - Video</a:t>
            </a:r>
            <a:endParaRPr/>
          </a:p>
        </p:txBody>
      </p:sp>
      <p:sp>
        <p:nvSpPr>
          <p:cNvPr id="216" name="Google Shape;216;g37abfe68219_1_24"/>
          <p:cNvSpPr txBox="1">
            <a:spLocks noGrp="1"/>
          </p:cNvSpPr>
          <p:nvPr>
            <p:ph type="body" idx="2"/>
          </p:nvPr>
        </p:nvSpPr>
        <p:spPr>
          <a:xfrm>
            <a:off x="1587500" y="4767264"/>
            <a:ext cx="4650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en-US"/>
              <a:t>Collaborative Ontology Development through Advanced Tools and Features </a:t>
            </a:r>
            <a:endParaRPr/>
          </a:p>
        </p:txBody>
      </p:sp>
      <p:pic>
        <p:nvPicPr>
          <p:cNvPr id="217" name="Google Shape;217;g37abfe68219_1_24" descr="https://lh7-rt.googleusercontent.com/slidesz/AGV_vUdxWuoOGWElECFBKoCylSaYF4kdtvdfr1sZo_ag7_WMfWRiNczL3JmaiEtWIy7iwcKv0PYYoqeaa4mqXlWUrc6SvxTrDSwIv9cvhnNZdG6_evbj8Yyc1-0nFYEf2DvtQOKK6LTxNQ=s2048?key=js-Sddkt9ZDtkOypg75nXNUV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4548" y="3633424"/>
            <a:ext cx="1177350" cy="94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37abfe68219_1_24" descr="https://lh7-rt.googleusercontent.com/slidesz/AGV_vUeW65hu3Mpe9BM_IxDqfujFJdaRNeUu-PKTmGNj-KNdZf4kIHCO7TB0X-RE65vbPY9i_DCE_mmomeHZwN2zc2gKTBdGnnfNdsgYp5CeOhVrd4yJMB0LO8n4TK-t8gSuMQrJMilj8A=s2048?key=js-Sddkt9ZDtkOypg75nXNUV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2449" y="3582650"/>
            <a:ext cx="1582500" cy="10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utput_updated">
            <a:hlinkClick r:id="" action="ppaction://media"/>
            <a:extLst>
              <a:ext uri="{FF2B5EF4-FFF2-40B4-BE49-F238E27FC236}">
                <a16:creationId xmlns:a16="http://schemas.microsoft.com/office/drawing/2014/main" id="{A3F3F427-1A0D-0550-C14E-BBC7C67F37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732" y="844288"/>
            <a:ext cx="7950248" cy="3814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ver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Gre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st Pag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Gre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DORSE2023 xmlns="62cb77ed-5211-499c-a421-328a2af7da45" xsi:nil="true"/>
    <lcf76f155ced4ddcb4097134ff3c332f xmlns="62cb77ed-5211-499c-a421-328a2af7da4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500EAE0857554ABAF5D1E0D7358393" ma:contentTypeVersion="18" ma:contentTypeDescription="Create a new document." ma:contentTypeScope="" ma:versionID="77426a4b2dfa88a4b38ef40e1961a455">
  <xsd:schema xmlns:xsd="http://www.w3.org/2001/XMLSchema" xmlns:xs="http://www.w3.org/2001/XMLSchema" xmlns:p="http://schemas.microsoft.com/office/2006/metadata/properties" xmlns:ns2="62cb77ed-5211-499c-a421-328a2af7da45" xmlns:ns3="ae14bd2b-5038-48de-9538-b8c9dc93ef00" targetNamespace="http://schemas.microsoft.com/office/2006/metadata/properties" ma:root="true" ma:fieldsID="94947f317ca74a4ab02f3aa833be0be0" ns2:_="" ns3:_="">
    <xsd:import namespace="62cb77ed-5211-499c-a421-328a2af7da45"/>
    <xsd:import namespace="ae14bd2b-5038-48de-9538-b8c9dc93ef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ENDORSE2023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b77ed-5211-499c-a421-328a2af7d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ENDORSE2023" ma:index="23" nillable="true" ma:displayName="ENDORSE2023" ma:format="Dropdown" ma:internalName="ENDORSE2023">
      <xsd:simpleType>
        <xsd:restriction base="dms:Text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4bd2b-5038-48de-9538-b8c9dc93ef0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EEB80B-937F-4740-B7E6-83EFF3F9E87D}">
  <ds:schemaRefs>
    <ds:schemaRef ds:uri="http://purl.org/dc/terms/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ae14bd2b-5038-48de-9538-b8c9dc93ef00"/>
    <ds:schemaRef ds:uri="62cb77ed-5211-499c-a421-328a2af7da45"/>
  </ds:schemaRefs>
</ds:datastoreItem>
</file>

<file path=customXml/itemProps2.xml><?xml version="1.0" encoding="utf-8"?>
<ds:datastoreItem xmlns:ds="http://schemas.openxmlformats.org/officeDocument/2006/customXml" ds:itemID="{1662349F-61BF-410D-BACC-A0D98B713F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BBE171-4AEB-4689-8324-9820707EB9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cb77ed-5211-499c-a421-328a2af7da45"/>
    <ds:schemaRef ds:uri="ae14bd2b-5038-48de-9538-b8c9dc93ef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451</Words>
  <Application>Microsoft Office PowerPoint</Application>
  <PresentationFormat>On-screen Show (16:9)</PresentationFormat>
  <Paragraphs>75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Cover</vt:lpstr>
      <vt:lpstr>Custom Design</vt:lpstr>
      <vt:lpstr>Last Page</vt:lpstr>
      <vt:lpstr>Custom Design</vt:lpstr>
      <vt:lpstr>Mark Vanin, Fawad Khan and Felix Engel</vt:lpstr>
      <vt:lpstr>Agenda</vt:lpstr>
      <vt:lpstr>Semiconductor Industry</vt:lpstr>
      <vt:lpstr>SC4EU - Project</vt:lpstr>
      <vt:lpstr>SC4EU - Challenges</vt:lpstr>
      <vt:lpstr>Digital Reference Ontology (DR)</vt:lpstr>
      <vt:lpstr>Ontology Curation Portal (OCP)</vt:lpstr>
      <vt:lpstr>Vocabulary Development Support Tool (VDST) </vt:lpstr>
      <vt:lpstr>VDST - Video</vt:lpstr>
      <vt:lpstr>PowerPoint Presentation</vt:lpstr>
      <vt:lpstr>Thank you for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CHIAPPARICCI Renato (OP)</dc:creator>
  <cp:lastModifiedBy>MOLNAR Bence (OP-EXT)</cp:lastModifiedBy>
  <cp:revision>9</cp:revision>
  <dcterms:created xsi:type="dcterms:W3CDTF">2024-09-10T09:32:00Z</dcterms:created>
  <dcterms:modified xsi:type="dcterms:W3CDTF">2025-10-06T08:04:26Z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0x0101005C500EAE0857554ABAF5D1E0D7358393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2022-07-20T16:22:54Z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0e8e67ba-bd66-4d2e-8346-f51307ec5fc8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</Properties>
</file>