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0" r:id="rId5"/>
    <p:sldMasterId id="2147483662" r:id="rId6"/>
  </p:sldMasterIdLst>
  <p:notesMasterIdLst>
    <p:notesMasterId r:id="rId2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9144000" cy="5143500" type="screen16x9"/>
  <p:notesSz cx="6858000" cy="9144000"/>
  <p:embeddedFontLst>
    <p:embeddedFont>
      <p:font typeface="Bebas Neue" panose="020F0502020204030204" pitchFamily="34" charset="0"/>
      <p:regular r:id="rId23"/>
    </p:embeddedFont>
    <p:embeddedFont>
      <p:font typeface="Montserrat" panose="00000500000000000000" pitchFamily="2" charset="0"/>
      <p:regular r:id="rId24"/>
      <p:bold r:id="rId25"/>
      <p:italic r:id="rId26"/>
      <p:boldItalic r:id="rId27"/>
    </p:embeddedFont>
    <p:embeddedFont>
      <p:font typeface="Montserrat ExtraBold" panose="020F0502020204030204" pitchFamily="2" charset="0"/>
      <p:bold r:id="rId28"/>
      <p:boldItalic r:id="rId29"/>
    </p:embeddedFont>
    <p:embeddedFont>
      <p:font typeface="Open Sans" panose="020B060603050402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Ubuntu Medium"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IjKF1F2HQ5kizpu++iOC70QhE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CF48EB-B9AA-4DC9-B4EA-852BCF9DC4BD}">
  <a:tblStyle styleId="{06CF48EB-B9AA-4DC9-B4EA-852BCF9DC4B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5.xml"/><Relationship Id="rId34"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customschemas.google.com/relationships/presentationmetadata" Target="meta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L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7f3bb04243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37f3bb04243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7f3bb04243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37f3bb04243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7f3bb04243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37f3bb04243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7f3bb04243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37f3bb04243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7f3bb04243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37f3bb04243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fe4cd03ef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37fe4cd03e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f3bb04243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8" name="Google Shape;128;g37f3bb0424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f3bb04243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7f3bb0424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7f3bb04243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37f3bb04243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7f3bb04243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37f3bb04243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7f3bb04243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37f3bb0424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f3bb04243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37f3bb04243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7f3bb04243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7f3bb04243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3"/>
        <p:cNvGrpSpPr/>
        <p:nvPr/>
      </p:nvGrpSpPr>
      <p:grpSpPr>
        <a:xfrm>
          <a:off x="0" y="0"/>
          <a:ext cx="0" cy="0"/>
          <a:chOff x="0" y="0"/>
          <a:chExt cx="0" cy="0"/>
        </a:xfrm>
      </p:grpSpPr>
      <p:sp>
        <p:nvSpPr>
          <p:cNvPr id="14" name="Google Shape;14;p10"/>
          <p:cNvSpPr txBox="1">
            <a:spLocks noGrp="1"/>
          </p:cNvSpPr>
          <p:nvPr>
            <p:ph type="ctrTitle"/>
          </p:nvPr>
        </p:nvSpPr>
        <p:spPr>
          <a:xfrm>
            <a:off x="1761067" y="587159"/>
            <a:ext cx="6858000" cy="208492"/>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1400"/>
              <a:buFont typeface="Calibri"/>
              <a:buNone/>
              <a:defRPr sz="1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0"/>
          <p:cNvSpPr txBox="1">
            <a:spLocks noGrp="1"/>
          </p:cNvSpPr>
          <p:nvPr>
            <p:ph type="body" idx="1"/>
          </p:nvPr>
        </p:nvSpPr>
        <p:spPr>
          <a:xfrm>
            <a:off x="1760538" y="859779"/>
            <a:ext cx="6858000" cy="208492"/>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1760538" y="1343024"/>
            <a:ext cx="4697927" cy="1672025"/>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body" idx="3"/>
          </p:nvPr>
        </p:nvSpPr>
        <p:spPr>
          <a:xfrm>
            <a:off x="1760538" y="3122614"/>
            <a:ext cx="6081712" cy="279614"/>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1"/>
        <p:cNvGrpSpPr/>
        <p:nvPr/>
      </p:nvGrpSpPr>
      <p:grpSpPr>
        <a:xfrm>
          <a:off x="0" y="0"/>
          <a:ext cx="0" cy="0"/>
          <a:chOff x="0" y="0"/>
          <a:chExt cx="0" cy="0"/>
        </a:xfrm>
      </p:grpSpPr>
      <p:sp>
        <p:nvSpPr>
          <p:cNvPr id="72" name="Google Shape;72;p17"/>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73" name="Google Shape;73;p17"/>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15A2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20"/>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SzPts val="2200"/>
              <a:buChar char="•"/>
              <a:defRPr sz="22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0"/>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20"/>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0"/>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81" name="Google Shape;81;p20"/>
          <p:cNvSpPr txBox="1">
            <a:spLocks noGrp="1"/>
          </p:cNvSpPr>
          <p:nvPr>
            <p:ph type="body" idx="5"/>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2"/>
        <p:cNvGrpSpPr/>
        <p:nvPr/>
      </p:nvGrpSpPr>
      <p:grpSpPr>
        <a:xfrm>
          <a:off x="0" y="0"/>
          <a:ext cx="0" cy="0"/>
          <a:chOff x="0" y="0"/>
          <a:chExt cx="0" cy="0"/>
        </a:xfrm>
      </p:grpSpPr>
      <p:sp>
        <p:nvSpPr>
          <p:cNvPr id="83" name="Google Shape;83;p21"/>
          <p:cNvSpPr txBox="1">
            <a:spLocks noGrp="1"/>
          </p:cNvSpPr>
          <p:nvPr>
            <p:ph type="body" idx="1"/>
          </p:nvPr>
        </p:nvSpPr>
        <p:spPr>
          <a:xfrm>
            <a:off x="4200040" y="741363"/>
            <a:ext cx="4316897" cy="36544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21"/>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85" name="Google Shape;85;p21"/>
          <p:cNvSpPr txBox="1">
            <a:spLocks noGrp="1"/>
          </p:cNvSpPr>
          <p:nvPr>
            <p:ph type="body" idx="2"/>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1"/>
          <p:cNvSpPr txBox="1">
            <a:spLocks noGrp="1"/>
          </p:cNvSpPr>
          <p:nvPr>
            <p:ph type="title"/>
          </p:nvPr>
        </p:nvSpPr>
        <p:spPr>
          <a:xfrm>
            <a:off x="709200" y="934598"/>
            <a:ext cx="3060755" cy="6715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15A24"/>
              </a:buClr>
              <a:buSzPts val="2400"/>
              <a:buFont typeface="Calibri"/>
              <a:buNone/>
              <a:defRPr sz="2400">
                <a:solidFill>
                  <a:srgbClr val="F15A2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body" idx="3"/>
          </p:nvPr>
        </p:nvSpPr>
        <p:spPr>
          <a:xfrm>
            <a:off x="709200" y="1717482"/>
            <a:ext cx="3060700" cy="182899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400"/>
              <a:buNone/>
              <a:defRPr sz="1400">
                <a:solidFill>
                  <a:srgbClr val="595959"/>
                </a:solidFill>
              </a:defRPr>
            </a:lvl1pPr>
            <a:lvl2pPr marL="914400" lvl="1" indent="-228600" algn="l">
              <a:lnSpc>
                <a:spcPct val="90000"/>
              </a:lnSpc>
              <a:spcBef>
                <a:spcPts val="500"/>
              </a:spcBef>
              <a:spcAft>
                <a:spcPts val="0"/>
              </a:spcAft>
              <a:buSzPts val="1400"/>
              <a:buNone/>
              <a:defRPr sz="1400">
                <a:solidFill>
                  <a:schemeClr val="lt1"/>
                </a:solidFill>
              </a:defRPr>
            </a:lvl2pPr>
            <a:lvl3pPr marL="1371600" lvl="2" indent="-228600" algn="l">
              <a:lnSpc>
                <a:spcPct val="90000"/>
              </a:lnSpc>
              <a:spcBef>
                <a:spcPts val="500"/>
              </a:spcBef>
              <a:spcAft>
                <a:spcPts val="0"/>
              </a:spcAft>
              <a:buSzPts val="1400"/>
              <a:buNone/>
              <a:defRPr sz="1400">
                <a:solidFill>
                  <a:schemeClr val="lt1"/>
                </a:solidFill>
              </a:defRPr>
            </a:lvl3pPr>
            <a:lvl4pPr marL="1828800" lvl="3" indent="-228600" algn="l">
              <a:lnSpc>
                <a:spcPct val="90000"/>
              </a:lnSpc>
              <a:spcBef>
                <a:spcPts val="500"/>
              </a:spcBef>
              <a:spcAft>
                <a:spcPts val="0"/>
              </a:spcAft>
              <a:buSzPts val="1400"/>
              <a:buNone/>
              <a:defRPr sz="1400">
                <a:solidFill>
                  <a:schemeClr val="lt1"/>
                </a:solidFill>
              </a:defRPr>
            </a:lvl4pPr>
            <a:lvl5pPr marL="2286000" lvl="4" indent="-228600" algn="l">
              <a:lnSpc>
                <a:spcPct val="90000"/>
              </a:lnSpc>
              <a:spcBef>
                <a:spcPts val="500"/>
              </a:spcBef>
              <a:spcAft>
                <a:spcPts val="0"/>
              </a:spcAft>
              <a:buSzPts val="1400"/>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868514" y="1297526"/>
            <a:ext cx="3106442" cy="6862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15A24"/>
              </a:buClr>
              <a:buSzPts val="4400"/>
              <a:buFont typeface="Calibri"/>
              <a:buNone/>
              <a:defRPr sz="4400" b="1" i="0" u="none" strike="noStrike" cap="none">
                <a:solidFill>
                  <a:srgbClr val="F15A2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9"/>
          <p:cNvSpPr txBox="1">
            <a:spLocks noGrp="1"/>
          </p:cNvSpPr>
          <p:nvPr>
            <p:ph type="body" idx="1"/>
          </p:nvPr>
        </p:nvSpPr>
        <p:spPr>
          <a:xfrm>
            <a:off x="1868488" y="2092271"/>
            <a:ext cx="6624584" cy="898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2pPr>
            <a:lvl3pPr marL="1371600" marR="0" lvl="2"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L="1828800" marR="0" lvl="3"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4pPr>
            <a:lvl5pPr marL="2286000" marR="0" lvl="4"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628650" y="274639"/>
            <a:ext cx="7886700" cy="5744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15A24"/>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628650" y="1016000"/>
            <a:ext cx="7886700" cy="361632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SzPts val="2600"/>
              <a:buChar char="•"/>
              <a:defRPr sz="2600"/>
            </a:lvl1pPr>
            <a:lvl2pPr marL="914400" lvl="1" indent="-368300" algn="l">
              <a:lnSpc>
                <a:spcPct val="90000"/>
              </a:lnSpc>
              <a:spcBef>
                <a:spcPts val="500"/>
              </a:spcBef>
              <a:spcAft>
                <a:spcPts val="0"/>
              </a:spcAft>
              <a:buSzPts val="2200"/>
              <a:buChar char="•"/>
              <a:defRPr sz="22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27" name="Google Shape;27;p13"/>
          <p:cNvSpPr txBox="1">
            <a:spLocks noGrp="1"/>
          </p:cNvSpPr>
          <p:nvPr>
            <p:ph type="body" idx="2"/>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g37f3bb04243_0_276"/>
          <p:cNvSpPr txBox="1">
            <a:spLocks noGrp="1"/>
          </p:cNvSpPr>
          <p:nvPr>
            <p:ph type="subTitle" idx="1"/>
          </p:nvPr>
        </p:nvSpPr>
        <p:spPr>
          <a:xfrm>
            <a:off x="719875" y="2514375"/>
            <a:ext cx="3735300" cy="45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30" name="Google Shape;30;g37f3bb04243_0_276"/>
          <p:cNvSpPr txBox="1">
            <a:spLocks noGrp="1"/>
          </p:cNvSpPr>
          <p:nvPr>
            <p:ph type="subTitle" idx="2"/>
          </p:nvPr>
        </p:nvSpPr>
        <p:spPr>
          <a:xfrm>
            <a:off x="4688650" y="2530475"/>
            <a:ext cx="3735300" cy="45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31" name="Google Shape;31;g37f3bb04243_0_276"/>
          <p:cNvSpPr txBox="1">
            <a:spLocks noGrp="1"/>
          </p:cNvSpPr>
          <p:nvPr>
            <p:ph type="subTitle" idx="3"/>
          </p:nvPr>
        </p:nvSpPr>
        <p:spPr>
          <a:xfrm>
            <a:off x="720025" y="2982600"/>
            <a:ext cx="3735300" cy="130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g37f3bb04243_0_276"/>
          <p:cNvSpPr txBox="1">
            <a:spLocks noGrp="1"/>
          </p:cNvSpPr>
          <p:nvPr>
            <p:ph type="subTitle" idx="4"/>
          </p:nvPr>
        </p:nvSpPr>
        <p:spPr>
          <a:xfrm>
            <a:off x="4688655" y="2982600"/>
            <a:ext cx="3735300" cy="130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g37f3bb04243_0_276"/>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type="tx">
  <p:cSld name="TITLE_AND_BODY">
    <p:bg>
      <p:bgPr>
        <a:solidFill>
          <a:schemeClr val="lt2"/>
        </a:solidFill>
        <a:effectLst/>
      </p:bgPr>
    </p:bg>
    <p:spTree>
      <p:nvGrpSpPr>
        <p:cNvPr id="1" name="Shape 34"/>
        <p:cNvGrpSpPr/>
        <p:nvPr/>
      </p:nvGrpSpPr>
      <p:grpSpPr>
        <a:xfrm>
          <a:off x="0" y="0"/>
          <a:ext cx="0" cy="0"/>
          <a:chOff x="0" y="0"/>
          <a:chExt cx="0" cy="0"/>
        </a:xfrm>
      </p:grpSpPr>
      <p:sp>
        <p:nvSpPr>
          <p:cNvPr id="35" name="Google Shape;35;g35b2369f6f0_0_461"/>
          <p:cNvSpPr txBox="1">
            <a:spLocks noGrp="1"/>
          </p:cNvSpPr>
          <p:nvPr>
            <p:ph type="title"/>
          </p:nvPr>
        </p:nvSpPr>
        <p:spPr>
          <a:xfrm>
            <a:off x="550051" y="550505"/>
            <a:ext cx="7554600" cy="572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000"/>
              <a:buFont typeface="Ubuntu Medium"/>
              <a:buNone/>
              <a:defRPr>
                <a:latin typeface="Ubuntu Medium"/>
                <a:ea typeface="Ubuntu Medium"/>
                <a:cs typeface="Ubuntu Medium"/>
                <a:sym typeface="Ubuntu Medium"/>
              </a:defRPr>
            </a:lvl1pPr>
            <a:lvl2pPr lvl="1"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2pPr>
            <a:lvl3pPr lvl="2"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3pPr>
            <a:lvl4pPr lvl="3"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4pPr>
            <a:lvl5pPr lvl="4"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5pPr>
            <a:lvl6pPr lvl="5"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6pPr>
            <a:lvl7pPr lvl="6"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7pPr>
            <a:lvl8pPr lvl="7"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8pPr>
            <a:lvl9pPr lvl="8"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9pPr>
          </a:lstStyle>
          <a:p>
            <a:endParaRPr/>
          </a:p>
        </p:txBody>
      </p:sp>
      <p:sp>
        <p:nvSpPr>
          <p:cNvPr id="36" name="Google Shape;36;g35b2369f6f0_0_461"/>
          <p:cNvSpPr txBox="1">
            <a:spLocks noGrp="1"/>
          </p:cNvSpPr>
          <p:nvPr>
            <p:ph type="body" idx="1"/>
          </p:nvPr>
        </p:nvSpPr>
        <p:spPr>
          <a:xfrm>
            <a:off x="1003230" y="1734671"/>
            <a:ext cx="6831900" cy="2862000"/>
          </a:xfrm>
          <a:prstGeom prst="rect">
            <a:avLst/>
          </a:prstGeom>
          <a:noFill/>
          <a:ln>
            <a:noFill/>
          </a:ln>
        </p:spPr>
        <p:txBody>
          <a:bodyPr spcFirstLastPara="1" wrap="square" lIns="91425" tIns="45700" rIns="91425" bIns="45700" anchor="t" anchorCtr="0">
            <a:normAutofit/>
          </a:bodyPr>
          <a:lstStyle>
            <a:lvl1pPr marL="457200" lvl="0" indent="-323850" algn="l">
              <a:lnSpc>
                <a:spcPct val="90000"/>
              </a:lnSpc>
              <a:spcBef>
                <a:spcPts val="1000"/>
              </a:spcBef>
              <a:spcAft>
                <a:spcPts val="0"/>
              </a:spcAft>
              <a:buSzPts val="1500"/>
              <a:buChar char="•"/>
              <a:defRPr sz="15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7" name="Google Shape;37;g35b2369f6f0_0_461"/>
          <p:cNvSpPr txBox="1">
            <a:spLocks noGrp="1"/>
          </p:cNvSpPr>
          <p:nvPr>
            <p:ph type="sldNum" idx="12"/>
          </p:nvPr>
        </p:nvSpPr>
        <p:spPr>
          <a:xfrm>
            <a:off x="311708" y="465346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grpSp>
        <p:nvGrpSpPr>
          <p:cNvPr id="38" name="Google Shape;38;g35b2369f6f0_0_461"/>
          <p:cNvGrpSpPr/>
          <p:nvPr/>
        </p:nvGrpSpPr>
        <p:grpSpPr>
          <a:xfrm>
            <a:off x="8177100" y="3462350"/>
            <a:ext cx="1071651" cy="1681500"/>
            <a:chOff x="8177100" y="3462350"/>
            <a:chExt cx="1071651" cy="1681500"/>
          </a:xfrm>
        </p:grpSpPr>
        <p:sp>
          <p:nvSpPr>
            <p:cNvPr id="39" name="Google Shape;39;g35b2369f6f0_0_461"/>
            <p:cNvSpPr/>
            <p:nvPr/>
          </p:nvSpPr>
          <p:spPr>
            <a:xfrm flipH="1">
              <a:off x="8177100" y="3462350"/>
              <a:ext cx="966900" cy="1681500"/>
            </a:xfrm>
            <a:prstGeom prst="rtTriangl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g35b2369f6f0_0_461"/>
            <p:cNvPicPr preferRelativeResize="0"/>
            <p:nvPr/>
          </p:nvPicPr>
          <p:blipFill rotWithShape="1">
            <a:blip r:embed="rId2">
              <a:alphaModFix/>
            </a:blip>
            <a:srcRect/>
            <a:stretch/>
          </p:blipFill>
          <p:spPr>
            <a:xfrm>
              <a:off x="8311975" y="4549823"/>
              <a:ext cx="936776" cy="517825"/>
            </a:xfrm>
            <a:prstGeom prst="rect">
              <a:avLst/>
            </a:prstGeom>
            <a:noFill/>
            <a:ln>
              <a:noFill/>
            </a:ln>
          </p:spPr>
        </p:pic>
      </p:grpSp>
      <p:sp>
        <p:nvSpPr>
          <p:cNvPr id="41" name="Google Shape;41;g35b2369f6f0_0_461"/>
          <p:cNvSpPr txBox="1">
            <a:spLocks noGrp="1"/>
          </p:cNvSpPr>
          <p:nvPr>
            <p:ph type="subTitle" idx="2"/>
          </p:nvPr>
        </p:nvSpPr>
        <p:spPr>
          <a:xfrm>
            <a:off x="1003230" y="1385090"/>
            <a:ext cx="6831900" cy="341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SzPts val="2800"/>
              <a:buNone/>
              <a:defRPr b="1"/>
            </a:lvl1pPr>
            <a:lvl2pPr lvl="1" algn="l">
              <a:lnSpc>
                <a:spcPct val="90000"/>
              </a:lnSpc>
              <a:spcBef>
                <a:spcPts val="500"/>
              </a:spcBef>
              <a:spcAft>
                <a:spcPts val="0"/>
              </a:spcAft>
              <a:buSzPts val="1800"/>
              <a:buNone/>
              <a:defRPr sz="1800" b="1"/>
            </a:lvl2pPr>
            <a:lvl3pPr lvl="2" algn="l">
              <a:lnSpc>
                <a:spcPct val="90000"/>
              </a:lnSpc>
              <a:spcBef>
                <a:spcPts val="500"/>
              </a:spcBef>
              <a:spcAft>
                <a:spcPts val="0"/>
              </a:spcAft>
              <a:buSzPts val="1800"/>
              <a:buNone/>
              <a:defRPr sz="1800" b="1"/>
            </a:lvl3pPr>
            <a:lvl4pPr lvl="3" algn="l">
              <a:lnSpc>
                <a:spcPct val="90000"/>
              </a:lnSpc>
              <a:spcBef>
                <a:spcPts val="500"/>
              </a:spcBef>
              <a:spcAft>
                <a:spcPts val="0"/>
              </a:spcAft>
              <a:buSzPts val="1800"/>
              <a:buNone/>
              <a:defRPr sz="1800" b="1"/>
            </a:lvl4pPr>
            <a:lvl5pPr lvl="4" algn="l">
              <a:lnSpc>
                <a:spcPct val="90000"/>
              </a:lnSpc>
              <a:spcBef>
                <a:spcPts val="500"/>
              </a:spcBef>
              <a:spcAft>
                <a:spcPts val="0"/>
              </a:spcAft>
              <a:buSzPts val="1800"/>
              <a:buNone/>
              <a:defRPr sz="1800" b="1"/>
            </a:lvl5pPr>
            <a:lvl6pPr lvl="5" algn="l">
              <a:lnSpc>
                <a:spcPct val="90000"/>
              </a:lnSpc>
              <a:spcBef>
                <a:spcPts val="500"/>
              </a:spcBef>
              <a:spcAft>
                <a:spcPts val="0"/>
              </a:spcAft>
              <a:buSzPts val="1800"/>
              <a:buNone/>
              <a:defRPr sz="1800" b="1"/>
            </a:lvl6pPr>
            <a:lvl7pPr lvl="6" algn="l">
              <a:lnSpc>
                <a:spcPct val="90000"/>
              </a:lnSpc>
              <a:spcBef>
                <a:spcPts val="500"/>
              </a:spcBef>
              <a:spcAft>
                <a:spcPts val="0"/>
              </a:spcAft>
              <a:buSzPts val="1800"/>
              <a:buNone/>
              <a:defRPr sz="1800" b="1"/>
            </a:lvl7pPr>
            <a:lvl8pPr lvl="7" algn="l">
              <a:lnSpc>
                <a:spcPct val="90000"/>
              </a:lnSpc>
              <a:spcBef>
                <a:spcPts val="500"/>
              </a:spcBef>
              <a:spcAft>
                <a:spcPts val="0"/>
              </a:spcAft>
              <a:buSzPts val="1800"/>
              <a:buNone/>
              <a:defRPr sz="1800" b="1"/>
            </a:lvl8pPr>
            <a:lvl9pPr lvl="8" algn="l">
              <a:lnSpc>
                <a:spcPct val="90000"/>
              </a:lnSpc>
              <a:spcBef>
                <a:spcPts val="500"/>
              </a:spcBef>
              <a:spcAft>
                <a:spcPts val="0"/>
              </a:spcAft>
              <a:buSzPts val="1800"/>
              <a:buNone/>
              <a:defRPr sz="18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1">
  <p:cSld name="TITLE_AND_BODY_2_1">
    <p:bg>
      <p:bgPr>
        <a:solidFill>
          <a:schemeClr val="lt2"/>
        </a:solidFill>
        <a:effectLst/>
      </p:bgPr>
    </p:bg>
    <p:spTree>
      <p:nvGrpSpPr>
        <p:cNvPr id="1" name="Shape 42"/>
        <p:cNvGrpSpPr/>
        <p:nvPr/>
      </p:nvGrpSpPr>
      <p:grpSpPr>
        <a:xfrm>
          <a:off x="0" y="0"/>
          <a:ext cx="0" cy="0"/>
          <a:chOff x="0" y="0"/>
          <a:chExt cx="0" cy="0"/>
        </a:xfrm>
      </p:grpSpPr>
      <p:sp>
        <p:nvSpPr>
          <p:cNvPr id="43" name="Google Shape;43;g35b2369f6f0_0_469"/>
          <p:cNvSpPr txBox="1">
            <a:spLocks noGrp="1"/>
          </p:cNvSpPr>
          <p:nvPr>
            <p:ph type="title"/>
          </p:nvPr>
        </p:nvSpPr>
        <p:spPr>
          <a:xfrm>
            <a:off x="550051" y="550505"/>
            <a:ext cx="7554600" cy="572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000"/>
              <a:buFont typeface="Ubuntu Medium"/>
              <a:buNone/>
              <a:defRPr>
                <a:latin typeface="Ubuntu Medium"/>
                <a:ea typeface="Ubuntu Medium"/>
                <a:cs typeface="Ubuntu Medium"/>
                <a:sym typeface="Ubuntu Medium"/>
              </a:defRPr>
            </a:lvl1pPr>
            <a:lvl2pPr lvl="1"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2pPr>
            <a:lvl3pPr lvl="2"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3pPr>
            <a:lvl4pPr lvl="3"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4pPr>
            <a:lvl5pPr lvl="4"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5pPr>
            <a:lvl6pPr lvl="5"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6pPr>
            <a:lvl7pPr lvl="6"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7pPr>
            <a:lvl8pPr lvl="7"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8pPr>
            <a:lvl9pPr lvl="8" algn="l">
              <a:lnSpc>
                <a:spcPct val="100000"/>
              </a:lnSpc>
              <a:spcBef>
                <a:spcPts val="0"/>
              </a:spcBef>
              <a:spcAft>
                <a:spcPts val="0"/>
              </a:spcAft>
              <a:buSzPts val="1400"/>
              <a:buFont typeface="Ubuntu Medium"/>
              <a:buNone/>
              <a:defRPr>
                <a:latin typeface="Ubuntu Medium"/>
                <a:ea typeface="Ubuntu Medium"/>
                <a:cs typeface="Ubuntu Medium"/>
                <a:sym typeface="Ubuntu Medium"/>
              </a:defRPr>
            </a:lvl9pPr>
          </a:lstStyle>
          <a:p>
            <a:endParaRPr/>
          </a:p>
        </p:txBody>
      </p:sp>
      <p:sp>
        <p:nvSpPr>
          <p:cNvPr id="44" name="Google Shape;44;g35b2369f6f0_0_469"/>
          <p:cNvSpPr txBox="1">
            <a:spLocks noGrp="1"/>
          </p:cNvSpPr>
          <p:nvPr>
            <p:ph type="sldNum" idx="12"/>
          </p:nvPr>
        </p:nvSpPr>
        <p:spPr>
          <a:xfrm>
            <a:off x="311708" y="465346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grpSp>
        <p:nvGrpSpPr>
          <p:cNvPr id="45" name="Google Shape;45;g35b2369f6f0_0_469"/>
          <p:cNvGrpSpPr/>
          <p:nvPr/>
        </p:nvGrpSpPr>
        <p:grpSpPr>
          <a:xfrm>
            <a:off x="8177100" y="3462350"/>
            <a:ext cx="1071651" cy="1681500"/>
            <a:chOff x="8177100" y="3462350"/>
            <a:chExt cx="1071651" cy="1681500"/>
          </a:xfrm>
        </p:grpSpPr>
        <p:sp>
          <p:nvSpPr>
            <p:cNvPr id="46" name="Google Shape;46;g35b2369f6f0_0_469"/>
            <p:cNvSpPr/>
            <p:nvPr/>
          </p:nvSpPr>
          <p:spPr>
            <a:xfrm flipH="1">
              <a:off x="8177100" y="3462350"/>
              <a:ext cx="966900" cy="1681500"/>
            </a:xfrm>
            <a:prstGeom prst="rtTriangl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g35b2369f6f0_0_469"/>
            <p:cNvPicPr preferRelativeResize="0"/>
            <p:nvPr/>
          </p:nvPicPr>
          <p:blipFill rotWithShape="1">
            <a:blip r:embed="rId2">
              <a:alphaModFix/>
            </a:blip>
            <a:srcRect/>
            <a:stretch/>
          </p:blipFill>
          <p:spPr>
            <a:xfrm>
              <a:off x="8311975" y="4549823"/>
              <a:ext cx="936776" cy="51782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683811" y="1908311"/>
            <a:ext cx="7831537" cy="12414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15A2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subTitle" idx="1"/>
          </p:nvPr>
        </p:nvSpPr>
        <p:spPr>
          <a:xfrm>
            <a:off x="683812" y="3260035"/>
            <a:ext cx="7831536" cy="6833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1" name="Google Shape;51;p12"/>
          <p:cNvSpPr txBox="1">
            <a:spLocks noGrp="1"/>
          </p:cNvSpPr>
          <p:nvPr>
            <p:ph type="sldNum" idx="12"/>
          </p:nvPr>
        </p:nvSpPr>
        <p:spPr>
          <a:xfrm>
            <a:off x="7688910" y="4767264"/>
            <a:ext cx="826439" cy="16438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52" name="Google Shape;52;p12"/>
          <p:cNvSpPr txBox="1">
            <a:spLocks noGrp="1"/>
          </p:cNvSpPr>
          <p:nvPr>
            <p:ph type="body" idx="2"/>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ge with photo">
  <p:cSld name="Page with photo">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rot="10800000">
            <a:off x="0" y="729035"/>
            <a:ext cx="5009322" cy="3185990"/>
          </a:xfrm>
          <a:prstGeom prst="rect">
            <a:avLst/>
          </a:prstGeom>
          <a:noFill/>
          <a:ln>
            <a:noFill/>
          </a:ln>
        </p:spPr>
      </p:pic>
      <p:sp>
        <p:nvSpPr>
          <p:cNvPr id="55" name="Google Shape;55;p14"/>
          <p:cNvSpPr txBox="1">
            <a:spLocks noGrp="1"/>
          </p:cNvSpPr>
          <p:nvPr>
            <p:ph type="title"/>
          </p:nvPr>
        </p:nvSpPr>
        <p:spPr>
          <a:xfrm>
            <a:off x="970557" y="934598"/>
            <a:ext cx="3060755" cy="6715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57" name="Google Shape;57;p14"/>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4"/>
          <p:cNvSpPr txBox="1">
            <a:spLocks noGrp="1"/>
          </p:cNvSpPr>
          <p:nvPr>
            <p:ph type="body" idx="2"/>
          </p:nvPr>
        </p:nvSpPr>
        <p:spPr>
          <a:xfrm>
            <a:off x="969963" y="1717482"/>
            <a:ext cx="3060700" cy="182899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solidFill>
                  <a:schemeClr val="lt1"/>
                </a:solidFill>
              </a:defRPr>
            </a:lvl2pPr>
            <a:lvl3pPr marL="1371600" lvl="2" indent="-228600" algn="l">
              <a:lnSpc>
                <a:spcPct val="90000"/>
              </a:lnSpc>
              <a:spcBef>
                <a:spcPts val="500"/>
              </a:spcBef>
              <a:spcAft>
                <a:spcPts val="0"/>
              </a:spcAft>
              <a:buSzPts val="1400"/>
              <a:buNone/>
              <a:defRPr sz="1400">
                <a:solidFill>
                  <a:schemeClr val="lt1"/>
                </a:solidFill>
              </a:defRPr>
            </a:lvl3pPr>
            <a:lvl4pPr marL="1828800" lvl="3" indent="-228600" algn="l">
              <a:lnSpc>
                <a:spcPct val="90000"/>
              </a:lnSpc>
              <a:spcBef>
                <a:spcPts val="500"/>
              </a:spcBef>
              <a:spcAft>
                <a:spcPts val="0"/>
              </a:spcAft>
              <a:buSzPts val="1400"/>
              <a:buNone/>
              <a:defRPr sz="1400">
                <a:solidFill>
                  <a:schemeClr val="lt1"/>
                </a:solidFill>
              </a:defRPr>
            </a:lvl4pPr>
            <a:lvl5pPr marL="2286000" lvl="4" indent="-228600" algn="l">
              <a:lnSpc>
                <a:spcPct val="90000"/>
              </a:lnSpc>
              <a:spcBef>
                <a:spcPts val="500"/>
              </a:spcBef>
              <a:spcAft>
                <a:spcPts val="0"/>
              </a:spcAft>
              <a:buSzPts val="1400"/>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4"/>
          <p:cNvSpPr>
            <a:spLocks noGrp="1"/>
          </p:cNvSpPr>
          <p:nvPr>
            <p:ph type="pic" idx="3"/>
          </p:nvPr>
        </p:nvSpPr>
        <p:spPr>
          <a:xfrm>
            <a:off x="4572000" y="728783"/>
            <a:ext cx="4572000" cy="3185991"/>
          </a:xfrm>
          <a:prstGeom prst="rect">
            <a:avLst/>
          </a:pr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 Gray">
  <p:cSld name="Two Content - Gra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709200" y="934598"/>
            <a:ext cx="3060755" cy="6715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15A24"/>
              </a:buClr>
              <a:buSzPts val="2400"/>
              <a:buFont typeface="Calibri"/>
              <a:buNone/>
              <a:defRPr sz="2400">
                <a:solidFill>
                  <a:srgbClr val="F15A2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63" name="Google Shape;63;p15"/>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5"/>
          <p:cNvSpPr txBox="1">
            <a:spLocks noGrp="1"/>
          </p:cNvSpPr>
          <p:nvPr>
            <p:ph type="body" idx="2"/>
          </p:nvPr>
        </p:nvSpPr>
        <p:spPr>
          <a:xfrm>
            <a:off x="709200" y="1717482"/>
            <a:ext cx="3060700" cy="182899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400"/>
              <a:buNone/>
              <a:defRPr sz="1400">
                <a:solidFill>
                  <a:srgbClr val="595959"/>
                </a:solidFill>
              </a:defRPr>
            </a:lvl1pPr>
            <a:lvl2pPr marL="914400" lvl="1" indent="-228600" algn="l">
              <a:lnSpc>
                <a:spcPct val="90000"/>
              </a:lnSpc>
              <a:spcBef>
                <a:spcPts val="500"/>
              </a:spcBef>
              <a:spcAft>
                <a:spcPts val="0"/>
              </a:spcAft>
              <a:buSzPts val="1400"/>
              <a:buNone/>
              <a:defRPr sz="1400">
                <a:solidFill>
                  <a:schemeClr val="lt1"/>
                </a:solidFill>
              </a:defRPr>
            </a:lvl2pPr>
            <a:lvl3pPr marL="1371600" lvl="2" indent="-228600" algn="l">
              <a:lnSpc>
                <a:spcPct val="90000"/>
              </a:lnSpc>
              <a:spcBef>
                <a:spcPts val="500"/>
              </a:spcBef>
              <a:spcAft>
                <a:spcPts val="0"/>
              </a:spcAft>
              <a:buSzPts val="1400"/>
              <a:buNone/>
              <a:defRPr sz="1400">
                <a:solidFill>
                  <a:schemeClr val="lt1"/>
                </a:solidFill>
              </a:defRPr>
            </a:lvl3pPr>
            <a:lvl4pPr marL="1828800" lvl="3" indent="-228600" algn="l">
              <a:lnSpc>
                <a:spcPct val="90000"/>
              </a:lnSpc>
              <a:spcBef>
                <a:spcPts val="500"/>
              </a:spcBef>
              <a:spcAft>
                <a:spcPts val="0"/>
              </a:spcAft>
              <a:buSzPts val="1400"/>
              <a:buNone/>
              <a:defRPr sz="1400">
                <a:solidFill>
                  <a:schemeClr val="lt1"/>
                </a:solidFill>
              </a:defRPr>
            </a:lvl4pPr>
            <a:lvl5pPr marL="2286000" lvl="4" indent="-228600" algn="l">
              <a:lnSpc>
                <a:spcPct val="90000"/>
              </a:lnSpc>
              <a:spcBef>
                <a:spcPts val="500"/>
              </a:spcBef>
              <a:spcAft>
                <a:spcPts val="0"/>
              </a:spcAft>
              <a:buSzPts val="1400"/>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p:nvPr/>
        </p:nvSpPr>
        <p:spPr>
          <a:xfrm>
            <a:off x="4572000" y="0"/>
            <a:ext cx="45720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15"/>
          <p:cNvSpPr txBox="1">
            <a:spLocks noGrp="1"/>
          </p:cNvSpPr>
          <p:nvPr>
            <p:ph type="body" idx="3"/>
          </p:nvPr>
        </p:nvSpPr>
        <p:spPr>
          <a:xfrm>
            <a:off x="4989761" y="541338"/>
            <a:ext cx="3736478" cy="3760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42900" algn="l">
              <a:lnSpc>
                <a:spcPct val="90000"/>
              </a:lnSpc>
              <a:spcBef>
                <a:spcPts val="500"/>
              </a:spcBef>
              <a:spcAft>
                <a:spcPts val="0"/>
              </a:spcAft>
              <a:buClr>
                <a:schemeClr val="lt1"/>
              </a:buClr>
              <a:buSzPts val="1800"/>
              <a:buChar char="•"/>
              <a:defRPr sz="1800">
                <a:solidFill>
                  <a:schemeClr val="lt1"/>
                </a:solidFill>
              </a:defRPr>
            </a:lvl4pPr>
            <a:lvl5pPr marL="2286000" lvl="4" indent="-342900" algn="l">
              <a:lnSpc>
                <a:spcPct val="90000"/>
              </a:lnSpc>
              <a:spcBef>
                <a:spcPts val="50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28650" y="274639"/>
            <a:ext cx="7886700" cy="5744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15A24"/>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sp>
        <p:nvSpPr>
          <p:cNvPr id="70" name="Google Shape;70;p16"/>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3">
            <a:alphaModFix/>
          </a:blip>
          <a:srcRect/>
          <a:stretch/>
        </p:blipFill>
        <p:spPr>
          <a:xfrm rot="10800000">
            <a:off x="0" y="395654"/>
            <a:ext cx="9144000" cy="3104397"/>
          </a:xfrm>
          <a:prstGeom prst="rect">
            <a:avLst/>
          </a:prstGeom>
          <a:noFill/>
          <a:ln>
            <a:noFill/>
          </a:ln>
        </p:spPr>
      </p:pic>
      <p:pic>
        <p:nvPicPr>
          <p:cNvPr id="11" name="Google Shape;11;p9"/>
          <p:cNvPicPr preferRelativeResize="0"/>
          <p:nvPr/>
        </p:nvPicPr>
        <p:blipFill rotWithShape="1">
          <a:blip r:embed="rId4">
            <a:alphaModFix/>
          </a:blip>
          <a:srcRect/>
          <a:stretch/>
        </p:blipFill>
        <p:spPr>
          <a:xfrm>
            <a:off x="1099134" y="1370951"/>
            <a:ext cx="521958" cy="576901"/>
          </a:xfrm>
          <a:prstGeom prst="rect">
            <a:avLst/>
          </a:prstGeom>
          <a:noFill/>
          <a:ln>
            <a:noFill/>
          </a:ln>
        </p:spPr>
      </p:pic>
      <p:pic>
        <p:nvPicPr>
          <p:cNvPr id="12" name="Google Shape;12;p9"/>
          <p:cNvPicPr preferRelativeResize="0"/>
          <p:nvPr/>
        </p:nvPicPr>
        <p:blipFill rotWithShape="1">
          <a:blip r:embed="rId5">
            <a:alphaModFix/>
          </a:blip>
          <a:srcRect/>
          <a:stretch/>
        </p:blipFill>
        <p:spPr>
          <a:xfrm>
            <a:off x="1760535" y="3958307"/>
            <a:ext cx="5969977" cy="9139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628650" y="274639"/>
            <a:ext cx="7886700" cy="5744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15A24"/>
              </a:buClr>
              <a:buSzPts val="4000"/>
              <a:buFont typeface="Calibri"/>
              <a:buNone/>
              <a:defRPr sz="4000" b="0" i="0" u="none" strike="noStrike" cap="none">
                <a:solidFill>
                  <a:srgbClr val="F15A2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11"/>
          <p:cNvSpPr txBox="1">
            <a:spLocks noGrp="1"/>
          </p:cNvSpPr>
          <p:nvPr>
            <p:ph type="body" idx="1"/>
          </p:nvPr>
        </p:nvSpPr>
        <p:spPr>
          <a:xfrm>
            <a:off x="628650" y="1016000"/>
            <a:ext cx="7886700" cy="361632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15A24"/>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F15A24"/>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15A24"/>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F15A24"/>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F15A24"/>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1"/>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pic>
        <p:nvPicPr>
          <p:cNvPr id="22" name="Google Shape;22;p11"/>
          <p:cNvPicPr preferRelativeResize="0"/>
          <p:nvPr/>
        </p:nvPicPr>
        <p:blipFill rotWithShape="1">
          <a:blip r:embed="rId13">
            <a:alphaModFix/>
          </a:blip>
          <a:srcRect/>
          <a:stretch/>
        </p:blipFill>
        <p:spPr>
          <a:xfrm>
            <a:off x="628650" y="4767263"/>
            <a:ext cx="834571" cy="1356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8"/>
          <p:cNvPicPr preferRelativeResize="0"/>
          <p:nvPr/>
        </p:nvPicPr>
        <p:blipFill rotWithShape="1">
          <a:blip r:embed="rId3">
            <a:alphaModFix/>
          </a:blip>
          <a:srcRect/>
          <a:stretch/>
        </p:blipFill>
        <p:spPr>
          <a:xfrm rot="10800000">
            <a:off x="0" y="4842706"/>
            <a:ext cx="9144000" cy="394760"/>
          </a:xfrm>
          <a:prstGeom prst="rect">
            <a:avLst/>
          </a:prstGeom>
          <a:noFill/>
          <a:ln>
            <a:noFill/>
          </a:ln>
        </p:spPr>
      </p:pic>
      <p:pic>
        <p:nvPicPr>
          <p:cNvPr id="90" name="Google Shape;90;p18"/>
          <p:cNvPicPr preferRelativeResize="0"/>
          <p:nvPr/>
        </p:nvPicPr>
        <p:blipFill rotWithShape="1">
          <a:blip r:embed="rId4">
            <a:alphaModFix/>
          </a:blip>
          <a:srcRect/>
          <a:stretch/>
        </p:blipFill>
        <p:spPr>
          <a:xfrm>
            <a:off x="1099134" y="1370951"/>
            <a:ext cx="521958" cy="576901"/>
          </a:xfrm>
          <a:prstGeom prst="rect">
            <a:avLst/>
          </a:prstGeom>
          <a:noFill/>
          <a:ln>
            <a:noFill/>
          </a:ln>
        </p:spPr>
      </p:pic>
      <p:pic>
        <p:nvPicPr>
          <p:cNvPr id="91" name="Google Shape;91;p18"/>
          <p:cNvPicPr preferRelativeResize="0"/>
          <p:nvPr/>
        </p:nvPicPr>
        <p:blipFill rotWithShape="1">
          <a:blip r:embed="rId5">
            <a:alphaModFix/>
          </a:blip>
          <a:srcRect/>
          <a:stretch/>
        </p:blipFill>
        <p:spPr>
          <a:xfrm>
            <a:off x="2969537" y="2836106"/>
            <a:ext cx="2822973" cy="2006600"/>
          </a:xfrm>
          <a:prstGeom prst="rect">
            <a:avLst/>
          </a:prstGeom>
          <a:noFill/>
          <a:ln>
            <a:noFill/>
          </a:ln>
        </p:spPr>
      </p:pic>
      <p:pic>
        <p:nvPicPr>
          <p:cNvPr id="92" name="Google Shape;92;p18"/>
          <p:cNvPicPr preferRelativeResize="0"/>
          <p:nvPr/>
        </p:nvPicPr>
        <p:blipFill rotWithShape="1">
          <a:blip r:embed="rId6">
            <a:alphaModFix/>
          </a:blip>
          <a:srcRect/>
          <a:stretch/>
        </p:blipFill>
        <p:spPr>
          <a:xfrm>
            <a:off x="1099134" y="1341373"/>
            <a:ext cx="545831" cy="606479"/>
          </a:xfrm>
          <a:prstGeom prst="rect">
            <a:avLst/>
          </a:prstGeom>
          <a:noFill/>
          <a:ln>
            <a:noFill/>
          </a:ln>
        </p:spPr>
      </p:pic>
      <p:pic>
        <p:nvPicPr>
          <p:cNvPr id="93" name="Google Shape;93;p18" descr="A green and yellow gradient word&#10;&#10;Description automatically generated"/>
          <p:cNvPicPr preferRelativeResize="0"/>
          <p:nvPr/>
        </p:nvPicPr>
        <p:blipFill rotWithShape="1">
          <a:blip r:embed="rId7">
            <a:alphaModFix/>
          </a:blip>
          <a:srcRect/>
          <a:stretch/>
        </p:blipFill>
        <p:spPr>
          <a:xfrm>
            <a:off x="6058818" y="3703012"/>
            <a:ext cx="2398786" cy="6069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https://debias-tool.ails.ece.ntua.g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hyperlink" Target="https://debias-tool.ails.ece.ntua.g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clanthology.org/2025.acl-long.1060/"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761067" y="587159"/>
            <a:ext cx="6858000" cy="20849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1400"/>
              <a:buFont typeface="Calibri"/>
              <a:buNone/>
            </a:pPr>
            <a:endParaRPr/>
          </a:p>
        </p:txBody>
      </p:sp>
      <p:sp>
        <p:nvSpPr>
          <p:cNvPr id="102" name="Google Shape;102;p1"/>
          <p:cNvSpPr txBox="1">
            <a:spLocks noGrp="1"/>
          </p:cNvSpPr>
          <p:nvPr>
            <p:ph type="body" idx="1"/>
          </p:nvPr>
        </p:nvSpPr>
        <p:spPr>
          <a:xfrm>
            <a:off x="1760538" y="859779"/>
            <a:ext cx="6858000" cy="20849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1200"/>
              <a:buNone/>
            </a:pPr>
            <a:endParaRPr/>
          </a:p>
        </p:txBody>
      </p:sp>
      <p:sp>
        <p:nvSpPr>
          <p:cNvPr id="103" name="Google Shape;103;p1"/>
          <p:cNvSpPr txBox="1">
            <a:spLocks noGrp="1"/>
          </p:cNvSpPr>
          <p:nvPr>
            <p:ph type="body" idx="2"/>
          </p:nvPr>
        </p:nvSpPr>
        <p:spPr>
          <a:xfrm>
            <a:off x="1760550" y="1343025"/>
            <a:ext cx="6733200" cy="16719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lt1"/>
              </a:buClr>
              <a:buSzPts val="4000"/>
              <a:buNone/>
            </a:pPr>
            <a:r>
              <a:rPr lang="en-LU" sz="2900"/>
              <a:t>Don't Erase, Inform! The DE-BIAS Approach to Detecting and Contextualizing Harmful Language in Cultural Heritage Collections</a:t>
            </a:r>
            <a:endParaRPr sz="2900"/>
          </a:p>
          <a:p>
            <a:pPr marL="0" lvl="0" indent="0" algn="l" rtl="0">
              <a:lnSpc>
                <a:spcPct val="104999"/>
              </a:lnSpc>
              <a:spcBef>
                <a:spcPts val="0"/>
              </a:spcBef>
              <a:spcAft>
                <a:spcPts val="0"/>
              </a:spcAft>
              <a:buClr>
                <a:schemeClr val="lt1"/>
              </a:buClr>
              <a:buSzPts val="4000"/>
              <a:buNone/>
            </a:pPr>
            <a:endParaRPr sz="2700"/>
          </a:p>
        </p:txBody>
      </p:sp>
      <p:sp>
        <p:nvSpPr>
          <p:cNvPr id="104" name="Google Shape;104;p1"/>
          <p:cNvSpPr txBox="1">
            <a:spLocks noGrp="1"/>
          </p:cNvSpPr>
          <p:nvPr>
            <p:ph type="body" idx="3"/>
          </p:nvPr>
        </p:nvSpPr>
        <p:spPr>
          <a:xfrm>
            <a:off x="1760545" y="2894025"/>
            <a:ext cx="3721200" cy="27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en-LU" sz="1900"/>
              <a:t>Orfeas Menis Mastromichalakis</a:t>
            </a:r>
            <a:endParaRPr sz="1900"/>
          </a:p>
          <a:p>
            <a:pPr marL="0" lvl="0" indent="0" algn="l" rtl="0">
              <a:lnSpc>
                <a:spcPct val="90000"/>
              </a:lnSpc>
              <a:spcBef>
                <a:spcPts val="0"/>
              </a:spcBef>
              <a:spcAft>
                <a:spcPts val="0"/>
              </a:spcAft>
              <a:buClr>
                <a:schemeClr val="lt1"/>
              </a:buClr>
              <a:buSzPts val="1800"/>
              <a:buNone/>
            </a:pPr>
            <a:r>
              <a:rPr lang="en-LU" sz="1500"/>
              <a:t>National Technical University of Athens </a:t>
            </a:r>
            <a:endParaRPr sz="1500"/>
          </a:p>
        </p:txBody>
      </p:sp>
      <p:sp>
        <p:nvSpPr>
          <p:cNvPr id="105" name="Google Shape;105;p1"/>
          <p:cNvSpPr txBox="1">
            <a:spLocks noGrp="1"/>
          </p:cNvSpPr>
          <p:nvPr>
            <p:ph type="body" idx="3"/>
          </p:nvPr>
        </p:nvSpPr>
        <p:spPr>
          <a:xfrm>
            <a:off x="5174995" y="2894025"/>
            <a:ext cx="3721200" cy="27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en-LU" sz="1900"/>
              <a:t>Antoine Isaac</a:t>
            </a:r>
            <a:endParaRPr sz="1900"/>
          </a:p>
          <a:p>
            <a:pPr marL="0" lvl="0" indent="0" algn="l" rtl="0">
              <a:lnSpc>
                <a:spcPct val="90000"/>
              </a:lnSpc>
              <a:spcBef>
                <a:spcPts val="0"/>
              </a:spcBef>
              <a:spcAft>
                <a:spcPts val="0"/>
              </a:spcAft>
              <a:buClr>
                <a:schemeClr val="lt1"/>
              </a:buClr>
              <a:buSzPts val="1800"/>
              <a:buNone/>
            </a:pPr>
            <a:r>
              <a:rPr lang="en-LU" sz="1500"/>
              <a:t>Europeana Foundation</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7f3bb04243_0_204"/>
          <p:cNvSpPr txBox="1"/>
          <p:nvPr/>
        </p:nvSpPr>
        <p:spPr>
          <a:xfrm>
            <a:off x="3359050" y="1228388"/>
            <a:ext cx="5660100" cy="7365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2"/>
              </a:buClr>
              <a:buSzPts val="1800"/>
              <a:buFont typeface="Bebas Neue"/>
              <a:buNone/>
            </a:pPr>
            <a:r>
              <a:rPr lang="en-LU" sz="1300" b="1" i="0" u="none" strike="noStrike" cap="none">
                <a:solidFill>
                  <a:schemeClr val="accent2"/>
                </a:solidFill>
                <a:latin typeface="Montserrat"/>
                <a:ea typeface="Montserrat"/>
                <a:cs typeface="Montserrat"/>
                <a:sym typeface="Montserrat"/>
              </a:rPr>
              <a:t>Evaluation Dataset</a:t>
            </a:r>
            <a:endParaRPr sz="1300" b="1" i="0" u="none" strike="noStrike" cap="none">
              <a:solidFill>
                <a:schemeClr val="accent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300" b="1" i="0" u="none" strike="noStrike" cap="none">
                <a:solidFill>
                  <a:schemeClr val="dk2"/>
                </a:solidFill>
                <a:latin typeface="Montserrat"/>
                <a:ea typeface="Montserrat"/>
                <a:cs typeface="Montserrat"/>
                <a:sym typeface="Montserrat"/>
              </a:rPr>
              <a:t>3,700 annotated texts</a:t>
            </a:r>
            <a:r>
              <a:rPr lang="en-LU" sz="1300" b="0" i="0" u="none" strike="noStrike" cap="none">
                <a:solidFill>
                  <a:schemeClr val="dk2"/>
                </a:solidFill>
                <a:latin typeface="Montserrat"/>
                <a:ea typeface="Montserrat"/>
                <a:cs typeface="Montserrat"/>
                <a:sym typeface="Montserrat"/>
              </a:rPr>
              <a:t> covering all 687 terms of the vocabulary</a:t>
            </a:r>
            <a:endParaRPr sz="13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300" b="1" i="0" u="none" strike="noStrike" cap="none">
                <a:solidFill>
                  <a:schemeClr val="dk2"/>
                </a:solidFill>
                <a:latin typeface="Montserrat"/>
                <a:ea typeface="Montserrat"/>
                <a:cs typeface="Montserrat"/>
                <a:sym typeface="Montserrat"/>
              </a:rPr>
              <a:t>145 participants </a:t>
            </a:r>
            <a:r>
              <a:rPr lang="en-LU" sz="1300" b="0" i="0" u="none" strike="noStrike" cap="none">
                <a:solidFill>
                  <a:schemeClr val="dk2"/>
                </a:solidFill>
                <a:latin typeface="Montserrat"/>
                <a:ea typeface="Montserrat"/>
                <a:cs typeface="Montserrat"/>
                <a:sym typeface="Montserrat"/>
              </a:rPr>
              <a:t>contributed in CrowdSourcing campaigns</a:t>
            </a:r>
            <a:endParaRPr sz="13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3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3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300" b="0" i="0" u="none" strike="noStrike" cap="none">
              <a:solidFill>
                <a:schemeClr val="dk2"/>
              </a:solidFill>
              <a:latin typeface="Montserrat"/>
              <a:ea typeface="Montserrat"/>
              <a:cs typeface="Montserrat"/>
              <a:sym typeface="Montserrat"/>
            </a:endParaRPr>
          </a:p>
        </p:txBody>
      </p:sp>
      <p:pic>
        <p:nvPicPr>
          <p:cNvPr id="297" name="Google Shape;297;g37f3bb04243_0_204"/>
          <p:cNvPicPr preferRelativeResize="0"/>
          <p:nvPr/>
        </p:nvPicPr>
        <p:blipFill rotWithShape="1">
          <a:blip r:embed="rId3">
            <a:alphaModFix/>
          </a:blip>
          <a:srcRect/>
          <a:stretch/>
        </p:blipFill>
        <p:spPr>
          <a:xfrm>
            <a:off x="0" y="2592975"/>
            <a:ext cx="3359050" cy="1636104"/>
          </a:xfrm>
          <a:prstGeom prst="rect">
            <a:avLst/>
          </a:prstGeom>
          <a:noFill/>
          <a:ln>
            <a:noFill/>
          </a:ln>
        </p:spPr>
      </p:pic>
      <p:pic>
        <p:nvPicPr>
          <p:cNvPr id="298" name="Google Shape;298;g37f3bb04243_0_204"/>
          <p:cNvPicPr preferRelativeResize="0"/>
          <p:nvPr/>
        </p:nvPicPr>
        <p:blipFill rotWithShape="1">
          <a:blip r:embed="rId4">
            <a:alphaModFix/>
          </a:blip>
          <a:srcRect/>
          <a:stretch/>
        </p:blipFill>
        <p:spPr>
          <a:xfrm>
            <a:off x="3359050" y="2023153"/>
            <a:ext cx="5784952" cy="2724574"/>
          </a:xfrm>
          <a:prstGeom prst="rect">
            <a:avLst/>
          </a:prstGeom>
          <a:noFill/>
          <a:ln>
            <a:noFill/>
          </a:ln>
        </p:spPr>
      </p:pic>
      <p:sp>
        <p:nvSpPr>
          <p:cNvPr id="299" name="Google Shape;299;g37f3bb04243_0_204"/>
          <p:cNvSpPr txBox="1"/>
          <p:nvPr/>
        </p:nvSpPr>
        <p:spPr>
          <a:xfrm>
            <a:off x="0" y="1856475"/>
            <a:ext cx="3259800" cy="7365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2"/>
              </a:buClr>
              <a:buSzPts val="1800"/>
              <a:buFont typeface="Bebas Neue"/>
              <a:buNone/>
            </a:pPr>
            <a:r>
              <a:rPr lang="en-LU" sz="1300" b="1" i="0" u="none" strike="noStrike" cap="none">
                <a:solidFill>
                  <a:schemeClr val="accent2"/>
                </a:solidFill>
                <a:latin typeface="Montserrat"/>
                <a:ea typeface="Montserrat"/>
                <a:cs typeface="Montserrat"/>
                <a:sym typeface="Montserrat"/>
              </a:rPr>
              <a:t>Benchmarking Dataset</a:t>
            </a:r>
            <a:endParaRPr sz="1300" b="1" i="0" u="none" strike="noStrike" cap="none">
              <a:solidFill>
                <a:schemeClr val="accent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300" b="1" i="0" u="none" strike="noStrike" cap="none">
                <a:solidFill>
                  <a:schemeClr val="dk2"/>
                </a:solidFill>
                <a:latin typeface="Montserrat"/>
                <a:ea typeface="Montserrat"/>
                <a:cs typeface="Montserrat"/>
                <a:sym typeface="Montserrat"/>
              </a:rPr>
              <a:t>5 million records</a:t>
            </a:r>
            <a:r>
              <a:rPr lang="en-LU" sz="1300" b="0" i="0" u="none" strike="noStrike" cap="none">
                <a:solidFill>
                  <a:schemeClr val="dk2"/>
                </a:solidFill>
                <a:latin typeface="Montserrat"/>
                <a:ea typeface="Montserrat"/>
                <a:cs typeface="Montserrat"/>
                <a:sym typeface="Montserrat"/>
              </a:rPr>
              <a:t> totaling over 690 million characters</a:t>
            </a:r>
            <a:endParaRPr sz="13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300" b="0" i="0" u="none" strike="noStrike" cap="none">
              <a:solidFill>
                <a:schemeClr val="dk2"/>
              </a:solidFill>
              <a:latin typeface="Montserrat"/>
              <a:ea typeface="Montserrat"/>
              <a:cs typeface="Montserrat"/>
              <a:sym typeface="Montserrat"/>
            </a:endParaRPr>
          </a:p>
        </p:txBody>
      </p:sp>
      <p:sp>
        <p:nvSpPr>
          <p:cNvPr id="300" name="Google Shape;300;g37f3bb04243_0_204"/>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10</a:t>
            </a:fld>
            <a:endParaRPr sz="1000" b="0" i="0" u="none" strike="noStrike" cap="none">
              <a:solidFill>
                <a:schemeClr val="dk2"/>
              </a:solidFill>
              <a:latin typeface="Open Sans"/>
              <a:ea typeface="Open Sans"/>
              <a:cs typeface="Open Sans"/>
              <a:sym typeface="Open Sans"/>
            </a:endParaRPr>
          </a:p>
        </p:txBody>
      </p:sp>
      <p:sp>
        <p:nvSpPr>
          <p:cNvPr id="301" name="Google Shape;301;g37f3bb04243_0_204"/>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Experiments &amp; Evaluation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7f3bb04243_0_222"/>
          <p:cNvSpPr txBox="1"/>
          <p:nvPr/>
        </p:nvSpPr>
        <p:spPr>
          <a:xfrm>
            <a:off x="1151275" y="1286650"/>
            <a:ext cx="7272600" cy="32757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2"/>
              </a:buClr>
              <a:buSzPts val="1800"/>
              <a:buFont typeface="Bebas Neue"/>
              <a:buNone/>
            </a:pPr>
            <a:r>
              <a:rPr lang="en-LU" sz="1400" b="1" i="0" u="none" strike="noStrike" cap="none">
                <a:solidFill>
                  <a:schemeClr val="dk2"/>
                </a:solidFill>
                <a:latin typeface="Montserrat"/>
                <a:ea typeface="Montserrat"/>
                <a:cs typeface="Montserrat"/>
                <a:sym typeface="Montserrat"/>
              </a:rPr>
              <a:t>Standalone tool and open API</a:t>
            </a:r>
            <a:endParaRPr sz="1400" b="1"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400" b="0" i="0" u="none" strike="noStrike" cap="none">
                <a:solidFill>
                  <a:schemeClr val="dk2"/>
                </a:solidFill>
                <a:latin typeface="Montserrat"/>
                <a:ea typeface="Montserrat"/>
                <a:cs typeface="Montserrat"/>
                <a:sym typeface="Montserrat"/>
              </a:rPr>
              <a:t>We provide a user-friendly web application</a:t>
            </a:r>
            <a:r>
              <a:rPr lang="en-LU" sz="1400" b="0" i="0" u="none" strike="noStrike" cap="none" baseline="30000">
                <a:solidFill>
                  <a:schemeClr val="dk2"/>
                </a:solidFill>
                <a:latin typeface="Montserrat"/>
                <a:ea typeface="Montserrat"/>
                <a:cs typeface="Montserrat"/>
                <a:sym typeface="Montserrat"/>
              </a:rPr>
              <a:t>2</a:t>
            </a:r>
            <a:r>
              <a:rPr lang="en-LU" sz="1400" b="0" i="0" u="none" strike="noStrike" cap="none">
                <a:solidFill>
                  <a:schemeClr val="dk2"/>
                </a:solidFill>
                <a:latin typeface="Montserrat"/>
                <a:ea typeface="Montserrat"/>
                <a:cs typeface="Montserrat"/>
                <a:sym typeface="Montserrat"/>
              </a:rPr>
              <a:t> and an open API, allowing individual researchers, archivists, and institutions to use the tool independently of platform constraints.</a:t>
            </a: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1"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0" i="0" u="none" strike="noStrike" cap="none">
              <a:solidFill>
                <a:schemeClr val="dk2"/>
              </a:solidFill>
              <a:latin typeface="Montserrat"/>
              <a:ea typeface="Montserrat"/>
              <a:cs typeface="Montserrat"/>
              <a:sym typeface="Montserrat"/>
            </a:endParaRPr>
          </a:p>
        </p:txBody>
      </p:sp>
      <p:sp>
        <p:nvSpPr>
          <p:cNvPr id="307" name="Google Shape;307;g37f3bb04243_0_222"/>
          <p:cNvSpPr txBox="1"/>
          <p:nvPr/>
        </p:nvSpPr>
        <p:spPr>
          <a:xfrm>
            <a:off x="0" y="4831275"/>
            <a:ext cx="3603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100"/>
              <a:buFont typeface="Arial"/>
              <a:buNone/>
            </a:pPr>
            <a:r>
              <a:rPr lang="en-LU" sz="1100" b="0" i="0" u="none" strike="noStrike" cap="none" baseline="30000">
                <a:solidFill>
                  <a:srgbClr val="000000"/>
                </a:solidFill>
                <a:latin typeface="Montserrat"/>
                <a:ea typeface="Montserrat"/>
                <a:cs typeface="Montserrat"/>
                <a:sym typeface="Montserrat"/>
              </a:rPr>
              <a:t>2</a:t>
            </a:r>
            <a:r>
              <a:rPr lang="en-LU" sz="1100" b="0" i="0" u="sng" strike="noStrike" cap="none">
                <a:solidFill>
                  <a:srgbClr val="000000"/>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https://debias-tool.ails.ece.ntua.gr</a:t>
            </a:r>
            <a:endParaRPr sz="1100" b="0" i="0" u="none" strike="noStrike" cap="none">
              <a:solidFill>
                <a:srgbClr val="000000"/>
              </a:solidFill>
              <a:latin typeface="Montserrat"/>
              <a:ea typeface="Montserrat"/>
              <a:cs typeface="Montserrat"/>
              <a:sym typeface="Montserrat"/>
            </a:endParaRPr>
          </a:p>
        </p:txBody>
      </p:sp>
      <p:sp>
        <p:nvSpPr>
          <p:cNvPr id="308" name="Google Shape;308;g37f3bb04243_0_222"/>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Application &amp; Impact</a:t>
            </a:r>
            <a:endParaRPr/>
          </a:p>
        </p:txBody>
      </p:sp>
      <p:sp>
        <p:nvSpPr>
          <p:cNvPr id="309" name="Google Shape;309;g37f3bb04243_0_222"/>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11</a:t>
            </a:fld>
            <a:endParaRPr sz="1000" b="0" i="0" u="none" strike="noStrike" cap="none">
              <a:solidFill>
                <a:schemeClr val="dk2"/>
              </a:solidFill>
              <a:latin typeface="Open Sans"/>
              <a:ea typeface="Open Sans"/>
              <a:cs typeface="Open Sans"/>
              <a:sym typeface="Open Sans"/>
            </a:endParaRPr>
          </a:p>
        </p:txBody>
      </p:sp>
      <p:pic>
        <p:nvPicPr>
          <p:cNvPr id="310" name="Google Shape;310;g37f3bb04243_0_222"/>
          <p:cNvPicPr preferRelativeResize="0"/>
          <p:nvPr/>
        </p:nvPicPr>
        <p:blipFill rotWithShape="1">
          <a:blip r:embed="rId4">
            <a:alphaModFix/>
          </a:blip>
          <a:srcRect/>
          <a:stretch/>
        </p:blipFill>
        <p:spPr>
          <a:xfrm>
            <a:off x="382825" y="1109050"/>
            <a:ext cx="3603301" cy="3630891"/>
          </a:xfrm>
          <a:prstGeom prst="rect">
            <a:avLst/>
          </a:prstGeom>
          <a:noFill/>
          <a:ln w="9525" cap="flat" cmpd="sng">
            <a:solidFill>
              <a:srgbClr val="FFFFFF"/>
            </a:solidFill>
            <a:prstDash val="solid"/>
            <a:round/>
            <a:headEnd type="none" w="sm" len="sm"/>
            <a:tailEnd type="none" w="sm" len="sm"/>
          </a:ln>
        </p:spPr>
      </p:pic>
      <p:pic>
        <p:nvPicPr>
          <p:cNvPr id="311" name="Google Shape;311;g37f3bb04243_0_222"/>
          <p:cNvPicPr preferRelativeResize="0"/>
          <p:nvPr/>
        </p:nvPicPr>
        <p:blipFill rotWithShape="1">
          <a:blip r:embed="rId5">
            <a:alphaModFix/>
          </a:blip>
          <a:srcRect/>
          <a:stretch/>
        </p:blipFill>
        <p:spPr>
          <a:xfrm>
            <a:off x="2425327" y="1835599"/>
            <a:ext cx="6476524" cy="230057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7f3bb04243_0_214"/>
          <p:cNvSpPr txBox="1"/>
          <p:nvPr/>
        </p:nvSpPr>
        <p:spPr>
          <a:xfrm>
            <a:off x="1151275" y="1286650"/>
            <a:ext cx="7272600" cy="3275700"/>
          </a:xfrm>
          <a:prstGeom prst="rect">
            <a:avLst/>
          </a:prstGeom>
          <a:noFill/>
          <a:ln>
            <a:noFill/>
          </a:ln>
        </p:spPr>
        <p:txBody>
          <a:bodyPr spcFirstLastPara="1" wrap="square" lIns="91425" tIns="91425" rIns="91425" bIns="91425" anchor="t" anchorCtr="0">
            <a:noAutofit/>
          </a:bodyPr>
          <a:lstStyle/>
          <a:p>
            <a:pPr marL="152400" lvl="0" indent="0" algn="l" rtl="0">
              <a:spcBef>
                <a:spcPts val="0"/>
              </a:spcBef>
              <a:spcAft>
                <a:spcPts val="0"/>
              </a:spcAft>
              <a:buClr>
                <a:schemeClr val="dk1"/>
              </a:buClr>
              <a:buSzPts val="1800"/>
              <a:buFont typeface="Bebas Neue"/>
              <a:buNone/>
            </a:pPr>
            <a:r>
              <a:rPr lang="en-LU" b="1">
                <a:solidFill>
                  <a:schemeClr val="dk1"/>
                </a:solidFill>
                <a:latin typeface="Montserrat"/>
                <a:ea typeface="Montserrat"/>
                <a:cs typeface="Montserrat"/>
                <a:sym typeface="Montserrat"/>
              </a:rPr>
              <a:t>Standalone tool and open API</a:t>
            </a:r>
            <a:endParaRPr b="1">
              <a:solidFill>
                <a:schemeClr val="dk1"/>
              </a:solidFill>
              <a:latin typeface="Montserrat"/>
              <a:ea typeface="Montserrat"/>
              <a:cs typeface="Montserrat"/>
              <a:sym typeface="Montserrat"/>
            </a:endParaRPr>
          </a:p>
          <a:p>
            <a:pPr marL="152400" lvl="0" indent="0" algn="l" rtl="0">
              <a:spcBef>
                <a:spcPts val="0"/>
              </a:spcBef>
              <a:spcAft>
                <a:spcPts val="0"/>
              </a:spcAft>
              <a:buClr>
                <a:schemeClr val="dk1"/>
              </a:buClr>
              <a:buSzPts val="1800"/>
              <a:buFont typeface="Bebas Neue"/>
              <a:buNone/>
            </a:pPr>
            <a:r>
              <a:rPr lang="en-LU">
                <a:solidFill>
                  <a:schemeClr val="dk1"/>
                </a:solidFill>
                <a:latin typeface="Montserrat"/>
                <a:ea typeface="Montserrat"/>
                <a:cs typeface="Montserrat"/>
                <a:sym typeface="Montserrat"/>
              </a:rPr>
              <a:t>We provide a user-friendly web application</a:t>
            </a:r>
            <a:r>
              <a:rPr lang="en-LU" baseline="30000">
                <a:solidFill>
                  <a:schemeClr val="dk1"/>
                </a:solidFill>
                <a:latin typeface="Montserrat"/>
                <a:ea typeface="Montserrat"/>
                <a:cs typeface="Montserrat"/>
                <a:sym typeface="Montserrat"/>
              </a:rPr>
              <a:t>2</a:t>
            </a:r>
            <a:r>
              <a:rPr lang="en-LU">
                <a:solidFill>
                  <a:schemeClr val="dk1"/>
                </a:solidFill>
                <a:latin typeface="Montserrat"/>
                <a:ea typeface="Montserrat"/>
                <a:cs typeface="Montserrat"/>
                <a:sym typeface="Montserrat"/>
              </a:rPr>
              <a:t> and an open API, allowing individual researchers, archivists, and institutions to use the tool independently of platform constraints.</a:t>
            </a:r>
            <a:endParaRPr>
              <a:solidFill>
                <a:schemeClr val="dk1"/>
              </a:solidFill>
              <a:latin typeface="Montserrat"/>
              <a:ea typeface="Montserrat"/>
              <a:cs typeface="Montserrat"/>
              <a:sym typeface="Montserrat"/>
            </a:endParaRPr>
          </a:p>
          <a:p>
            <a:pPr marL="152400" lvl="0" indent="0" algn="l" rtl="0">
              <a:spcBef>
                <a:spcPts val="0"/>
              </a:spcBef>
              <a:spcAft>
                <a:spcPts val="0"/>
              </a:spcAft>
              <a:buClr>
                <a:schemeClr val="dk1"/>
              </a:buClr>
              <a:buSzPts val="1800"/>
              <a:buFont typeface="Bebas Neue"/>
              <a:buNone/>
            </a:pPr>
            <a:endParaRPr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2"/>
              </a:buClr>
              <a:buSzPts val="1800"/>
              <a:buFont typeface="Bebas Neue"/>
              <a:buNone/>
            </a:pPr>
            <a:r>
              <a:rPr lang="en-LU">
                <a:solidFill>
                  <a:schemeClr val="dk1"/>
                </a:solidFill>
                <a:latin typeface="Montserrat"/>
                <a:ea typeface="Montserrat"/>
                <a:cs typeface="Montserrat"/>
                <a:sym typeface="Montserrat"/>
              </a:rPr>
              <a:t>    </a:t>
            </a:r>
            <a:r>
              <a:rPr lang="en-LU" sz="1400" b="1" i="0" u="none" strike="noStrike" cap="none">
                <a:solidFill>
                  <a:schemeClr val="dk2"/>
                </a:solidFill>
                <a:latin typeface="Montserrat"/>
                <a:ea typeface="Montserrat"/>
                <a:cs typeface="Montserrat"/>
                <a:sym typeface="Montserrat"/>
              </a:rPr>
              <a:t>Integrated with major CH platforms</a:t>
            </a:r>
            <a:endParaRPr sz="1400" b="1"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400" b="0" i="0" u="none" strike="noStrike" cap="none">
                <a:solidFill>
                  <a:schemeClr val="dk2"/>
                </a:solidFill>
                <a:latin typeface="Montserrat"/>
                <a:ea typeface="Montserrat"/>
                <a:cs typeface="Montserrat"/>
                <a:sym typeface="Montserrat"/>
              </a:rPr>
              <a:t>Our tool has been integrated with CH platforms such as Europeana and MINT, enabling institutions to detect harmful terms directly within their metadata pipelines, and platforms to inform about the detections.</a:t>
            </a: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1"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400" b="0" i="0" u="none" strike="noStrike" cap="none">
              <a:solidFill>
                <a:schemeClr val="dk2"/>
              </a:solidFill>
              <a:latin typeface="Montserrat"/>
              <a:ea typeface="Montserrat"/>
              <a:cs typeface="Montserrat"/>
              <a:sym typeface="Montserrat"/>
            </a:endParaRPr>
          </a:p>
        </p:txBody>
      </p:sp>
      <p:sp>
        <p:nvSpPr>
          <p:cNvPr id="317" name="Google Shape;317;g37f3bb04243_0_214"/>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12</a:t>
            </a:fld>
            <a:endParaRPr sz="1000" b="0" i="0" u="none" strike="noStrike" cap="none">
              <a:solidFill>
                <a:schemeClr val="dk2"/>
              </a:solidFill>
              <a:latin typeface="Open Sans"/>
              <a:ea typeface="Open Sans"/>
              <a:cs typeface="Open Sans"/>
              <a:sym typeface="Open Sans"/>
            </a:endParaRPr>
          </a:p>
        </p:txBody>
      </p:sp>
      <p:sp>
        <p:nvSpPr>
          <p:cNvPr id="318" name="Google Shape;318;g37f3bb04243_0_214"/>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Application &amp; Impact</a:t>
            </a:r>
            <a:endParaRPr/>
          </a:p>
        </p:txBody>
      </p:sp>
      <p:pic>
        <p:nvPicPr>
          <p:cNvPr id="319" name="Google Shape;319;g37f3bb04243_0_214"/>
          <p:cNvPicPr preferRelativeResize="0"/>
          <p:nvPr/>
        </p:nvPicPr>
        <p:blipFill rotWithShape="1">
          <a:blip r:embed="rId3">
            <a:alphaModFix/>
          </a:blip>
          <a:srcRect/>
          <a:stretch/>
        </p:blipFill>
        <p:spPr>
          <a:xfrm>
            <a:off x="678900" y="84850"/>
            <a:ext cx="7354800" cy="4881725"/>
          </a:xfrm>
          <a:prstGeom prst="rect">
            <a:avLst/>
          </a:prstGeom>
          <a:noFill/>
          <a:ln>
            <a:noFill/>
          </a:ln>
        </p:spPr>
      </p:pic>
      <p:pic>
        <p:nvPicPr>
          <p:cNvPr id="320" name="Google Shape;320;g37f3bb04243_0_214"/>
          <p:cNvPicPr preferRelativeResize="0"/>
          <p:nvPr/>
        </p:nvPicPr>
        <p:blipFill rotWithShape="1">
          <a:blip r:embed="rId4">
            <a:alphaModFix/>
          </a:blip>
          <a:srcRect/>
          <a:stretch/>
        </p:blipFill>
        <p:spPr>
          <a:xfrm>
            <a:off x="203224" y="36125"/>
            <a:ext cx="8269224" cy="54671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7f3bb04243_0_232"/>
          <p:cNvSpPr txBox="1"/>
          <p:nvPr/>
        </p:nvSpPr>
        <p:spPr>
          <a:xfrm>
            <a:off x="6113836" y="4820175"/>
            <a:ext cx="3603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100"/>
              <a:buFont typeface="Arial"/>
              <a:buNone/>
            </a:pPr>
            <a:r>
              <a:rPr lang="en-LU" sz="1100" b="0" i="0" u="none" strike="noStrike" cap="none" baseline="30000">
                <a:solidFill>
                  <a:srgbClr val="000000"/>
                </a:solidFill>
                <a:latin typeface="Montserrat"/>
                <a:ea typeface="Montserrat"/>
                <a:cs typeface="Montserrat"/>
                <a:sym typeface="Montserrat"/>
              </a:rPr>
              <a:t>2</a:t>
            </a:r>
            <a:r>
              <a:rPr lang="en-LU" sz="1100" b="0" i="0" u="sng" strike="noStrike" cap="none">
                <a:solidFill>
                  <a:srgbClr val="000000"/>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https://debias-tool.ails.ece.ntua.gr</a:t>
            </a:r>
            <a:endParaRPr sz="1100" b="0" i="0" u="none" strike="noStrike" cap="none">
              <a:solidFill>
                <a:srgbClr val="000000"/>
              </a:solidFill>
              <a:latin typeface="Montserrat"/>
              <a:ea typeface="Montserrat"/>
              <a:cs typeface="Montserrat"/>
              <a:sym typeface="Montserrat"/>
            </a:endParaRPr>
          </a:p>
        </p:txBody>
      </p:sp>
      <p:sp>
        <p:nvSpPr>
          <p:cNvPr id="326" name="Google Shape;326;g37f3bb04243_0_232"/>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Application &amp; Impact</a:t>
            </a:r>
            <a:endParaRPr/>
          </a:p>
        </p:txBody>
      </p:sp>
      <p:sp>
        <p:nvSpPr>
          <p:cNvPr id="327" name="Google Shape;327;g37f3bb04243_0_232"/>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13</a:t>
            </a:fld>
            <a:endParaRPr sz="1000" b="0" i="0" u="none" strike="noStrike" cap="none">
              <a:solidFill>
                <a:schemeClr val="dk2"/>
              </a:solidFill>
              <a:latin typeface="Open Sans"/>
              <a:ea typeface="Open Sans"/>
              <a:cs typeface="Open Sans"/>
              <a:sym typeface="Open Sans"/>
            </a:endParaRPr>
          </a:p>
        </p:txBody>
      </p:sp>
      <p:sp>
        <p:nvSpPr>
          <p:cNvPr id="328" name="Google Shape;328;g37f3bb04243_0_232"/>
          <p:cNvSpPr txBox="1"/>
          <p:nvPr/>
        </p:nvSpPr>
        <p:spPr>
          <a:xfrm>
            <a:off x="935700" y="1253775"/>
            <a:ext cx="7272600" cy="3254400"/>
          </a:xfrm>
          <a:prstGeom prst="rect">
            <a:avLst/>
          </a:prstGeom>
          <a:noFill/>
          <a:ln>
            <a:noFill/>
          </a:ln>
        </p:spPr>
        <p:txBody>
          <a:bodyPr spcFirstLastPara="1" wrap="square" lIns="91425" tIns="91425" rIns="91425" bIns="91425" anchor="t" anchorCtr="0">
            <a:noAutofit/>
          </a:bodyPr>
          <a:lstStyle/>
          <a:p>
            <a:pPr marL="152400" lvl="0" indent="0" algn="l" rtl="0">
              <a:spcBef>
                <a:spcPts val="0"/>
              </a:spcBef>
              <a:spcAft>
                <a:spcPts val="0"/>
              </a:spcAft>
              <a:buClr>
                <a:schemeClr val="dk1"/>
              </a:buClr>
              <a:buSzPts val="1800"/>
              <a:buFont typeface="Bebas Neue"/>
              <a:buNone/>
            </a:pPr>
            <a:r>
              <a:rPr lang="en-LU" b="1">
                <a:solidFill>
                  <a:schemeClr val="dk1"/>
                </a:solidFill>
                <a:latin typeface="Montserrat"/>
                <a:ea typeface="Montserrat"/>
                <a:cs typeface="Montserrat"/>
                <a:sym typeface="Montserrat"/>
              </a:rPr>
              <a:t>Standalone tool and open API</a:t>
            </a:r>
            <a:endParaRPr b="1">
              <a:solidFill>
                <a:schemeClr val="dk1"/>
              </a:solidFill>
              <a:latin typeface="Montserrat"/>
              <a:ea typeface="Montserrat"/>
              <a:cs typeface="Montserrat"/>
              <a:sym typeface="Montserrat"/>
            </a:endParaRPr>
          </a:p>
          <a:p>
            <a:pPr marL="152400" lvl="0" indent="0" algn="l" rtl="0">
              <a:spcBef>
                <a:spcPts val="0"/>
              </a:spcBef>
              <a:spcAft>
                <a:spcPts val="0"/>
              </a:spcAft>
              <a:buClr>
                <a:schemeClr val="dk1"/>
              </a:buClr>
              <a:buSzPts val="1800"/>
              <a:buFont typeface="Bebas Neue"/>
              <a:buNone/>
            </a:pPr>
            <a:r>
              <a:rPr lang="en-LU">
                <a:solidFill>
                  <a:schemeClr val="dk1"/>
                </a:solidFill>
                <a:latin typeface="Montserrat"/>
                <a:ea typeface="Montserrat"/>
                <a:cs typeface="Montserrat"/>
                <a:sym typeface="Montserrat"/>
              </a:rPr>
              <a:t>We provide a user-friendly web application</a:t>
            </a:r>
            <a:r>
              <a:rPr lang="en-LU" baseline="30000">
                <a:solidFill>
                  <a:schemeClr val="dk1"/>
                </a:solidFill>
                <a:latin typeface="Montserrat"/>
                <a:ea typeface="Montserrat"/>
                <a:cs typeface="Montserrat"/>
                <a:sym typeface="Montserrat"/>
              </a:rPr>
              <a:t>2</a:t>
            </a:r>
            <a:r>
              <a:rPr lang="en-LU">
                <a:solidFill>
                  <a:schemeClr val="dk1"/>
                </a:solidFill>
                <a:latin typeface="Montserrat"/>
                <a:ea typeface="Montserrat"/>
                <a:cs typeface="Montserrat"/>
                <a:sym typeface="Montserrat"/>
              </a:rPr>
              <a:t> and an open API, allowing individual researchers, archivists, and institutions to use the tool independently of platform constraints.</a:t>
            </a:r>
            <a:endParaRPr>
              <a:solidFill>
                <a:schemeClr val="dk1"/>
              </a:solidFill>
              <a:latin typeface="Montserrat"/>
              <a:ea typeface="Montserrat"/>
              <a:cs typeface="Montserrat"/>
              <a:sym typeface="Montserrat"/>
            </a:endParaRPr>
          </a:p>
          <a:p>
            <a:pPr marL="152400" lvl="0" indent="0" algn="l" rtl="0">
              <a:spcBef>
                <a:spcPts val="0"/>
              </a:spcBef>
              <a:spcAft>
                <a:spcPts val="0"/>
              </a:spcAft>
              <a:buClr>
                <a:schemeClr val="dk1"/>
              </a:buClr>
              <a:buSzPts val="1800"/>
              <a:buFont typeface="Bebas Neue"/>
              <a:buNone/>
            </a:pPr>
            <a:endParaRPr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2"/>
              </a:buClr>
              <a:buSzPts val="1800"/>
              <a:buFont typeface="Bebas Neue"/>
              <a:buNone/>
            </a:pPr>
            <a:r>
              <a:rPr lang="en-LU">
                <a:solidFill>
                  <a:schemeClr val="dk1"/>
                </a:solidFill>
                <a:latin typeface="Montserrat"/>
                <a:ea typeface="Montserrat"/>
                <a:cs typeface="Montserrat"/>
                <a:sym typeface="Montserrat"/>
              </a:rPr>
              <a:t>    </a:t>
            </a:r>
            <a:r>
              <a:rPr lang="en-LU" sz="1400" b="1" i="0" u="none" strike="noStrike" cap="none">
                <a:solidFill>
                  <a:schemeClr val="dk2"/>
                </a:solidFill>
                <a:latin typeface="Montserrat"/>
                <a:ea typeface="Montserrat"/>
                <a:cs typeface="Montserrat"/>
                <a:sym typeface="Montserrat"/>
              </a:rPr>
              <a:t>Integrated with major CH platforms</a:t>
            </a:r>
            <a:endParaRPr sz="1400" b="1"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400" b="0" i="0" u="none" strike="noStrike" cap="none">
                <a:solidFill>
                  <a:schemeClr val="dk2"/>
                </a:solidFill>
                <a:latin typeface="Montserrat"/>
                <a:ea typeface="Montserrat"/>
                <a:cs typeface="Montserrat"/>
                <a:sym typeface="Montserrat"/>
              </a:rPr>
              <a:t>Our tool has been integrated with CH platforms such as Europeana and MINT, enabling institutions to detect harmful terms directly within their metadata pipelines, and platforms to inform about the detections.</a:t>
            </a:r>
            <a:endParaRPr sz="14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a:solidFill>
                <a:schemeClr val="dk2"/>
              </a:solidFill>
              <a:latin typeface="Montserrat"/>
              <a:ea typeface="Montserrat"/>
              <a:cs typeface="Montserrat"/>
              <a:sym typeface="Montserrat"/>
            </a:endParaRPr>
          </a:p>
          <a:p>
            <a:pPr marL="152400" lvl="0" indent="0" algn="l" rtl="0">
              <a:spcBef>
                <a:spcPts val="0"/>
              </a:spcBef>
              <a:spcAft>
                <a:spcPts val="0"/>
              </a:spcAft>
              <a:buClr>
                <a:schemeClr val="dk1"/>
              </a:buClr>
              <a:buSzPts val="1800"/>
              <a:buFont typeface="Bebas Neue"/>
              <a:buNone/>
            </a:pPr>
            <a:r>
              <a:rPr lang="en-LU" b="1">
                <a:solidFill>
                  <a:schemeClr val="dk1"/>
                </a:solidFill>
                <a:latin typeface="Montserrat"/>
                <a:ea typeface="Montserrat"/>
                <a:cs typeface="Montserrat"/>
                <a:sym typeface="Montserrat"/>
              </a:rPr>
              <a:t>Wide-scale deployment </a:t>
            </a:r>
            <a:endParaRPr b="1">
              <a:solidFill>
                <a:schemeClr val="dk1"/>
              </a:solidFill>
              <a:latin typeface="Montserrat"/>
              <a:ea typeface="Montserrat"/>
              <a:cs typeface="Montserrat"/>
              <a:sym typeface="Montserrat"/>
            </a:endParaRPr>
          </a:p>
          <a:p>
            <a:pPr marL="152400" lvl="0" indent="0" algn="l" rtl="0">
              <a:spcBef>
                <a:spcPts val="0"/>
              </a:spcBef>
              <a:spcAft>
                <a:spcPts val="0"/>
              </a:spcAft>
              <a:buClr>
                <a:schemeClr val="dk1"/>
              </a:buClr>
              <a:buSzPts val="1800"/>
              <a:buFont typeface="Bebas Neue"/>
              <a:buNone/>
            </a:pPr>
            <a:r>
              <a:rPr lang="en-LU">
                <a:solidFill>
                  <a:schemeClr val="dk1"/>
                </a:solidFill>
                <a:latin typeface="Montserrat"/>
                <a:ea typeface="Montserrat"/>
                <a:cs typeface="Montserrat"/>
                <a:sym typeface="Montserrat"/>
              </a:rPr>
              <a:t>The tool has processed over 7.9 million records across five languages, enriching metadata, and supporting more equitable access to CH collections.</a:t>
            </a:r>
            <a:endParaRPr>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2"/>
              </a:buClr>
              <a:buSzPts val="1800"/>
              <a:buFont typeface="Bebas Neue"/>
              <a:buNone/>
            </a:pPr>
            <a:endParaRPr>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7f3bb04243_0_240"/>
          <p:cNvSpPr txBox="1"/>
          <p:nvPr/>
        </p:nvSpPr>
        <p:spPr>
          <a:xfrm>
            <a:off x="224575" y="982650"/>
            <a:ext cx="8796600" cy="32757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2"/>
              </a:buClr>
              <a:buSzPts val="1800"/>
              <a:buFont typeface="Bebas Neue"/>
              <a:buNone/>
            </a:pPr>
            <a:r>
              <a:rPr lang="en-LU" sz="1800" b="1" i="0" u="none" strike="noStrike" cap="none">
                <a:solidFill>
                  <a:schemeClr val="dk2"/>
                </a:solidFill>
                <a:latin typeface="Montserrat"/>
                <a:ea typeface="Montserrat"/>
                <a:cs typeface="Montserrat"/>
                <a:sym typeface="Montserrat"/>
              </a:rPr>
              <a:t>Multilinguality</a:t>
            </a:r>
            <a:endParaRPr sz="1800" b="1" i="0" u="none" strike="noStrike" cap="none">
              <a:solidFill>
                <a:schemeClr val="dk2"/>
              </a:solidFill>
              <a:latin typeface="Montserrat"/>
              <a:ea typeface="Montserrat"/>
              <a:cs typeface="Montserrat"/>
              <a:sym typeface="Montserrat"/>
            </a:endParaRPr>
          </a:p>
          <a:p>
            <a:pPr marL="457200" marR="0" lvl="0" indent="-330200" algn="l" rtl="0">
              <a:lnSpc>
                <a:spcPct val="100000"/>
              </a:lnSpc>
              <a:spcBef>
                <a:spcPts val="0"/>
              </a:spcBef>
              <a:spcAft>
                <a:spcPts val="0"/>
              </a:spcAft>
              <a:buClr>
                <a:schemeClr val="dk2"/>
              </a:buClr>
              <a:buSzPts val="1600"/>
              <a:buFont typeface="Montserrat"/>
              <a:buChar char="-"/>
            </a:pPr>
            <a:r>
              <a:rPr lang="en-LU" sz="1600" b="0" i="0" u="none" strike="noStrike" cap="none">
                <a:solidFill>
                  <a:schemeClr val="dk2"/>
                </a:solidFill>
                <a:latin typeface="Montserrat"/>
                <a:ea typeface="Montserrat"/>
                <a:cs typeface="Montserrat"/>
                <a:sym typeface="Montserrat"/>
              </a:rPr>
              <a:t>There is no consistent behavior of the libraries and LLMs among different languages. </a:t>
            </a:r>
            <a:endParaRPr sz="1600" b="0" i="0" u="none" strike="noStrike" cap="none">
              <a:solidFill>
                <a:schemeClr val="dk2"/>
              </a:solidFill>
              <a:latin typeface="Montserrat"/>
              <a:ea typeface="Montserrat"/>
              <a:cs typeface="Montserrat"/>
              <a:sym typeface="Montserrat"/>
            </a:endParaRPr>
          </a:p>
          <a:p>
            <a:pPr marL="457200" marR="0" lvl="0" indent="-330200" algn="l" rtl="0">
              <a:lnSpc>
                <a:spcPct val="100000"/>
              </a:lnSpc>
              <a:spcBef>
                <a:spcPts val="0"/>
              </a:spcBef>
              <a:spcAft>
                <a:spcPts val="0"/>
              </a:spcAft>
              <a:buClr>
                <a:schemeClr val="dk2"/>
              </a:buClr>
              <a:buSzPts val="1600"/>
              <a:buFont typeface="Montserrat"/>
              <a:buChar char="-"/>
            </a:pPr>
            <a:r>
              <a:rPr lang="en-LU" sz="1600" b="0" i="0" u="none" strike="noStrike" cap="none">
                <a:solidFill>
                  <a:schemeClr val="dk2"/>
                </a:solidFill>
                <a:latin typeface="Montserrat"/>
                <a:ea typeface="Montserrat"/>
                <a:cs typeface="Montserrat"/>
                <a:sym typeface="Montserrat"/>
              </a:rPr>
              <a:t>Certain problems may require language-specific solutions. </a:t>
            </a:r>
            <a:endParaRPr sz="1600" b="0" i="0" u="none" strike="noStrike" cap="none">
              <a:solidFill>
                <a:schemeClr val="dk2"/>
              </a:solidFill>
              <a:latin typeface="Montserrat"/>
              <a:ea typeface="Montserrat"/>
              <a:cs typeface="Montserrat"/>
              <a:sym typeface="Montserrat"/>
            </a:endParaRPr>
          </a:p>
          <a:p>
            <a:pPr marL="457200" marR="0" lvl="0" indent="-330200" algn="l" rtl="0">
              <a:lnSpc>
                <a:spcPct val="100000"/>
              </a:lnSpc>
              <a:spcBef>
                <a:spcPts val="0"/>
              </a:spcBef>
              <a:spcAft>
                <a:spcPts val="0"/>
              </a:spcAft>
              <a:buClr>
                <a:schemeClr val="dk2"/>
              </a:buClr>
              <a:buSzPts val="1600"/>
              <a:buFont typeface="Montserrat"/>
              <a:buChar char="-"/>
            </a:pPr>
            <a:r>
              <a:rPr lang="en-LU" sz="1600" b="0" i="0" u="none" strike="noStrike" cap="none">
                <a:solidFill>
                  <a:schemeClr val="dk2"/>
                </a:solidFill>
                <a:latin typeface="Montserrat"/>
                <a:ea typeface="Montserrat"/>
                <a:cs typeface="Montserrat"/>
                <a:sym typeface="Montserrat"/>
              </a:rPr>
              <a:t>Difficulty to assess the results without knowledge of the language.</a:t>
            </a:r>
            <a:endParaRPr sz="16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800" b="1" i="0" u="none" strike="noStrike" cap="none">
                <a:solidFill>
                  <a:schemeClr val="dk2"/>
                </a:solidFill>
                <a:latin typeface="Montserrat"/>
                <a:ea typeface="Montserrat"/>
                <a:cs typeface="Montserrat"/>
                <a:sym typeface="Montserrat"/>
              </a:rPr>
              <a:t>Working with LLMs</a:t>
            </a:r>
            <a:endParaRPr sz="1800" b="1" i="0" u="none" strike="noStrike" cap="none">
              <a:solidFill>
                <a:schemeClr val="dk2"/>
              </a:solidFill>
              <a:latin typeface="Montserrat"/>
              <a:ea typeface="Montserrat"/>
              <a:cs typeface="Montserrat"/>
              <a:sym typeface="Montserrat"/>
            </a:endParaRPr>
          </a:p>
          <a:p>
            <a:pPr marL="457200" marR="0" lvl="0" indent="-330200" algn="l" rtl="0">
              <a:lnSpc>
                <a:spcPct val="100000"/>
              </a:lnSpc>
              <a:spcBef>
                <a:spcPts val="0"/>
              </a:spcBef>
              <a:spcAft>
                <a:spcPts val="0"/>
              </a:spcAft>
              <a:buClr>
                <a:schemeClr val="dk2"/>
              </a:buClr>
              <a:buSzPts val="1600"/>
              <a:buFont typeface="Montserrat"/>
              <a:buChar char="-"/>
            </a:pPr>
            <a:r>
              <a:rPr lang="en-LU" sz="1600" b="0" i="0" u="none" strike="noStrike" cap="none">
                <a:solidFill>
                  <a:schemeClr val="dk2"/>
                </a:solidFill>
                <a:latin typeface="Montserrat"/>
                <a:ea typeface="Montserrat"/>
                <a:cs typeface="Montserrat"/>
                <a:sym typeface="Montserrat"/>
              </a:rPr>
              <a:t>Controlling the output format is not always easy, especially with smaller LLMs, making parsing the results challenging. </a:t>
            </a:r>
            <a:endParaRPr sz="1600" b="0" i="0" u="none" strike="noStrike" cap="none">
              <a:solidFill>
                <a:schemeClr val="dk2"/>
              </a:solidFill>
              <a:latin typeface="Montserrat"/>
              <a:ea typeface="Montserrat"/>
              <a:cs typeface="Montserrat"/>
              <a:sym typeface="Montserrat"/>
            </a:endParaRPr>
          </a:p>
          <a:p>
            <a:pPr marL="457200" marR="0" lvl="0" indent="-330200" algn="l" rtl="0">
              <a:lnSpc>
                <a:spcPct val="100000"/>
              </a:lnSpc>
              <a:spcBef>
                <a:spcPts val="0"/>
              </a:spcBef>
              <a:spcAft>
                <a:spcPts val="0"/>
              </a:spcAft>
              <a:buClr>
                <a:schemeClr val="dk2"/>
              </a:buClr>
              <a:buSzPts val="1600"/>
              <a:buFont typeface="Montserrat"/>
              <a:buChar char="-"/>
            </a:pPr>
            <a:r>
              <a:rPr lang="en-LU" sz="1600" b="0" i="0" u="none" strike="noStrike" cap="none">
                <a:solidFill>
                  <a:schemeClr val="dk2"/>
                </a:solidFill>
                <a:latin typeface="Montserrat"/>
                <a:ea typeface="Montserrat"/>
                <a:cs typeface="Montserrat"/>
                <a:sym typeface="Montserrat"/>
              </a:rPr>
              <a:t>Incorrect reasoning / hallucinations can sometimes lead to a correct decision, especially if the task is a Yes/No question.</a:t>
            </a:r>
            <a:endParaRPr sz="1600" b="0" i="0" u="none" strike="noStrike" cap="none">
              <a:solidFill>
                <a:schemeClr val="dk2"/>
              </a:solidFill>
              <a:latin typeface="Montserrat"/>
              <a:ea typeface="Montserrat"/>
              <a:cs typeface="Montserrat"/>
              <a:sym typeface="Montserrat"/>
            </a:endParaRPr>
          </a:p>
          <a:p>
            <a:pPr marL="152400" marR="0" lvl="0" indent="0" algn="l" rtl="0">
              <a:lnSpc>
                <a:spcPct val="100000"/>
              </a:lnSpc>
              <a:spcBef>
                <a:spcPts val="0"/>
              </a:spcBef>
              <a:spcAft>
                <a:spcPts val="0"/>
              </a:spcAft>
              <a:buClr>
                <a:srgbClr val="000000"/>
              </a:buClr>
              <a:buSzPts val="1400"/>
              <a:buFont typeface="Arial"/>
              <a:buNone/>
            </a:pPr>
            <a:r>
              <a:rPr lang="en-LU" sz="1800" b="1" i="0" u="none" strike="noStrike" cap="none">
                <a:solidFill>
                  <a:schemeClr val="dk2"/>
                </a:solidFill>
                <a:latin typeface="Montserrat"/>
                <a:ea typeface="Montserrat"/>
                <a:cs typeface="Montserrat"/>
                <a:sym typeface="Montserrat"/>
              </a:rPr>
              <a:t>Context-sensitive interpretation</a:t>
            </a:r>
            <a:endParaRPr sz="1800" b="1" i="0" u="none" strike="noStrike" cap="none">
              <a:solidFill>
                <a:schemeClr val="dk2"/>
              </a:solidFill>
              <a:latin typeface="Montserrat"/>
              <a:ea typeface="Montserrat"/>
              <a:cs typeface="Montserrat"/>
              <a:sym typeface="Montserrat"/>
            </a:endParaRPr>
          </a:p>
          <a:p>
            <a:pPr marL="457200" marR="0" lvl="0" indent="-330200" algn="l" rtl="0">
              <a:lnSpc>
                <a:spcPct val="100000"/>
              </a:lnSpc>
              <a:spcBef>
                <a:spcPts val="0"/>
              </a:spcBef>
              <a:spcAft>
                <a:spcPts val="0"/>
              </a:spcAft>
              <a:buClr>
                <a:schemeClr val="dk2"/>
              </a:buClr>
              <a:buSzPts val="1600"/>
              <a:buFont typeface="Montserrat"/>
              <a:buChar char="-"/>
            </a:pPr>
            <a:r>
              <a:rPr lang="en-LU" sz="1600" b="0" i="0" u="none" strike="noStrike" cap="none">
                <a:solidFill>
                  <a:schemeClr val="dk2"/>
                </a:solidFill>
                <a:latin typeface="Montserrat"/>
                <a:ea typeface="Montserrat"/>
                <a:cs typeface="Montserrat"/>
                <a:sym typeface="Montserrat"/>
              </a:rPr>
              <a:t>Besides the in-text context that may help disambiguate whether a term is used in a contentious manner, in many cases, additional metadata (e.g., creator, date) or even the object itself (e.g., an image) is needed to interpret it accurately.</a:t>
            </a:r>
            <a:endParaRPr sz="2000" b="0" i="0" u="none" strike="noStrike" cap="none">
              <a:solidFill>
                <a:schemeClr val="dk2"/>
              </a:solidFill>
              <a:latin typeface="Montserrat"/>
              <a:ea typeface="Montserrat"/>
              <a:cs typeface="Montserrat"/>
              <a:sym typeface="Montserrat"/>
            </a:endParaRPr>
          </a:p>
        </p:txBody>
      </p:sp>
      <p:sp>
        <p:nvSpPr>
          <p:cNvPr id="334" name="Google Shape;334;g37f3bb04243_0_240"/>
          <p:cNvSpPr/>
          <p:nvPr/>
        </p:nvSpPr>
        <p:spPr>
          <a:xfrm>
            <a:off x="266493" y="1129477"/>
            <a:ext cx="137400" cy="126600"/>
          </a:xfrm>
          <a:prstGeom prst="ellipse">
            <a:avLst/>
          </a:prstGeom>
          <a:solidFill>
            <a:srgbClr val="FF6B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37f3bb04243_0_240"/>
          <p:cNvSpPr/>
          <p:nvPr/>
        </p:nvSpPr>
        <p:spPr>
          <a:xfrm>
            <a:off x="266493" y="2412431"/>
            <a:ext cx="137400" cy="126600"/>
          </a:xfrm>
          <a:prstGeom prst="ellipse">
            <a:avLst/>
          </a:prstGeom>
          <a:solidFill>
            <a:srgbClr val="FF6B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37f3bb04243_0_240"/>
          <p:cNvSpPr/>
          <p:nvPr/>
        </p:nvSpPr>
        <p:spPr>
          <a:xfrm>
            <a:off x="266493" y="3653318"/>
            <a:ext cx="137400" cy="126600"/>
          </a:xfrm>
          <a:prstGeom prst="ellipse">
            <a:avLst/>
          </a:prstGeom>
          <a:solidFill>
            <a:srgbClr val="FF6B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37f3bb04243_0_240"/>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Challenges &amp; Limitations</a:t>
            </a:r>
            <a:endParaRPr/>
          </a:p>
        </p:txBody>
      </p:sp>
      <p:sp>
        <p:nvSpPr>
          <p:cNvPr id="338" name="Google Shape;338;g37f3bb04243_0_240"/>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14</a:t>
            </a:fld>
            <a:endParaRPr sz="10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8"/>
          <p:cNvSpPr txBox="1">
            <a:spLocks noGrp="1"/>
          </p:cNvSpPr>
          <p:nvPr>
            <p:ph type="title"/>
          </p:nvPr>
        </p:nvSpPr>
        <p:spPr>
          <a:xfrm>
            <a:off x="1868514" y="1250338"/>
            <a:ext cx="3106500" cy="68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15A24"/>
              </a:buClr>
              <a:buSzPts val="4400"/>
              <a:buFont typeface="Calibri"/>
              <a:buNone/>
            </a:pPr>
            <a:r>
              <a:rPr lang="en-LU"/>
              <a:t>Thank you</a:t>
            </a:r>
            <a:endParaRPr/>
          </a:p>
        </p:txBody>
      </p:sp>
      <p:sp>
        <p:nvSpPr>
          <p:cNvPr id="344" name="Google Shape;344;p8"/>
          <p:cNvSpPr txBox="1">
            <a:spLocks noGrp="1"/>
          </p:cNvSpPr>
          <p:nvPr>
            <p:ph type="body" idx="1"/>
          </p:nvPr>
        </p:nvSpPr>
        <p:spPr>
          <a:xfrm>
            <a:off x="1868488" y="1962918"/>
            <a:ext cx="6624600" cy="898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LU"/>
              <a:t>menisorfeas@gmail.com</a:t>
            </a:r>
            <a:endParaRPr/>
          </a:p>
        </p:txBody>
      </p:sp>
      <p:sp>
        <p:nvSpPr>
          <p:cNvPr id="345" name="Google Shape;345;p8"/>
          <p:cNvSpPr txBox="1">
            <a:spLocks noGrp="1"/>
          </p:cNvSpPr>
          <p:nvPr>
            <p:ph type="title"/>
          </p:nvPr>
        </p:nvSpPr>
        <p:spPr>
          <a:xfrm>
            <a:off x="283350" y="2413362"/>
            <a:ext cx="8721600" cy="68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15A24"/>
              </a:buClr>
              <a:buSzPts val="4400"/>
              <a:buFont typeface="Calibri"/>
              <a:buNone/>
            </a:pPr>
            <a:r>
              <a:rPr lang="en-LU" sz="1600"/>
              <a:t>Thanks to all the partners and individuals that contributed to DE-BIAS and brought this project to life!</a:t>
            </a:r>
            <a:endParaRPr sz="1600"/>
          </a:p>
        </p:txBody>
      </p:sp>
      <p:sp>
        <p:nvSpPr>
          <p:cNvPr id="346" name="Google Shape;346;p8"/>
          <p:cNvSpPr txBox="1"/>
          <p:nvPr/>
        </p:nvSpPr>
        <p:spPr>
          <a:xfrm>
            <a:off x="283350" y="2679950"/>
            <a:ext cx="87216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LU" sz="1200">
                <a:solidFill>
                  <a:srgbClr val="212529"/>
                </a:solidFill>
                <a:latin typeface="Roboto"/>
                <a:ea typeface="Roboto"/>
                <a:cs typeface="Roboto"/>
                <a:sym typeface="Roboto"/>
              </a:rPr>
              <a:t>Orfeas Menis Mastromichalakis, Jason Liartis, Kristina Rose, Antoine Isaac, and Giorgos Stamou. 2025. </a:t>
            </a:r>
            <a:r>
              <a:rPr lang="en-LU" sz="1200">
                <a:solidFill>
                  <a:srgbClr val="446E9B"/>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Don’t Erase, Inform! Detecting and Contextualizing Harmful Language in Cultural Heritage Collections</a:t>
            </a:r>
            <a:r>
              <a:rPr lang="en-LU" sz="1200">
                <a:solidFill>
                  <a:srgbClr val="212529"/>
                </a:solidFill>
                <a:latin typeface="Roboto"/>
                <a:ea typeface="Roboto"/>
                <a:cs typeface="Roboto"/>
                <a:sym typeface="Roboto"/>
              </a:rPr>
              <a:t>. In </a:t>
            </a:r>
            <a:r>
              <a:rPr lang="en-LU" sz="1200" i="1">
                <a:solidFill>
                  <a:srgbClr val="212529"/>
                </a:solidFill>
                <a:latin typeface="Roboto"/>
                <a:ea typeface="Roboto"/>
                <a:cs typeface="Roboto"/>
                <a:sym typeface="Roboto"/>
              </a:rPr>
              <a:t>Proceedings of the 63rd Annual Meeting of the Association for Computational Linguistics (Volume 1: Long Papers)</a:t>
            </a:r>
            <a:r>
              <a:rPr lang="en-LU" sz="1200">
                <a:solidFill>
                  <a:srgbClr val="212529"/>
                </a:solidFill>
                <a:latin typeface="Roboto"/>
                <a:ea typeface="Roboto"/>
                <a:cs typeface="Roboto"/>
                <a:sym typeface="Roboto"/>
              </a:rPr>
              <a:t>, pages 21836–21850, Vienna, Austria. Association for Computational Linguistics.</a:t>
            </a:r>
            <a:endParaRPr sz="1200">
              <a:solidFill>
                <a:srgbClr val="212529"/>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7fe4cd03ef_0_29"/>
          <p:cNvSpPr txBox="1">
            <a:spLocks noGrp="1"/>
          </p:cNvSpPr>
          <p:nvPr>
            <p:ph type="ctrTitle"/>
          </p:nvPr>
        </p:nvSpPr>
        <p:spPr>
          <a:xfrm>
            <a:off x="683811" y="1686467"/>
            <a:ext cx="7831500" cy="1241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15A24"/>
              </a:buClr>
              <a:buSzPts val="3600"/>
              <a:buFont typeface="Calibri"/>
              <a:buNone/>
            </a:pPr>
            <a:r>
              <a:rPr lang="en-LU"/>
              <a:t>DE-BIAS: Detecting and cur(at)ing harmful language in cultural heritage collections</a:t>
            </a:r>
            <a:endParaRPr/>
          </a:p>
        </p:txBody>
      </p:sp>
      <p:sp>
        <p:nvSpPr>
          <p:cNvPr id="111" name="Google Shape;111;g37fe4cd03ef_0_29"/>
          <p:cNvSpPr txBox="1">
            <a:spLocks noGrp="1"/>
          </p:cNvSpPr>
          <p:nvPr>
            <p:ph type="subTitle" idx="1"/>
          </p:nvPr>
        </p:nvSpPr>
        <p:spPr>
          <a:xfrm>
            <a:off x="683800" y="2840975"/>
            <a:ext cx="6352200" cy="128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LU"/>
              <a:t>Promoting a more inclusive and respectful approach to describing cultural heritage.</a:t>
            </a:r>
            <a:endParaRPr/>
          </a:p>
          <a:p>
            <a:pPr marL="0" lvl="0" indent="0" algn="l" rtl="0">
              <a:lnSpc>
                <a:spcPct val="90000"/>
              </a:lnSpc>
              <a:spcBef>
                <a:spcPts val="0"/>
              </a:spcBef>
              <a:spcAft>
                <a:spcPts val="0"/>
              </a:spcAft>
              <a:buSzPts val="2400"/>
              <a:buNone/>
            </a:pPr>
            <a:endParaRPr/>
          </a:p>
        </p:txBody>
      </p:sp>
      <p:pic>
        <p:nvPicPr>
          <p:cNvPr id="112" name="Google Shape;112;g37fe4cd03ef_0_29" title="debias_mainlogo.png"/>
          <p:cNvPicPr preferRelativeResize="0"/>
          <p:nvPr/>
        </p:nvPicPr>
        <p:blipFill rotWithShape="1">
          <a:blip r:embed="rId3">
            <a:alphaModFix/>
          </a:blip>
          <a:srcRect/>
          <a:stretch/>
        </p:blipFill>
        <p:spPr>
          <a:xfrm>
            <a:off x="2461712" y="-295024"/>
            <a:ext cx="4220574" cy="2333025"/>
          </a:xfrm>
          <a:prstGeom prst="rect">
            <a:avLst/>
          </a:prstGeom>
          <a:noFill/>
          <a:ln>
            <a:noFill/>
          </a:ln>
        </p:spPr>
      </p:pic>
      <p:pic>
        <p:nvPicPr>
          <p:cNvPr id="113" name="Google Shape;113;g37fe4cd03ef_0_29" title="Ανώνυμο σχέδιο.png"/>
          <p:cNvPicPr preferRelativeResize="0"/>
          <p:nvPr/>
        </p:nvPicPr>
        <p:blipFill rotWithShape="1">
          <a:blip r:embed="rId4">
            <a:alphaModFix/>
          </a:blip>
          <a:srcRect/>
          <a:stretch/>
        </p:blipFill>
        <p:spPr>
          <a:xfrm>
            <a:off x="7558141" y="2571750"/>
            <a:ext cx="1515950" cy="1515950"/>
          </a:xfrm>
          <a:prstGeom prst="rect">
            <a:avLst/>
          </a:prstGeom>
          <a:noFill/>
          <a:ln>
            <a:noFill/>
          </a:ln>
        </p:spPr>
      </p:pic>
      <p:sp>
        <p:nvSpPr>
          <p:cNvPr id="114" name="Google Shape;114;g37fe4cd03ef_0_29"/>
          <p:cNvSpPr txBox="1">
            <a:spLocks noGrp="1"/>
          </p:cNvSpPr>
          <p:nvPr>
            <p:ph type="subTitle" idx="1"/>
          </p:nvPr>
        </p:nvSpPr>
        <p:spPr>
          <a:xfrm>
            <a:off x="7262067" y="4017650"/>
            <a:ext cx="2108100" cy="619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LU"/>
              <a:t>Read more!</a:t>
            </a:r>
            <a:endParaRPr/>
          </a:p>
        </p:txBody>
      </p:sp>
      <p:pic>
        <p:nvPicPr>
          <p:cNvPr id="115" name="Google Shape;115;g37fe4cd03ef_0_29"/>
          <p:cNvPicPr preferRelativeResize="0"/>
          <p:nvPr/>
        </p:nvPicPr>
        <p:blipFill rotWithShape="1">
          <a:blip r:embed="rId5">
            <a:alphaModFix/>
          </a:blip>
          <a:srcRect l="9687" t="21347" r="6002" b="16901"/>
          <a:stretch/>
        </p:blipFill>
        <p:spPr>
          <a:xfrm>
            <a:off x="108577" y="3651450"/>
            <a:ext cx="1646623" cy="464350"/>
          </a:xfrm>
          <a:prstGeom prst="rect">
            <a:avLst/>
          </a:prstGeom>
          <a:noFill/>
          <a:ln>
            <a:noFill/>
          </a:ln>
        </p:spPr>
      </p:pic>
      <p:pic>
        <p:nvPicPr>
          <p:cNvPr id="116" name="Google Shape;116;g37fe4cd03ef_0_29"/>
          <p:cNvPicPr preferRelativeResize="0"/>
          <p:nvPr/>
        </p:nvPicPr>
        <p:blipFill>
          <a:blip r:embed="rId6">
            <a:alphaModFix/>
          </a:blip>
          <a:stretch>
            <a:fillRect/>
          </a:stretch>
        </p:blipFill>
        <p:spPr>
          <a:xfrm>
            <a:off x="1827598" y="3651448"/>
            <a:ext cx="541475" cy="764950"/>
          </a:xfrm>
          <a:prstGeom prst="rect">
            <a:avLst/>
          </a:prstGeom>
          <a:noFill/>
          <a:ln>
            <a:noFill/>
          </a:ln>
        </p:spPr>
      </p:pic>
      <p:pic>
        <p:nvPicPr>
          <p:cNvPr id="117" name="Google Shape;117;g37fe4cd03ef_0_29"/>
          <p:cNvPicPr preferRelativeResize="0"/>
          <p:nvPr/>
        </p:nvPicPr>
        <p:blipFill>
          <a:blip r:embed="rId7">
            <a:alphaModFix/>
          </a:blip>
          <a:stretch>
            <a:fillRect/>
          </a:stretch>
        </p:blipFill>
        <p:spPr>
          <a:xfrm>
            <a:off x="108575" y="4184295"/>
            <a:ext cx="1515950" cy="427479"/>
          </a:xfrm>
          <a:prstGeom prst="rect">
            <a:avLst/>
          </a:prstGeom>
          <a:noFill/>
          <a:ln>
            <a:noFill/>
          </a:ln>
        </p:spPr>
      </p:pic>
      <p:pic>
        <p:nvPicPr>
          <p:cNvPr id="118" name="Google Shape;118;g37fe4cd03ef_0_29"/>
          <p:cNvPicPr preferRelativeResize="0"/>
          <p:nvPr/>
        </p:nvPicPr>
        <p:blipFill>
          <a:blip r:embed="rId8">
            <a:alphaModFix/>
          </a:blip>
          <a:stretch>
            <a:fillRect/>
          </a:stretch>
        </p:blipFill>
        <p:spPr>
          <a:xfrm>
            <a:off x="2753568" y="3651443"/>
            <a:ext cx="881900" cy="881925"/>
          </a:xfrm>
          <a:prstGeom prst="rect">
            <a:avLst/>
          </a:prstGeom>
          <a:noFill/>
          <a:ln>
            <a:noFill/>
          </a:ln>
        </p:spPr>
      </p:pic>
      <p:pic>
        <p:nvPicPr>
          <p:cNvPr id="119" name="Google Shape;119;g37fe4cd03ef_0_29"/>
          <p:cNvPicPr preferRelativeResize="0"/>
          <p:nvPr/>
        </p:nvPicPr>
        <p:blipFill>
          <a:blip r:embed="rId9">
            <a:alphaModFix/>
          </a:blip>
          <a:stretch>
            <a:fillRect/>
          </a:stretch>
        </p:blipFill>
        <p:spPr>
          <a:xfrm>
            <a:off x="1994542" y="4498775"/>
            <a:ext cx="1174897" cy="516400"/>
          </a:xfrm>
          <a:prstGeom prst="rect">
            <a:avLst/>
          </a:prstGeom>
          <a:noFill/>
          <a:ln>
            <a:noFill/>
          </a:ln>
        </p:spPr>
      </p:pic>
      <p:pic>
        <p:nvPicPr>
          <p:cNvPr id="120" name="Google Shape;120;g37fe4cd03ef_0_29"/>
          <p:cNvPicPr preferRelativeResize="0"/>
          <p:nvPr/>
        </p:nvPicPr>
        <p:blipFill>
          <a:blip r:embed="rId10">
            <a:alphaModFix/>
          </a:blip>
          <a:stretch>
            <a:fillRect/>
          </a:stretch>
        </p:blipFill>
        <p:spPr>
          <a:xfrm>
            <a:off x="3803417" y="3651442"/>
            <a:ext cx="1042475" cy="563975"/>
          </a:xfrm>
          <a:prstGeom prst="rect">
            <a:avLst/>
          </a:prstGeom>
          <a:noFill/>
          <a:ln>
            <a:noFill/>
          </a:ln>
        </p:spPr>
      </p:pic>
      <p:pic>
        <p:nvPicPr>
          <p:cNvPr id="121" name="Google Shape;121;g37fe4cd03ef_0_29"/>
          <p:cNvPicPr preferRelativeResize="0"/>
          <p:nvPr/>
        </p:nvPicPr>
        <p:blipFill>
          <a:blip r:embed="rId11">
            <a:alphaModFix/>
          </a:blip>
          <a:stretch>
            <a:fillRect/>
          </a:stretch>
        </p:blipFill>
        <p:spPr>
          <a:xfrm>
            <a:off x="3415275" y="4498768"/>
            <a:ext cx="1430619" cy="516400"/>
          </a:xfrm>
          <a:prstGeom prst="rect">
            <a:avLst/>
          </a:prstGeom>
          <a:noFill/>
          <a:ln>
            <a:noFill/>
          </a:ln>
        </p:spPr>
      </p:pic>
      <p:pic>
        <p:nvPicPr>
          <p:cNvPr id="122" name="Google Shape;122;g37fe4cd03ef_0_29"/>
          <p:cNvPicPr preferRelativeResize="0"/>
          <p:nvPr/>
        </p:nvPicPr>
        <p:blipFill rotWithShape="1">
          <a:blip r:embed="rId12">
            <a:alphaModFix/>
          </a:blip>
          <a:srcRect l="10759" t="6235" r="11774"/>
          <a:stretch/>
        </p:blipFill>
        <p:spPr>
          <a:xfrm>
            <a:off x="6280238" y="3348363"/>
            <a:ext cx="1174900" cy="544519"/>
          </a:xfrm>
          <a:prstGeom prst="rect">
            <a:avLst/>
          </a:prstGeom>
          <a:noFill/>
          <a:ln>
            <a:noFill/>
          </a:ln>
        </p:spPr>
      </p:pic>
      <p:pic>
        <p:nvPicPr>
          <p:cNvPr id="123" name="Google Shape;123;g37fe4cd03ef_0_29"/>
          <p:cNvPicPr preferRelativeResize="0"/>
          <p:nvPr/>
        </p:nvPicPr>
        <p:blipFill rotWithShape="1">
          <a:blip r:embed="rId13">
            <a:alphaModFix/>
          </a:blip>
          <a:srcRect t="29030" b="42077"/>
          <a:stretch/>
        </p:blipFill>
        <p:spPr>
          <a:xfrm>
            <a:off x="5380481" y="3699699"/>
            <a:ext cx="1100475" cy="317950"/>
          </a:xfrm>
          <a:prstGeom prst="rect">
            <a:avLst/>
          </a:prstGeom>
          <a:noFill/>
          <a:ln>
            <a:noFill/>
          </a:ln>
        </p:spPr>
      </p:pic>
      <p:pic>
        <p:nvPicPr>
          <p:cNvPr id="124" name="Google Shape;124;g37fe4cd03ef_0_29"/>
          <p:cNvPicPr preferRelativeResize="0"/>
          <p:nvPr/>
        </p:nvPicPr>
        <p:blipFill>
          <a:blip r:embed="rId14">
            <a:alphaModFix/>
          </a:blip>
          <a:stretch>
            <a:fillRect/>
          </a:stretch>
        </p:blipFill>
        <p:spPr>
          <a:xfrm>
            <a:off x="5076450" y="4063600"/>
            <a:ext cx="881900" cy="1026073"/>
          </a:xfrm>
          <a:prstGeom prst="rect">
            <a:avLst/>
          </a:prstGeom>
          <a:noFill/>
          <a:ln>
            <a:noFill/>
          </a:ln>
        </p:spPr>
      </p:pic>
      <p:pic>
        <p:nvPicPr>
          <p:cNvPr id="125" name="Google Shape;125;g37fe4cd03ef_0_29"/>
          <p:cNvPicPr preferRelativeResize="0"/>
          <p:nvPr/>
        </p:nvPicPr>
        <p:blipFill>
          <a:blip r:embed="rId15">
            <a:alphaModFix/>
          </a:blip>
          <a:stretch>
            <a:fillRect/>
          </a:stretch>
        </p:blipFill>
        <p:spPr>
          <a:xfrm>
            <a:off x="6369642" y="4079075"/>
            <a:ext cx="1008533" cy="99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7f3bb04243_0_31"/>
          <p:cNvSpPr txBox="1"/>
          <p:nvPr/>
        </p:nvSpPr>
        <p:spPr>
          <a:xfrm>
            <a:off x="1151275" y="2130125"/>
            <a:ext cx="7272600" cy="747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2"/>
              </a:buClr>
              <a:buSzPts val="1800"/>
              <a:buFont typeface="Bebas Neue"/>
              <a:buNone/>
            </a:pPr>
            <a:r>
              <a:rPr lang="en-LU" sz="1400" b="0" i="0" u="none" strike="noStrike" cap="none">
                <a:solidFill>
                  <a:schemeClr val="dk2"/>
                </a:solidFill>
                <a:latin typeface="Calibri"/>
                <a:ea typeface="Calibri"/>
                <a:cs typeface="Calibri"/>
                <a:sym typeface="Calibri"/>
              </a:rPr>
              <a:t>Title: “</a:t>
            </a:r>
            <a:r>
              <a:rPr lang="en-LU" sz="1400" b="1" i="1" u="none" strike="noStrike" cap="none">
                <a:solidFill>
                  <a:srgbClr val="FF6B4D"/>
                </a:solidFill>
                <a:latin typeface="Calibri"/>
                <a:ea typeface="Calibri"/>
                <a:cs typeface="Calibri"/>
                <a:sym typeface="Calibri"/>
              </a:rPr>
              <a:t>Oriental</a:t>
            </a:r>
            <a:r>
              <a:rPr lang="en-LU" sz="1400" b="0" i="0" u="none" strike="noStrike" cap="none">
                <a:solidFill>
                  <a:schemeClr val="dk2"/>
                </a:solidFill>
                <a:latin typeface="Calibri"/>
                <a:ea typeface="Calibri"/>
                <a:cs typeface="Calibri"/>
                <a:sym typeface="Calibri"/>
              </a:rPr>
              <a:t> Lady in Traditional Costume”</a:t>
            </a:r>
            <a:endParaRPr sz="1400" b="0" i="0" u="none" strike="noStrike" cap="none">
              <a:solidFill>
                <a:schemeClr val="dk2"/>
              </a:solidFill>
              <a:latin typeface="Calibri"/>
              <a:ea typeface="Calibri"/>
              <a:cs typeface="Calibri"/>
              <a:sym typeface="Calibri"/>
            </a:endParaRPr>
          </a:p>
          <a:p>
            <a:pPr marL="152400" marR="0" lvl="0" indent="0" algn="l" rtl="0">
              <a:lnSpc>
                <a:spcPct val="100000"/>
              </a:lnSpc>
              <a:spcBef>
                <a:spcPts val="0"/>
              </a:spcBef>
              <a:spcAft>
                <a:spcPts val="0"/>
              </a:spcAft>
              <a:buClr>
                <a:schemeClr val="dk2"/>
              </a:buClr>
              <a:buSzPts val="1800"/>
              <a:buFont typeface="Bebas Neue"/>
              <a:buNone/>
            </a:pPr>
            <a:r>
              <a:rPr lang="en-LU" sz="1400" b="0" i="0" u="none" strike="noStrike" cap="none">
                <a:solidFill>
                  <a:schemeClr val="dk2"/>
                </a:solidFill>
                <a:latin typeface="Calibri"/>
                <a:ea typeface="Calibri"/>
                <a:cs typeface="Calibri"/>
                <a:sym typeface="Calibri"/>
              </a:rPr>
              <a:t>Description: “Photograph of an  </a:t>
            </a:r>
            <a:r>
              <a:rPr lang="en-LU" sz="1400" b="1" i="1" u="none" strike="noStrike" cap="none">
                <a:solidFill>
                  <a:srgbClr val="FF6B4D"/>
                </a:solidFill>
                <a:latin typeface="Calibri"/>
                <a:ea typeface="Calibri"/>
                <a:cs typeface="Calibri"/>
                <a:sym typeface="Calibri"/>
              </a:rPr>
              <a:t>Oriental </a:t>
            </a:r>
            <a:r>
              <a:rPr lang="en-LU" sz="1400" b="0" i="0" u="none" strike="noStrike" cap="none">
                <a:solidFill>
                  <a:schemeClr val="dk2"/>
                </a:solidFill>
                <a:latin typeface="Calibri"/>
                <a:ea typeface="Calibri"/>
                <a:cs typeface="Calibri"/>
                <a:sym typeface="Calibri"/>
              </a:rPr>
              <a:t>woman wearing exotic attire, likely taken in a bazaar setting.”</a:t>
            </a:r>
            <a:endParaRPr sz="1400" b="0" i="0" u="none" strike="noStrike" cap="none">
              <a:solidFill>
                <a:schemeClr val="dk2"/>
              </a:solidFill>
              <a:latin typeface="Calibri"/>
              <a:ea typeface="Calibri"/>
              <a:cs typeface="Calibri"/>
              <a:sym typeface="Calibri"/>
            </a:endParaRPr>
          </a:p>
        </p:txBody>
      </p:sp>
      <p:sp>
        <p:nvSpPr>
          <p:cNvPr id="131" name="Google Shape;131;g37f3bb04243_0_31"/>
          <p:cNvSpPr txBox="1"/>
          <p:nvPr/>
        </p:nvSpPr>
        <p:spPr>
          <a:xfrm>
            <a:off x="1151275" y="2998525"/>
            <a:ext cx="7272600" cy="615600"/>
          </a:xfrm>
          <a:prstGeom prst="rect">
            <a:avLst/>
          </a:prstGeom>
          <a:noFill/>
          <a:ln>
            <a:noFill/>
          </a:ln>
        </p:spPr>
        <p:txBody>
          <a:bodyPr spcFirstLastPara="1" wrap="square" lIns="91425" tIns="91425" rIns="91425" bIns="91425" anchor="t" anchorCtr="0">
            <a:spAutoFit/>
          </a:bodyPr>
          <a:lstStyle/>
          <a:p>
            <a:pPr marL="152400" marR="0" lvl="0" indent="0" algn="l" rtl="0">
              <a:lnSpc>
                <a:spcPct val="100000"/>
              </a:lnSpc>
              <a:spcBef>
                <a:spcPts val="0"/>
              </a:spcBef>
              <a:spcAft>
                <a:spcPts val="0"/>
              </a:spcAft>
              <a:buClr>
                <a:srgbClr val="000000"/>
              </a:buClr>
              <a:buSzPts val="1400"/>
              <a:buFont typeface="Arial"/>
              <a:buNone/>
            </a:pPr>
            <a:r>
              <a:rPr lang="en-LU" sz="1400" b="0" i="0" u="none" strike="noStrike" cap="none">
                <a:solidFill>
                  <a:schemeClr val="dk2"/>
                </a:solidFill>
                <a:latin typeface="Calibri"/>
                <a:ea typeface="Calibri"/>
                <a:cs typeface="Calibri"/>
                <a:sym typeface="Calibri"/>
              </a:rPr>
              <a:t>Title: “</a:t>
            </a:r>
            <a:r>
              <a:rPr lang="en-LU" sz="1400" b="1" i="1" u="none" strike="noStrike" cap="none">
                <a:solidFill>
                  <a:srgbClr val="FF6B4D"/>
                </a:solidFill>
                <a:latin typeface="Calibri"/>
                <a:ea typeface="Calibri"/>
                <a:cs typeface="Calibri"/>
                <a:sym typeface="Calibri"/>
              </a:rPr>
              <a:t>Savages </a:t>
            </a:r>
            <a:r>
              <a:rPr lang="en-LU" sz="1400" b="0" i="0" u="none" strike="noStrike" cap="none">
                <a:solidFill>
                  <a:schemeClr val="dk2"/>
                </a:solidFill>
                <a:latin typeface="Calibri"/>
                <a:ea typeface="Calibri"/>
                <a:cs typeface="Calibri"/>
                <a:sym typeface="Calibri"/>
              </a:rPr>
              <a:t>of the Amazon”</a:t>
            </a:r>
            <a:endParaRPr sz="1400" b="0" i="0" u="none" strike="noStrike" cap="none">
              <a:solidFill>
                <a:schemeClr val="dk2"/>
              </a:solidFill>
              <a:latin typeface="Calibri"/>
              <a:ea typeface="Calibri"/>
              <a:cs typeface="Calibri"/>
              <a:sym typeface="Calibri"/>
            </a:endParaRPr>
          </a:p>
          <a:p>
            <a:pPr marL="152400" marR="0" lvl="0" indent="0" algn="l" rtl="0">
              <a:lnSpc>
                <a:spcPct val="100000"/>
              </a:lnSpc>
              <a:spcBef>
                <a:spcPts val="0"/>
              </a:spcBef>
              <a:spcAft>
                <a:spcPts val="0"/>
              </a:spcAft>
              <a:buClr>
                <a:srgbClr val="000000"/>
              </a:buClr>
              <a:buSzPts val="1400"/>
              <a:buFont typeface="Arial"/>
              <a:buNone/>
            </a:pPr>
            <a:r>
              <a:rPr lang="en-LU" sz="1400" b="0" i="0" u="none" strike="noStrike" cap="none">
                <a:solidFill>
                  <a:schemeClr val="dk2"/>
                </a:solidFill>
                <a:latin typeface="Calibri"/>
                <a:ea typeface="Calibri"/>
                <a:cs typeface="Calibri"/>
                <a:sym typeface="Calibri"/>
              </a:rPr>
              <a:t>Description: “A missionary's account documenting the customs of local </a:t>
            </a:r>
            <a:r>
              <a:rPr lang="en-LU" sz="1400" b="1" i="0" u="none" strike="noStrike" cap="none">
                <a:solidFill>
                  <a:srgbClr val="FF6B4D"/>
                </a:solidFill>
                <a:latin typeface="Calibri"/>
                <a:ea typeface="Calibri"/>
                <a:cs typeface="Calibri"/>
                <a:sym typeface="Calibri"/>
              </a:rPr>
              <a:t>savage tribes </a:t>
            </a:r>
            <a:r>
              <a:rPr lang="en-LU" sz="1400" b="0" i="0" u="none" strike="noStrike" cap="none">
                <a:solidFill>
                  <a:schemeClr val="dk2"/>
                </a:solidFill>
                <a:latin typeface="Calibri"/>
                <a:ea typeface="Calibri"/>
                <a:cs typeface="Calibri"/>
                <a:sym typeface="Calibri"/>
              </a:rPr>
              <a:t>in Brazil.”</a:t>
            </a:r>
            <a:endParaRPr sz="1400" b="0" i="0" u="none" strike="noStrike" cap="none">
              <a:solidFill>
                <a:srgbClr val="000000"/>
              </a:solidFill>
              <a:latin typeface="Calibri"/>
              <a:ea typeface="Calibri"/>
              <a:cs typeface="Calibri"/>
              <a:sym typeface="Calibri"/>
            </a:endParaRPr>
          </a:p>
        </p:txBody>
      </p:sp>
      <p:sp>
        <p:nvSpPr>
          <p:cNvPr id="132" name="Google Shape;132;g37f3bb04243_0_31"/>
          <p:cNvSpPr txBox="1"/>
          <p:nvPr/>
        </p:nvSpPr>
        <p:spPr>
          <a:xfrm>
            <a:off x="1151275" y="1286650"/>
            <a:ext cx="7272600" cy="5541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2"/>
              </a:buClr>
              <a:buSzPts val="1800"/>
              <a:buFont typeface="Bebas Neue"/>
              <a:buNone/>
            </a:pPr>
            <a:r>
              <a:rPr lang="en-LU" sz="1400" b="0" i="0" u="none" strike="noStrike" cap="none">
                <a:solidFill>
                  <a:schemeClr val="dk2"/>
                </a:solidFill>
                <a:latin typeface="Calibri"/>
                <a:ea typeface="Calibri"/>
                <a:cs typeface="Calibri"/>
                <a:sym typeface="Calibri"/>
              </a:rPr>
              <a:t>Title: “Home for </a:t>
            </a:r>
            <a:r>
              <a:rPr lang="en-LU" sz="1400" b="1" i="1" u="none" strike="noStrike" cap="none">
                <a:solidFill>
                  <a:srgbClr val="FF6B4D"/>
                </a:solidFill>
                <a:latin typeface="Calibri"/>
                <a:ea typeface="Calibri"/>
                <a:cs typeface="Calibri"/>
                <a:sym typeface="Calibri"/>
              </a:rPr>
              <a:t>Invalids</a:t>
            </a:r>
            <a:r>
              <a:rPr lang="en-LU" sz="1400" b="0" i="1" u="none" strike="noStrike" cap="none">
                <a:solidFill>
                  <a:schemeClr val="dk2"/>
                </a:solidFill>
                <a:latin typeface="Calibri"/>
                <a:ea typeface="Calibri"/>
                <a:cs typeface="Calibri"/>
                <a:sym typeface="Calibri"/>
              </a:rPr>
              <a:t> </a:t>
            </a:r>
            <a:r>
              <a:rPr lang="en-LU" sz="1400" b="0" i="0" u="none" strike="noStrike" cap="none">
                <a:solidFill>
                  <a:schemeClr val="dk2"/>
                </a:solidFill>
                <a:latin typeface="Calibri"/>
                <a:ea typeface="Calibri"/>
                <a:cs typeface="Calibri"/>
                <a:sym typeface="Calibri"/>
              </a:rPr>
              <a:t>Annual Report, 1902”</a:t>
            </a:r>
            <a:endParaRPr sz="1400" b="0" i="0" u="none" strike="noStrike" cap="none">
              <a:solidFill>
                <a:schemeClr val="dk2"/>
              </a:solidFill>
              <a:latin typeface="Calibri"/>
              <a:ea typeface="Calibri"/>
              <a:cs typeface="Calibri"/>
              <a:sym typeface="Calibri"/>
            </a:endParaRPr>
          </a:p>
          <a:p>
            <a:pPr marL="152400" marR="0" lvl="0" indent="0" algn="l" rtl="0">
              <a:lnSpc>
                <a:spcPct val="100000"/>
              </a:lnSpc>
              <a:spcBef>
                <a:spcPts val="0"/>
              </a:spcBef>
              <a:spcAft>
                <a:spcPts val="0"/>
              </a:spcAft>
              <a:buClr>
                <a:schemeClr val="dk2"/>
              </a:buClr>
              <a:buSzPts val="1800"/>
              <a:buFont typeface="Bebas Neue"/>
              <a:buNone/>
            </a:pPr>
            <a:r>
              <a:rPr lang="en-LU" sz="1400" b="0" i="0" u="none" strike="noStrike" cap="none">
                <a:solidFill>
                  <a:schemeClr val="dk2"/>
                </a:solidFill>
                <a:latin typeface="Calibri"/>
                <a:ea typeface="Calibri"/>
                <a:cs typeface="Calibri"/>
                <a:sym typeface="Calibri"/>
              </a:rPr>
              <a:t>Description: “List of </a:t>
            </a:r>
            <a:r>
              <a:rPr lang="en-LU" sz="1400" b="1" i="1" u="none" strike="noStrike" cap="none">
                <a:solidFill>
                  <a:srgbClr val="FF6B4D"/>
                </a:solidFill>
                <a:latin typeface="Calibri"/>
                <a:ea typeface="Calibri"/>
                <a:cs typeface="Calibri"/>
                <a:sym typeface="Calibri"/>
              </a:rPr>
              <a:t>invalids </a:t>
            </a:r>
            <a:r>
              <a:rPr lang="en-LU" sz="1400" b="0" i="0" u="none" strike="noStrike" cap="none">
                <a:solidFill>
                  <a:schemeClr val="dk2"/>
                </a:solidFill>
                <a:latin typeface="Calibri"/>
                <a:ea typeface="Calibri"/>
                <a:cs typeface="Calibri"/>
                <a:sym typeface="Calibri"/>
              </a:rPr>
              <a:t>residing at the home, with notes on their physical and mental deficiencies.”</a:t>
            </a:r>
            <a:endParaRPr sz="1400" b="0" i="0" u="none" strike="noStrike" cap="none">
              <a:solidFill>
                <a:schemeClr val="dk2"/>
              </a:solidFill>
              <a:latin typeface="Calibri"/>
              <a:ea typeface="Calibri"/>
              <a:cs typeface="Calibri"/>
              <a:sym typeface="Calibri"/>
            </a:endParaRPr>
          </a:p>
        </p:txBody>
      </p:sp>
      <p:sp>
        <p:nvSpPr>
          <p:cNvPr id="133" name="Google Shape;133;g37f3bb04243_0_31"/>
          <p:cNvSpPr/>
          <p:nvPr/>
        </p:nvSpPr>
        <p:spPr>
          <a:xfrm>
            <a:off x="1176394" y="1422878"/>
            <a:ext cx="126600" cy="126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 name="Google Shape;134;g37f3bb04243_0_31"/>
          <p:cNvSpPr/>
          <p:nvPr/>
        </p:nvSpPr>
        <p:spPr>
          <a:xfrm>
            <a:off x="1176394" y="1628078"/>
            <a:ext cx="126600" cy="126600"/>
          </a:xfrm>
          <a:prstGeom prst="ellipse">
            <a:avLst/>
          </a:prstGeom>
          <a:solidFill>
            <a:srgbClr val="2CD2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 name="Google Shape;135;g37f3bb04243_0_31"/>
          <p:cNvSpPr/>
          <p:nvPr/>
        </p:nvSpPr>
        <p:spPr>
          <a:xfrm>
            <a:off x="1176394" y="2273528"/>
            <a:ext cx="126600" cy="126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36;g37f3bb04243_0_31"/>
          <p:cNvSpPr/>
          <p:nvPr/>
        </p:nvSpPr>
        <p:spPr>
          <a:xfrm>
            <a:off x="1176394" y="2478728"/>
            <a:ext cx="126600" cy="126600"/>
          </a:xfrm>
          <a:prstGeom prst="ellipse">
            <a:avLst/>
          </a:prstGeom>
          <a:solidFill>
            <a:srgbClr val="2CD2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 name="Google Shape;137;g37f3bb04243_0_31"/>
          <p:cNvSpPr/>
          <p:nvPr/>
        </p:nvSpPr>
        <p:spPr>
          <a:xfrm>
            <a:off x="1176394" y="3145678"/>
            <a:ext cx="126600" cy="126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 name="Google Shape;138;g37f3bb04243_0_31"/>
          <p:cNvSpPr/>
          <p:nvPr/>
        </p:nvSpPr>
        <p:spPr>
          <a:xfrm>
            <a:off x="1176394" y="3350878"/>
            <a:ext cx="126600" cy="126600"/>
          </a:xfrm>
          <a:prstGeom prst="ellipse">
            <a:avLst/>
          </a:prstGeom>
          <a:solidFill>
            <a:srgbClr val="2CD2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 name="Google Shape;139;g37f3bb04243_0_31"/>
          <p:cNvSpPr/>
          <p:nvPr/>
        </p:nvSpPr>
        <p:spPr>
          <a:xfrm>
            <a:off x="1176394" y="3990453"/>
            <a:ext cx="126600" cy="126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 name="Google Shape;140;g37f3bb04243_0_31"/>
          <p:cNvSpPr/>
          <p:nvPr/>
        </p:nvSpPr>
        <p:spPr>
          <a:xfrm>
            <a:off x="1176394" y="4195653"/>
            <a:ext cx="126600" cy="126600"/>
          </a:xfrm>
          <a:prstGeom prst="ellipse">
            <a:avLst/>
          </a:prstGeom>
          <a:solidFill>
            <a:srgbClr val="2CD2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 name="Google Shape;141;g37f3bb04243_0_31"/>
          <p:cNvSpPr txBox="1"/>
          <p:nvPr/>
        </p:nvSpPr>
        <p:spPr>
          <a:xfrm>
            <a:off x="1176400" y="3842850"/>
            <a:ext cx="7247700" cy="831300"/>
          </a:xfrm>
          <a:prstGeom prst="rect">
            <a:avLst/>
          </a:prstGeom>
          <a:noFill/>
          <a:ln>
            <a:noFill/>
          </a:ln>
        </p:spPr>
        <p:txBody>
          <a:bodyPr spcFirstLastPara="1" wrap="square" lIns="91425" tIns="91425" rIns="91425" bIns="91425" anchor="t" anchorCtr="0">
            <a:spAutoFit/>
          </a:bodyPr>
          <a:lstStyle/>
          <a:p>
            <a:pPr marL="152400" marR="0" lvl="0" indent="0" algn="l" rtl="0">
              <a:lnSpc>
                <a:spcPct val="100000"/>
              </a:lnSpc>
              <a:spcBef>
                <a:spcPts val="0"/>
              </a:spcBef>
              <a:spcAft>
                <a:spcPts val="0"/>
              </a:spcAft>
              <a:buClr>
                <a:srgbClr val="000000"/>
              </a:buClr>
              <a:buSzPts val="1400"/>
              <a:buFont typeface="Arial"/>
              <a:buNone/>
            </a:pPr>
            <a:r>
              <a:rPr lang="en-LU" sz="1400" b="0" i="0" u="none" strike="noStrike" cap="none">
                <a:solidFill>
                  <a:schemeClr val="dk2"/>
                </a:solidFill>
                <a:latin typeface="Calibri"/>
                <a:ea typeface="Calibri"/>
                <a:cs typeface="Calibri"/>
                <a:sym typeface="Calibri"/>
              </a:rPr>
              <a:t>Title: “Portrait of a </a:t>
            </a:r>
            <a:r>
              <a:rPr lang="en-LU" sz="1400" b="1" i="1" u="none" strike="noStrike" cap="none">
                <a:solidFill>
                  <a:srgbClr val="FF6B4D"/>
                </a:solidFill>
                <a:latin typeface="Calibri"/>
                <a:ea typeface="Calibri"/>
                <a:cs typeface="Calibri"/>
                <a:sym typeface="Calibri"/>
              </a:rPr>
              <a:t>Hottentot</a:t>
            </a:r>
            <a:r>
              <a:rPr lang="en-LU" sz="1400" b="0" i="1" u="none" strike="noStrike" cap="none">
                <a:solidFill>
                  <a:srgbClr val="FF6B4D"/>
                </a:solidFill>
                <a:latin typeface="Calibri"/>
                <a:ea typeface="Calibri"/>
                <a:cs typeface="Calibri"/>
                <a:sym typeface="Calibri"/>
              </a:rPr>
              <a:t> </a:t>
            </a:r>
            <a:r>
              <a:rPr lang="en-LU" sz="1400" b="0" i="0" u="none" strike="noStrike" cap="none">
                <a:solidFill>
                  <a:schemeClr val="dk2"/>
                </a:solidFill>
                <a:latin typeface="Calibri"/>
                <a:ea typeface="Calibri"/>
                <a:cs typeface="Calibri"/>
                <a:sym typeface="Calibri"/>
              </a:rPr>
              <a:t>Woman”</a:t>
            </a:r>
            <a:br>
              <a:rPr lang="en-LU" sz="1400" b="0" i="0" u="none" strike="noStrike" cap="none">
                <a:solidFill>
                  <a:schemeClr val="dk2"/>
                </a:solidFill>
                <a:latin typeface="Calibri"/>
                <a:ea typeface="Calibri"/>
                <a:cs typeface="Calibri"/>
                <a:sym typeface="Calibri"/>
              </a:rPr>
            </a:br>
            <a:r>
              <a:rPr lang="en-LU" sz="1400" b="0" i="0" u="none" strike="noStrike" cap="none">
                <a:solidFill>
                  <a:schemeClr val="dk2"/>
                </a:solidFill>
                <a:latin typeface="Calibri"/>
                <a:ea typeface="Calibri"/>
                <a:cs typeface="Calibri"/>
                <a:sym typeface="Calibri"/>
              </a:rPr>
              <a:t>Description: “An ethnographic study of a </a:t>
            </a:r>
            <a:r>
              <a:rPr lang="en-LU" sz="1400" b="1" i="1" u="none" strike="noStrike" cap="none">
                <a:solidFill>
                  <a:srgbClr val="FF6B4D"/>
                </a:solidFill>
                <a:latin typeface="Calibri"/>
                <a:ea typeface="Calibri"/>
                <a:cs typeface="Calibri"/>
                <a:sym typeface="Calibri"/>
              </a:rPr>
              <a:t>Hottentot</a:t>
            </a:r>
            <a:r>
              <a:rPr lang="en-LU" sz="1400" b="0" i="1" u="none" strike="noStrike" cap="none">
                <a:solidFill>
                  <a:schemeClr val="dk2"/>
                </a:solidFill>
                <a:latin typeface="Calibri"/>
                <a:ea typeface="Calibri"/>
                <a:cs typeface="Calibri"/>
                <a:sym typeface="Calibri"/>
              </a:rPr>
              <a:t> </a:t>
            </a:r>
            <a:r>
              <a:rPr lang="en-LU" sz="1400" b="0" i="0" u="none" strike="noStrike" cap="none">
                <a:solidFill>
                  <a:schemeClr val="dk2"/>
                </a:solidFill>
                <a:latin typeface="Calibri"/>
                <a:ea typeface="Calibri"/>
                <a:cs typeface="Calibri"/>
                <a:sym typeface="Calibri"/>
              </a:rPr>
              <a:t>female from Southern Africa, displayed for educational purposes.”</a:t>
            </a:r>
            <a:endParaRPr sz="1400" b="0" i="0" u="none" strike="noStrike" cap="none">
              <a:solidFill>
                <a:schemeClr val="dk2"/>
              </a:solidFill>
              <a:latin typeface="Calibri"/>
              <a:ea typeface="Calibri"/>
              <a:cs typeface="Calibri"/>
              <a:sym typeface="Calibri"/>
            </a:endParaRPr>
          </a:p>
        </p:txBody>
      </p:sp>
      <p:sp>
        <p:nvSpPr>
          <p:cNvPr id="142" name="Google Shape;142;g37f3bb04243_0_31"/>
          <p:cNvSpPr txBox="1"/>
          <p:nvPr/>
        </p:nvSpPr>
        <p:spPr>
          <a:xfrm>
            <a:off x="4189700" y="963400"/>
            <a:ext cx="3000000" cy="692700"/>
          </a:xfrm>
          <a:prstGeom prst="rect">
            <a:avLst/>
          </a:prstGeom>
          <a:solidFill>
            <a:srgbClr val="E4DED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LU" sz="1100" b="0" i="0" u="none" strike="noStrike" cap="none">
                <a:solidFill>
                  <a:srgbClr val="000000"/>
                </a:solidFill>
                <a:latin typeface="Calibri"/>
                <a:ea typeface="Calibri"/>
                <a:cs typeface="Calibri"/>
                <a:sym typeface="Calibri"/>
              </a:rPr>
              <a:t>Term for </a:t>
            </a:r>
            <a:r>
              <a:rPr lang="en-LU" sz="1100" b="1" i="0" u="none" strike="noStrike" cap="none">
                <a:solidFill>
                  <a:srgbClr val="000000"/>
                </a:solidFill>
                <a:latin typeface="Calibri"/>
                <a:ea typeface="Calibri"/>
                <a:cs typeface="Calibri"/>
                <a:sym typeface="Calibri"/>
              </a:rPr>
              <a:t>people</a:t>
            </a:r>
            <a:r>
              <a:rPr lang="en-LU" sz="1100" b="0" i="0" u="none" strike="noStrike" cap="none">
                <a:solidFill>
                  <a:srgbClr val="000000"/>
                </a:solidFill>
                <a:latin typeface="Calibri"/>
                <a:ea typeface="Calibri"/>
                <a:cs typeface="Calibri"/>
                <a:sym typeface="Calibri"/>
              </a:rPr>
              <a:t> with </a:t>
            </a:r>
            <a:r>
              <a:rPr lang="en-LU" sz="1100" b="1" i="0" u="none" strike="noStrike" cap="none">
                <a:solidFill>
                  <a:srgbClr val="000000"/>
                </a:solidFill>
                <a:latin typeface="Calibri"/>
                <a:ea typeface="Calibri"/>
                <a:cs typeface="Calibri"/>
                <a:sym typeface="Calibri"/>
              </a:rPr>
              <a:t>disability</a:t>
            </a:r>
            <a:r>
              <a:rPr lang="en-LU" sz="1100" b="0" i="0" u="none" strike="noStrike" cap="none">
                <a:solidFill>
                  <a:srgbClr val="000000"/>
                </a:solidFill>
                <a:latin typeface="Calibri"/>
                <a:ea typeface="Calibri"/>
                <a:cs typeface="Calibri"/>
                <a:sym typeface="Calibri"/>
              </a:rPr>
              <a:t>. It </a:t>
            </a:r>
            <a:r>
              <a:rPr lang="en-LU" sz="1100" b="1" i="0" u="none" strike="noStrike" cap="none">
                <a:solidFill>
                  <a:srgbClr val="000000"/>
                </a:solidFill>
                <a:latin typeface="Calibri"/>
                <a:ea typeface="Calibri"/>
                <a:cs typeface="Calibri"/>
                <a:sym typeface="Calibri"/>
              </a:rPr>
              <a:t>suggests a person is ‘less than’ their contemporaries</a:t>
            </a:r>
            <a:r>
              <a:rPr lang="en-LU" sz="1100" b="0" i="0" u="none" strike="noStrike" cap="none">
                <a:solidFill>
                  <a:srgbClr val="000000"/>
                </a:solidFill>
                <a:latin typeface="Calibri"/>
                <a:ea typeface="Calibri"/>
                <a:cs typeface="Calibri"/>
                <a:sym typeface="Calibri"/>
              </a:rPr>
              <a:t> and that they are weak, inferior or useless.</a:t>
            </a:r>
            <a:endParaRPr sz="1100" b="0" i="0" u="none" strike="noStrike" cap="none">
              <a:solidFill>
                <a:srgbClr val="000000"/>
              </a:solidFill>
              <a:latin typeface="Calibri"/>
              <a:ea typeface="Calibri"/>
              <a:cs typeface="Calibri"/>
              <a:sym typeface="Calibri"/>
            </a:endParaRPr>
          </a:p>
        </p:txBody>
      </p:sp>
      <p:sp>
        <p:nvSpPr>
          <p:cNvPr id="143" name="Google Shape;143;g37f3bb04243_0_31"/>
          <p:cNvSpPr/>
          <p:nvPr/>
        </p:nvSpPr>
        <p:spPr>
          <a:xfrm>
            <a:off x="3172250" y="1113975"/>
            <a:ext cx="952500" cy="262800"/>
          </a:xfrm>
          <a:prstGeom prst="bentArrow">
            <a:avLst>
              <a:gd name="adj1" fmla="val 25000"/>
              <a:gd name="adj2" fmla="val 26035"/>
              <a:gd name="adj3" fmla="val 25000"/>
              <a:gd name="adj4" fmla="val 43750"/>
            </a:avLst>
          </a:prstGeom>
          <a:solidFill>
            <a:srgbClr val="2CD2C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 name="Google Shape;144;g37f3bb04243_0_31"/>
          <p:cNvSpPr txBox="1"/>
          <p:nvPr/>
        </p:nvSpPr>
        <p:spPr>
          <a:xfrm>
            <a:off x="3225375" y="1829988"/>
            <a:ext cx="3000000" cy="523200"/>
          </a:xfrm>
          <a:prstGeom prst="rect">
            <a:avLst/>
          </a:prstGeom>
          <a:solidFill>
            <a:srgbClr val="E4DED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LU" sz="1100" b="0" i="0" u="none" strike="noStrike" cap="none">
                <a:solidFill>
                  <a:srgbClr val="000000"/>
                </a:solidFill>
                <a:latin typeface="Calibri"/>
                <a:ea typeface="Calibri"/>
                <a:cs typeface="Calibri"/>
                <a:sym typeface="Calibri"/>
              </a:rPr>
              <a:t>“Oriental” </a:t>
            </a:r>
            <a:r>
              <a:rPr lang="en-LU" sz="1100" b="1" i="0" u="none" strike="noStrike" cap="none">
                <a:solidFill>
                  <a:srgbClr val="000000"/>
                </a:solidFill>
                <a:latin typeface="Calibri"/>
                <a:ea typeface="Calibri"/>
                <a:cs typeface="Calibri"/>
                <a:sym typeface="Calibri"/>
              </a:rPr>
              <a:t>homogenizes diverse Asian identities</a:t>
            </a:r>
            <a:r>
              <a:rPr lang="en-LU" sz="1100" b="0" i="0" u="none" strike="noStrike" cap="none">
                <a:solidFill>
                  <a:srgbClr val="000000"/>
                </a:solidFill>
                <a:latin typeface="Calibri"/>
                <a:ea typeface="Calibri"/>
                <a:cs typeface="Calibri"/>
                <a:sym typeface="Calibri"/>
              </a:rPr>
              <a:t> and reflects Western </a:t>
            </a:r>
            <a:r>
              <a:rPr lang="en-LU" sz="1100" b="1" i="0" u="none" strike="noStrike" cap="none">
                <a:solidFill>
                  <a:srgbClr val="000000"/>
                </a:solidFill>
                <a:latin typeface="Calibri"/>
                <a:ea typeface="Calibri"/>
                <a:cs typeface="Calibri"/>
                <a:sym typeface="Calibri"/>
              </a:rPr>
              <a:t>exoticism</a:t>
            </a:r>
            <a:r>
              <a:rPr lang="en-LU" sz="1100" b="0" i="0" u="none" strike="noStrike" cap="none">
                <a:solidFill>
                  <a:srgbClr val="000000"/>
                </a:solidFill>
                <a:latin typeface="Calibri"/>
                <a:ea typeface="Calibri"/>
                <a:cs typeface="Calibri"/>
                <a:sym typeface="Calibri"/>
              </a:rPr>
              <a:t>.</a:t>
            </a:r>
            <a:endParaRPr sz="1100" b="0" i="0" u="none" strike="noStrike" cap="none">
              <a:solidFill>
                <a:srgbClr val="000000"/>
              </a:solidFill>
              <a:latin typeface="Calibri"/>
              <a:ea typeface="Calibri"/>
              <a:cs typeface="Calibri"/>
              <a:sym typeface="Calibri"/>
            </a:endParaRPr>
          </a:p>
        </p:txBody>
      </p:sp>
      <p:sp>
        <p:nvSpPr>
          <p:cNvPr id="145" name="Google Shape;145;g37f3bb04243_0_31"/>
          <p:cNvSpPr/>
          <p:nvPr/>
        </p:nvSpPr>
        <p:spPr>
          <a:xfrm>
            <a:off x="2207925" y="1980563"/>
            <a:ext cx="952500" cy="262800"/>
          </a:xfrm>
          <a:prstGeom prst="bentArrow">
            <a:avLst>
              <a:gd name="adj1" fmla="val 25000"/>
              <a:gd name="adj2" fmla="val 26035"/>
              <a:gd name="adj3" fmla="val 25000"/>
              <a:gd name="adj4" fmla="val 43750"/>
            </a:avLst>
          </a:prstGeom>
          <a:solidFill>
            <a:srgbClr val="2CD2C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 name="Google Shape;146;g37f3bb04243_0_31"/>
          <p:cNvSpPr txBox="1"/>
          <p:nvPr/>
        </p:nvSpPr>
        <p:spPr>
          <a:xfrm>
            <a:off x="3225375" y="2696750"/>
            <a:ext cx="3773400" cy="692700"/>
          </a:xfrm>
          <a:prstGeom prst="rect">
            <a:avLst/>
          </a:prstGeom>
          <a:solidFill>
            <a:srgbClr val="E4DED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LU" sz="1100" b="0" i="0" u="none" strike="noStrike" cap="none">
                <a:solidFill>
                  <a:srgbClr val="000000"/>
                </a:solidFill>
                <a:latin typeface="Calibri"/>
                <a:ea typeface="Calibri"/>
                <a:cs typeface="Calibri"/>
                <a:sym typeface="Calibri"/>
              </a:rPr>
              <a:t>This term has long been used to dehumanize and harm </a:t>
            </a:r>
            <a:r>
              <a:rPr lang="en-LU" sz="1100" b="1" i="0" u="none" strike="noStrike" cap="none">
                <a:solidFill>
                  <a:srgbClr val="000000"/>
                </a:solidFill>
                <a:latin typeface="Calibri"/>
                <a:ea typeface="Calibri"/>
                <a:cs typeface="Calibri"/>
                <a:sym typeface="Calibri"/>
              </a:rPr>
              <a:t>Native Americans</a:t>
            </a:r>
            <a:r>
              <a:rPr lang="en-LU" sz="1100" b="0" i="0" u="none" strike="noStrike" cap="none">
                <a:solidFill>
                  <a:srgbClr val="000000"/>
                </a:solidFill>
                <a:latin typeface="Calibri"/>
                <a:ea typeface="Calibri"/>
                <a:cs typeface="Calibri"/>
                <a:sym typeface="Calibri"/>
              </a:rPr>
              <a:t> and </a:t>
            </a:r>
            <a:r>
              <a:rPr lang="en-LU" sz="1100" b="1" i="0" u="none" strike="noStrike" cap="none">
                <a:solidFill>
                  <a:srgbClr val="000000"/>
                </a:solidFill>
                <a:latin typeface="Calibri"/>
                <a:ea typeface="Calibri"/>
                <a:cs typeface="Calibri"/>
                <a:sym typeface="Calibri"/>
              </a:rPr>
              <a:t>Indigenous people</a:t>
            </a:r>
            <a:r>
              <a:rPr lang="en-LU" sz="1100" b="0" i="0" u="none" strike="noStrike" cap="none">
                <a:solidFill>
                  <a:srgbClr val="000000"/>
                </a:solidFill>
                <a:latin typeface="Calibri"/>
                <a:ea typeface="Calibri"/>
                <a:cs typeface="Calibri"/>
                <a:sym typeface="Calibri"/>
              </a:rPr>
              <a:t>, labeling them as </a:t>
            </a:r>
            <a:r>
              <a:rPr lang="en-LU" sz="1100" b="1" i="0" u="none" strike="noStrike" cap="none">
                <a:solidFill>
                  <a:srgbClr val="000000"/>
                </a:solidFill>
                <a:latin typeface="Calibri"/>
                <a:ea typeface="Calibri"/>
                <a:cs typeface="Calibri"/>
                <a:sym typeface="Calibri"/>
              </a:rPr>
              <a:t>uncivilized </a:t>
            </a:r>
            <a:r>
              <a:rPr lang="en-LU" sz="1100" b="0" i="0" u="none" strike="noStrike" cap="none">
                <a:solidFill>
                  <a:srgbClr val="000000"/>
                </a:solidFill>
                <a:latin typeface="Calibri"/>
                <a:ea typeface="Calibri"/>
                <a:cs typeface="Calibri"/>
                <a:sym typeface="Calibri"/>
              </a:rPr>
              <a:t>or </a:t>
            </a:r>
            <a:r>
              <a:rPr lang="en-LU" sz="1100" b="1" i="0" u="none" strike="noStrike" cap="none">
                <a:solidFill>
                  <a:srgbClr val="000000"/>
                </a:solidFill>
                <a:latin typeface="Calibri"/>
                <a:ea typeface="Calibri"/>
                <a:cs typeface="Calibri"/>
                <a:sym typeface="Calibri"/>
              </a:rPr>
              <a:t>primitive</a:t>
            </a:r>
            <a:r>
              <a:rPr lang="en-LU" sz="1100" b="0" i="0" u="none" strike="noStrike" cap="none">
                <a:solidFill>
                  <a:srgbClr val="000000"/>
                </a:solidFill>
                <a:latin typeface="Calibri"/>
                <a:ea typeface="Calibri"/>
                <a:cs typeface="Calibri"/>
                <a:sym typeface="Calibri"/>
              </a:rPr>
              <a:t>.</a:t>
            </a:r>
            <a:endParaRPr sz="1100" b="0" i="0" u="none" strike="noStrike" cap="none">
              <a:solidFill>
                <a:srgbClr val="000000"/>
              </a:solidFill>
              <a:latin typeface="Calibri"/>
              <a:ea typeface="Calibri"/>
              <a:cs typeface="Calibri"/>
              <a:sym typeface="Calibri"/>
            </a:endParaRPr>
          </a:p>
        </p:txBody>
      </p:sp>
      <p:sp>
        <p:nvSpPr>
          <p:cNvPr id="147" name="Google Shape;147;g37f3bb04243_0_31"/>
          <p:cNvSpPr/>
          <p:nvPr/>
        </p:nvSpPr>
        <p:spPr>
          <a:xfrm>
            <a:off x="2207925" y="2847325"/>
            <a:ext cx="952500" cy="262800"/>
          </a:xfrm>
          <a:prstGeom prst="bentArrow">
            <a:avLst>
              <a:gd name="adj1" fmla="val 25000"/>
              <a:gd name="adj2" fmla="val 26035"/>
              <a:gd name="adj3" fmla="val 25000"/>
              <a:gd name="adj4" fmla="val 43750"/>
            </a:avLst>
          </a:prstGeom>
          <a:solidFill>
            <a:srgbClr val="2CD2C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 name="Google Shape;148;g37f3bb04243_0_31"/>
          <p:cNvSpPr txBox="1"/>
          <p:nvPr/>
        </p:nvSpPr>
        <p:spPr>
          <a:xfrm>
            <a:off x="4311725" y="3502950"/>
            <a:ext cx="3773400" cy="861900"/>
          </a:xfrm>
          <a:prstGeom prst="rect">
            <a:avLst/>
          </a:prstGeom>
          <a:solidFill>
            <a:srgbClr val="E4DED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LU" sz="1100" b="0" i="0" u="none" strike="noStrike" cap="none">
                <a:solidFill>
                  <a:srgbClr val="000000"/>
                </a:solidFill>
                <a:latin typeface="Calibri"/>
                <a:ea typeface="Calibri"/>
                <a:cs typeface="Calibri"/>
                <a:sym typeface="Calibri"/>
              </a:rPr>
              <a:t>This term refers to the </a:t>
            </a:r>
            <a:r>
              <a:rPr lang="en-LU" sz="1100" b="1" i="0" u="none" strike="noStrike" cap="none">
                <a:solidFill>
                  <a:srgbClr val="000000"/>
                </a:solidFill>
                <a:latin typeface="Calibri"/>
                <a:ea typeface="Calibri"/>
                <a:cs typeface="Calibri"/>
                <a:sym typeface="Calibri"/>
              </a:rPr>
              <a:t>Khoikhoi people</a:t>
            </a:r>
            <a:r>
              <a:rPr lang="en-LU" sz="1100" b="0" i="0" u="none" strike="noStrike" cap="none">
                <a:solidFill>
                  <a:srgbClr val="000000"/>
                </a:solidFill>
                <a:latin typeface="Calibri"/>
                <a:ea typeface="Calibri"/>
                <a:cs typeface="Calibri"/>
                <a:sym typeface="Calibri"/>
              </a:rPr>
              <a:t>, who live in the western part of South Africa. It is a Dutch </a:t>
            </a:r>
            <a:r>
              <a:rPr lang="en-LU" sz="1100" b="1" i="0" u="none" strike="noStrike" cap="none">
                <a:solidFill>
                  <a:srgbClr val="000000"/>
                </a:solidFill>
                <a:latin typeface="Calibri"/>
                <a:ea typeface="Calibri"/>
                <a:cs typeface="Calibri"/>
                <a:sym typeface="Calibri"/>
              </a:rPr>
              <a:t>colonial term</a:t>
            </a:r>
            <a:r>
              <a:rPr lang="en-LU" sz="1100" b="0" i="0" u="none" strike="noStrike" cap="none">
                <a:solidFill>
                  <a:srgbClr val="000000"/>
                </a:solidFill>
                <a:latin typeface="Calibri"/>
                <a:ea typeface="Calibri"/>
                <a:cs typeface="Calibri"/>
                <a:sym typeface="Calibri"/>
              </a:rPr>
              <a:t>, first used in the 17th century, and was based on an imitation of the sound of the Khoikhoi language.</a:t>
            </a:r>
            <a:endParaRPr sz="1100" b="0" i="0" u="none" strike="noStrike" cap="none">
              <a:solidFill>
                <a:srgbClr val="000000"/>
              </a:solidFill>
              <a:latin typeface="Calibri"/>
              <a:ea typeface="Calibri"/>
              <a:cs typeface="Calibri"/>
              <a:sym typeface="Calibri"/>
            </a:endParaRPr>
          </a:p>
        </p:txBody>
      </p:sp>
      <p:sp>
        <p:nvSpPr>
          <p:cNvPr id="149" name="Google Shape;149;g37f3bb04243_0_31"/>
          <p:cNvSpPr/>
          <p:nvPr/>
        </p:nvSpPr>
        <p:spPr>
          <a:xfrm>
            <a:off x="3302025" y="3690900"/>
            <a:ext cx="952500" cy="262800"/>
          </a:xfrm>
          <a:prstGeom prst="bentArrow">
            <a:avLst>
              <a:gd name="adj1" fmla="val 25000"/>
              <a:gd name="adj2" fmla="val 26035"/>
              <a:gd name="adj3" fmla="val 25000"/>
              <a:gd name="adj4" fmla="val 43750"/>
            </a:avLst>
          </a:prstGeom>
          <a:solidFill>
            <a:srgbClr val="2CD2C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 name="Google Shape;150;g37f3bb04243_0_31"/>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Calibri"/>
                <a:ea typeface="Calibri"/>
                <a:cs typeface="Calibri"/>
                <a:sym typeface="Calibri"/>
              </a:rPr>
              <a:t>3</a:t>
            </a:fld>
            <a:endParaRPr sz="1000" b="0" i="0" u="none" strike="noStrike" cap="none">
              <a:solidFill>
                <a:schemeClr val="dk2"/>
              </a:solidFill>
              <a:latin typeface="Calibri"/>
              <a:ea typeface="Calibri"/>
              <a:cs typeface="Calibri"/>
              <a:sym typeface="Calibri"/>
            </a:endParaRPr>
          </a:p>
        </p:txBody>
      </p:sp>
      <p:sp>
        <p:nvSpPr>
          <p:cNvPr id="151" name="Google Shape;151;g37f3bb04243_0_31"/>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Harmful Language in CH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7f3bb04243_0_57"/>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4</a:t>
            </a:fld>
            <a:endParaRPr sz="1000" b="0" i="0" u="none" strike="noStrike" cap="none">
              <a:solidFill>
                <a:schemeClr val="dk2"/>
              </a:solidFill>
              <a:latin typeface="Open Sans"/>
              <a:ea typeface="Open Sans"/>
              <a:cs typeface="Open Sans"/>
              <a:sym typeface="Open Sans"/>
            </a:endParaRPr>
          </a:p>
        </p:txBody>
      </p:sp>
      <p:sp>
        <p:nvSpPr>
          <p:cNvPr id="157" name="Google Shape;157;g37f3bb04243_0_57"/>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Harmful Language in CH</a:t>
            </a:r>
            <a:endParaRPr/>
          </a:p>
        </p:txBody>
      </p:sp>
      <p:sp>
        <p:nvSpPr>
          <p:cNvPr id="158" name="Google Shape;158;g37f3bb04243_0_57"/>
          <p:cNvSpPr txBox="1">
            <a:spLocks noGrp="1"/>
          </p:cNvSpPr>
          <p:nvPr>
            <p:ph type="body" idx="4294967295"/>
          </p:nvPr>
        </p:nvSpPr>
        <p:spPr>
          <a:xfrm>
            <a:off x="371675" y="906550"/>
            <a:ext cx="8143800" cy="3893700"/>
          </a:xfrm>
          <a:prstGeom prst="rect">
            <a:avLst/>
          </a:prstGeom>
          <a:noFill/>
          <a:ln>
            <a:noFill/>
          </a:ln>
        </p:spPr>
        <p:txBody>
          <a:bodyPr spcFirstLastPara="1" wrap="square" lIns="91425" tIns="45700" rIns="91425" bIns="45700" anchor="t" anchorCtr="0">
            <a:normAutofit fontScale="85000" lnSpcReduction="20000"/>
          </a:bodyPr>
          <a:lstStyle/>
          <a:p>
            <a:pPr marL="457200" lvl="0" indent="-379730" algn="l" rtl="0">
              <a:lnSpc>
                <a:spcPct val="90000"/>
              </a:lnSpc>
              <a:spcBef>
                <a:spcPts val="0"/>
              </a:spcBef>
              <a:spcAft>
                <a:spcPts val="0"/>
              </a:spcAft>
              <a:buSzPct val="100000"/>
              <a:buChar char="•"/>
            </a:pPr>
            <a:r>
              <a:rPr lang="en-LU" b="1"/>
              <a:t>Cannot simply remove terms</a:t>
            </a:r>
            <a:endParaRPr b="1"/>
          </a:p>
          <a:p>
            <a:pPr marL="457200" lvl="0" indent="0" algn="l" rtl="0">
              <a:lnSpc>
                <a:spcPct val="90000"/>
              </a:lnSpc>
              <a:spcBef>
                <a:spcPts val="0"/>
              </a:spcBef>
              <a:spcAft>
                <a:spcPts val="0"/>
              </a:spcAft>
              <a:buSzPct val="142857"/>
              <a:buNone/>
            </a:pPr>
            <a:r>
              <a:rPr lang="en-LU"/>
              <a:t>Offensive today, but part of the historical record. Deleting them erases context.</a:t>
            </a:r>
            <a:endParaRPr/>
          </a:p>
          <a:p>
            <a:pPr marL="457200" lvl="0" indent="0" algn="l" rtl="0">
              <a:lnSpc>
                <a:spcPct val="90000"/>
              </a:lnSpc>
              <a:spcBef>
                <a:spcPts val="0"/>
              </a:spcBef>
              <a:spcAft>
                <a:spcPts val="0"/>
              </a:spcAft>
              <a:buSzPct val="320000"/>
              <a:buNone/>
            </a:pPr>
            <a:endParaRPr sz="1250"/>
          </a:p>
          <a:p>
            <a:pPr marL="457200" lvl="0" indent="-379730" algn="l" rtl="0">
              <a:lnSpc>
                <a:spcPct val="90000"/>
              </a:lnSpc>
              <a:spcBef>
                <a:spcPts val="0"/>
              </a:spcBef>
              <a:spcAft>
                <a:spcPts val="0"/>
              </a:spcAft>
              <a:buSzPct val="100000"/>
              <a:buChar char="•"/>
            </a:pPr>
            <a:r>
              <a:rPr lang="en-LU" b="1"/>
              <a:t>Need to inform, not censor</a:t>
            </a:r>
            <a:endParaRPr b="1"/>
          </a:p>
          <a:p>
            <a:pPr marL="457200" lvl="0" indent="0" algn="l" rtl="0">
              <a:lnSpc>
                <a:spcPct val="90000"/>
              </a:lnSpc>
              <a:spcBef>
                <a:spcPts val="0"/>
              </a:spcBef>
              <a:spcAft>
                <a:spcPts val="0"/>
              </a:spcAft>
              <a:buSzPct val="142857"/>
              <a:buNone/>
            </a:pPr>
            <a:r>
              <a:rPr lang="en-LU"/>
              <a:t>Flag and explain terms to support ethical access, transparency, and inclusion.</a:t>
            </a:r>
            <a:endParaRPr/>
          </a:p>
          <a:p>
            <a:pPr marL="457200" lvl="0" indent="0" algn="l" rtl="0">
              <a:lnSpc>
                <a:spcPct val="90000"/>
              </a:lnSpc>
              <a:spcBef>
                <a:spcPts val="0"/>
              </a:spcBef>
              <a:spcAft>
                <a:spcPts val="0"/>
              </a:spcAft>
              <a:buSzPct val="347826"/>
              <a:buNone/>
            </a:pPr>
            <a:endParaRPr sz="1150"/>
          </a:p>
          <a:p>
            <a:pPr marL="457200" lvl="0" indent="-379730" algn="l" rtl="0">
              <a:lnSpc>
                <a:spcPct val="90000"/>
              </a:lnSpc>
              <a:spcBef>
                <a:spcPts val="0"/>
              </a:spcBef>
              <a:spcAft>
                <a:spcPts val="0"/>
              </a:spcAft>
              <a:buSzPct val="100000"/>
              <a:buChar char="•"/>
            </a:pPr>
            <a:r>
              <a:rPr lang="en-LU" b="1"/>
              <a:t>General tools fall short</a:t>
            </a:r>
            <a:endParaRPr b="1"/>
          </a:p>
          <a:p>
            <a:pPr marL="457200" lvl="0" indent="0" algn="l" rtl="0">
              <a:lnSpc>
                <a:spcPct val="90000"/>
              </a:lnSpc>
              <a:spcBef>
                <a:spcPts val="0"/>
              </a:spcBef>
              <a:spcAft>
                <a:spcPts val="0"/>
              </a:spcAft>
              <a:buSzPct val="142857"/>
              <a:buNone/>
            </a:pPr>
            <a:r>
              <a:rPr lang="en-LU"/>
              <a:t>Tools built for moderating contemporary harmful content (e.g. social media toxicity filters) may miss CH-specific contexts. </a:t>
            </a:r>
            <a:endParaRPr/>
          </a:p>
          <a:p>
            <a:pPr marL="457200" lvl="0" indent="0" algn="l" rtl="0">
              <a:lnSpc>
                <a:spcPct val="90000"/>
              </a:lnSpc>
              <a:spcBef>
                <a:spcPts val="0"/>
              </a:spcBef>
              <a:spcAft>
                <a:spcPts val="0"/>
              </a:spcAft>
              <a:buSzPct val="380952"/>
              <a:buNone/>
            </a:pPr>
            <a:endParaRPr sz="1050"/>
          </a:p>
          <a:p>
            <a:pPr marL="457200" lvl="0" indent="-379730" algn="l" rtl="0">
              <a:lnSpc>
                <a:spcPct val="90000"/>
              </a:lnSpc>
              <a:spcBef>
                <a:spcPts val="0"/>
              </a:spcBef>
              <a:spcAft>
                <a:spcPts val="0"/>
              </a:spcAft>
              <a:buSzPct val="100000"/>
              <a:buChar char="•"/>
            </a:pPr>
            <a:r>
              <a:rPr lang="en-LU" b="1"/>
              <a:t>Impacts on metadata quality</a:t>
            </a:r>
            <a:endParaRPr b="1"/>
          </a:p>
          <a:p>
            <a:pPr marL="457200" lvl="0" indent="0" algn="l" rtl="0">
              <a:lnSpc>
                <a:spcPct val="90000"/>
              </a:lnSpc>
              <a:spcBef>
                <a:spcPts val="0"/>
              </a:spcBef>
              <a:spcAft>
                <a:spcPts val="0"/>
              </a:spcAft>
              <a:buSzPct val="142857"/>
              <a:buNone/>
            </a:pPr>
            <a:r>
              <a:rPr lang="en-LU"/>
              <a:t>Outdated terms hurt searchability (e.g., “invalid” vs. “disabled person”).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7f3bb04243_0_71"/>
          <p:cNvSpPr txBox="1"/>
          <p:nvPr/>
        </p:nvSpPr>
        <p:spPr>
          <a:xfrm>
            <a:off x="1151275" y="1210450"/>
            <a:ext cx="7272600" cy="34761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2"/>
              </a:buClr>
              <a:buSzPts val="1800"/>
              <a:buFont typeface="Bebas Neue"/>
              <a:buNone/>
            </a:pPr>
            <a:r>
              <a:rPr lang="en-LU" sz="1500" b="1" i="0" u="none" strike="noStrike" cap="none">
                <a:solidFill>
                  <a:srgbClr val="595959"/>
                </a:solidFill>
                <a:latin typeface="Montserrat"/>
                <a:ea typeface="Montserrat"/>
                <a:cs typeface="Montserrat"/>
                <a:sym typeface="Montserrat"/>
              </a:rPr>
              <a:t>Curated a multilingual vocabulary of harmful terms</a:t>
            </a:r>
            <a:br>
              <a:rPr lang="en-LU" sz="1500" b="1" i="0" u="none" strike="noStrike" cap="none">
                <a:solidFill>
                  <a:srgbClr val="595959"/>
                </a:solidFill>
                <a:latin typeface="Montserrat"/>
                <a:ea typeface="Montserrat"/>
                <a:cs typeface="Montserrat"/>
                <a:sym typeface="Montserrat"/>
              </a:rPr>
            </a:br>
            <a:r>
              <a:rPr lang="en-LU" b="0" i="0" u="none" strike="noStrike" cap="none">
                <a:solidFill>
                  <a:srgbClr val="595959"/>
                </a:solidFill>
                <a:latin typeface="Montserrat"/>
                <a:ea typeface="Montserrat"/>
                <a:cs typeface="Montserrat"/>
                <a:sym typeface="Montserrat"/>
              </a:rPr>
              <a:t>We built a structured vocabulary by working with CH professionals, researchers, and affected communities. Each entry includes a curated explanation of why the term may be considered harmful today, ensuring cultural and historical specificity and supporting accurate, respectful detection.</a:t>
            </a:r>
            <a:endParaRPr b="0" i="0" u="none" strike="noStrike" cap="none">
              <a:solidFill>
                <a:srgbClr val="595959"/>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000" b="0" i="0" u="none" strike="noStrike" cap="none">
              <a:solidFill>
                <a:srgbClr val="595959"/>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500" b="1" i="0" u="none" strike="noStrike" cap="none">
                <a:solidFill>
                  <a:srgbClr val="595959"/>
                </a:solidFill>
                <a:latin typeface="Montserrat"/>
                <a:ea typeface="Montserrat"/>
                <a:cs typeface="Montserrat"/>
                <a:sym typeface="Montserrat"/>
              </a:rPr>
              <a:t>Developed a harmful language detection tool</a:t>
            </a:r>
            <a:endParaRPr sz="1500" b="1" i="0" u="none" strike="noStrike" cap="none">
              <a:solidFill>
                <a:srgbClr val="595959"/>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b="0" i="0" u="none" strike="noStrike" cap="none">
                <a:solidFill>
                  <a:srgbClr val="595959"/>
                </a:solidFill>
                <a:latin typeface="Montserrat"/>
                <a:ea typeface="Montserrat"/>
                <a:cs typeface="Montserrat"/>
                <a:sym typeface="Montserrat"/>
              </a:rPr>
              <a:t>Using the vocabulary, we created a tool that flags harmful terms in metadata using both traditional NLP techniques and large language models (LLMs).</a:t>
            </a:r>
            <a:endParaRPr b="0" i="0" u="none" strike="noStrike" cap="none">
              <a:solidFill>
                <a:srgbClr val="595959"/>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endParaRPr sz="1000" b="1" i="0" u="none" strike="noStrike" cap="none">
              <a:solidFill>
                <a:srgbClr val="595959"/>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sz="1500" b="1" i="0" u="none" strike="noStrike" cap="none">
                <a:solidFill>
                  <a:srgbClr val="595959"/>
                </a:solidFill>
                <a:latin typeface="Montserrat"/>
                <a:ea typeface="Montserrat"/>
                <a:cs typeface="Montserrat"/>
                <a:sym typeface="Montserrat"/>
              </a:rPr>
              <a:t>Applied the tool at scale and integrated it into real-world platforms</a:t>
            </a:r>
            <a:endParaRPr sz="1500" b="1" i="0" u="none" strike="noStrike" cap="none">
              <a:solidFill>
                <a:srgbClr val="595959"/>
              </a:solidFill>
              <a:latin typeface="Montserrat"/>
              <a:ea typeface="Montserrat"/>
              <a:cs typeface="Montserrat"/>
              <a:sym typeface="Montserrat"/>
            </a:endParaRPr>
          </a:p>
          <a:p>
            <a:pPr marL="152400" marR="0" lvl="0" indent="0" algn="l" rtl="0">
              <a:lnSpc>
                <a:spcPct val="100000"/>
              </a:lnSpc>
              <a:spcBef>
                <a:spcPts val="0"/>
              </a:spcBef>
              <a:spcAft>
                <a:spcPts val="0"/>
              </a:spcAft>
              <a:buClr>
                <a:schemeClr val="dk2"/>
              </a:buClr>
              <a:buSzPts val="1800"/>
              <a:buFont typeface="Bebas Neue"/>
              <a:buNone/>
            </a:pPr>
            <a:r>
              <a:rPr lang="en-LU" b="0" i="0" u="none" strike="noStrike" cap="none">
                <a:solidFill>
                  <a:srgbClr val="595959"/>
                </a:solidFill>
                <a:latin typeface="Montserrat"/>
                <a:ea typeface="Montserrat"/>
                <a:cs typeface="Montserrat"/>
                <a:sym typeface="Montserrat"/>
              </a:rPr>
              <a:t>We deployed our tool both as a standalone web app and via integration with major CH platforms like Europeana and MINT. </a:t>
            </a:r>
            <a:endParaRPr b="0" i="0" u="none" strike="noStrike" cap="none">
              <a:solidFill>
                <a:srgbClr val="595959"/>
              </a:solidFill>
              <a:latin typeface="Montserrat"/>
              <a:ea typeface="Montserrat"/>
              <a:cs typeface="Montserrat"/>
              <a:sym typeface="Montserrat"/>
            </a:endParaRPr>
          </a:p>
        </p:txBody>
      </p:sp>
      <p:sp>
        <p:nvSpPr>
          <p:cNvPr id="164" name="Google Shape;164;g37f3bb04243_0_71"/>
          <p:cNvSpPr/>
          <p:nvPr/>
        </p:nvSpPr>
        <p:spPr>
          <a:xfrm>
            <a:off x="1176394" y="1346678"/>
            <a:ext cx="126600" cy="126600"/>
          </a:xfrm>
          <a:prstGeom prst="ellipse">
            <a:avLst/>
          </a:prstGeom>
          <a:solidFill>
            <a:srgbClr val="F15A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37f3bb04243_0_71"/>
          <p:cNvSpPr/>
          <p:nvPr/>
        </p:nvSpPr>
        <p:spPr>
          <a:xfrm>
            <a:off x="1176394" y="2799997"/>
            <a:ext cx="126600" cy="126600"/>
          </a:xfrm>
          <a:prstGeom prst="ellipse">
            <a:avLst/>
          </a:prstGeom>
          <a:solidFill>
            <a:srgbClr val="F15A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37f3bb04243_0_71"/>
          <p:cNvSpPr/>
          <p:nvPr/>
        </p:nvSpPr>
        <p:spPr>
          <a:xfrm>
            <a:off x="1176394" y="3614645"/>
            <a:ext cx="126600" cy="126600"/>
          </a:xfrm>
          <a:prstGeom prst="ellipse">
            <a:avLst/>
          </a:prstGeom>
          <a:solidFill>
            <a:srgbClr val="F15A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37f3bb04243_0_71"/>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5</a:t>
            </a:fld>
            <a:endParaRPr sz="1000" b="0" i="0" u="none" strike="noStrike" cap="none">
              <a:solidFill>
                <a:schemeClr val="dk2"/>
              </a:solidFill>
              <a:latin typeface="Open Sans"/>
              <a:ea typeface="Open Sans"/>
              <a:cs typeface="Open Sans"/>
              <a:sym typeface="Open Sans"/>
            </a:endParaRPr>
          </a:p>
        </p:txBody>
      </p:sp>
      <p:sp>
        <p:nvSpPr>
          <p:cNvPr id="168" name="Google Shape;168;g37f3bb04243_0_71"/>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The DE-BIAS </a:t>
            </a:r>
            <a:r>
              <a:rPr lang="en-LU">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Approach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7f3bb04243_0_81"/>
          <p:cNvSpPr txBox="1"/>
          <p:nvPr/>
        </p:nvSpPr>
        <p:spPr>
          <a:xfrm>
            <a:off x="1151275" y="981850"/>
            <a:ext cx="7272600" cy="19545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FF6B4D"/>
              </a:buClr>
              <a:buSzPts val="1200"/>
              <a:buFont typeface="Montserrat"/>
              <a:buChar char="●"/>
            </a:pPr>
            <a:r>
              <a:rPr lang="en-LU" sz="1200" b="0" i="0" u="none" strike="noStrike" cap="none">
                <a:solidFill>
                  <a:schemeClr val="dk2"/>
                </a:solidFill>
                <a:latin typeface="Montserrat"/>
                <a:ea typeface="Montserrat"/>
                <a:cs typeface="Montserrat"/>
                <a:sym typeface="Montserrat"/>
              </a:rPr>
              <a:t>Covers</a:t>
            </a:r>
            <a:r>
              <a:rPr lang="en-LU" sz="1200" b="1" i="0" u="none" strike="noStrike" cap="none">
                <a:solidFill>
                  <a:schemeClr val="dk2"/>
                </a:solidFill>
                <a:latin typeface="Montserrat"/>
                <a:ea typeface="Montserrat"/>
                <a:cs typeface="Montserrat"/>
                <a:sym typeface="Montserrat"/>
              </a:rPr>
              <a:t> 5 languages</a:t>
            </a:r>
            <a:r>
              <a:rPr lang="en-LU" sz="1200" b="0" i="0" u="none" strike="noStrike" cap="none">
                <a:solidFill>
                  <a:schemeClr val="dk2"/>
                </a:solidFill>
                <a:latin typeface="Montserrat"/>
                <a:ea typeface="Montserrat"/>
                <a:cs typeface="Montserrat"/>
                <a:sym typeface="Montserrat"/>
              </a:rPr>
              <a:t>: English, German, French, Italian, and Dutch</a:t>
            </a:r>
            <a:endParaRPr sz="1200" b="0" i="0" u="none" strike="noStrike" cap="none">
              <a:solidFill>
                <a:schemeClr val="dk2"/>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FF6B4D"/>
              </a:buClr>
              <a:buSzPts val="1200"/>
              <a:buFont typeface="Montserrat"/>
              <a:buChar char="●"/>
            </a:pPr>
            <a:r>
              <a:rPr lang="en-LU" sz="1200" b="0" i="0" u="none" strike="noStrike" cap="none">
                <a:solidFill>
                  <a:schemeClr val="dk2"/>
                </a:solidFill>
                <a:latin typeface="Montserrat"/>
                <a:ea typeface="Montserrat"/>
                <a:cs typeface="Montserrat"/>
                <a:sym typeface="Montserrat"/>
              </a:rPr>
              <a:t>Almost</a:t>
            </a:r>
            <a:r>
              <a:rPr lang="en-LU" sz="1200" b="1" i="0" u="none" strike="noStrike" cap="none">
                <a:solidFill>
                  <a:schemeClr val="dk2"/>
                </a:solidFill>
                <a:latin typeface="Montserrat"/>
                <a:ea typeface="Montserrat"/>
                <a:cs typeface="Montserrat"/>
                <a:sym typeface="Montserrat"/>
              </a:rPr>
              <a:t> 700 terms</a:t>
            </a:r>
            <a:endParaRPr sz="1200" b="1" i="0" u="none" strike="noStrike" cap="none">
              <a:solidFill>
                <a:schemeClr val="dk2"/>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FF6B4D"/>
              </a:buClr>
              <a:buSzPts val="1200"/>
              <a:buFont typeface="Montserrat"/>
              <a:buChar char="●"/>
            </a:pPr>
            <a:r>
              <a:rPr lang="en-LU" sz="1200" b="0" i="0" u="none" strike="noStrike" cap="none">
                <a:solidFill>
                  <a:schemeClr val="dk2"/>
                </a:solidFill>
                <a:latin typeface="Montserrat"/>
                <a:ea typeface="Montserrat"/>
                <a:cs typeface="Montserrat"/>
                <a:sym typeface="Montserrat"/>
              </a:rPr>
              <a:t>Major topics: migration, colonial history, gender, sexual identity, and ethnicity (but also include disability, class, religion, and other categories)</a:t>
            </a:r>
            <a:endParaRPr sz="1200" b="0" i="0" u="none" strike="noStrike" cap="none">
              <a:solidFill>
                <a:schemeClr val="dk2"/>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FF6B4D"/>
              </a:buClr>
              <a:buSzPts val="1200"/>
              <a:buFont typeface="Montserrat"/>
              <a:buChar char="●"/>
            </a:pPr>
            <a:r>
              <a:rPr lang="en-LU" sz="1200" b="0" i="0" u="none" strike="noStrike" cap="none">
                <a:solidFill>
                  <a:schemeClr val="dk2"/>
                </a:solidFill>
                <a:latin typeface="Montserrat"/>
                <a:ea typeface="Montserrat"/>
                <a:cs typeface="Montserrat"/>
                <a:sym typeface="Montserrat"/>
              </a:rPr>
              <a:t>Co-created with marginalized communities and supported by academic research</a:t>
            </a:r>
            <a:endParaRPr sz="1200" b="0" i="0" u="none" strike="noStrike" cap="none">
              <a:solidFill>
                <a:schemeClr val="dk2"/>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FF6B4D"/>
              </a:buClr>
              <a:buSzPts val="1200"/>
              <a:buFont typeface="Montserrat"/>
              <a:buChar char="●"/>
            </a:pPr>
            <a:r>
              <a:rPr lang="en-LU" sz="1200" b="0" i="0" u="none" strike="noStrike" cap="none">
                <a:solidFill>
                  <a:schemeClr val="dk2"/>
                </a:solidFill>
                <a:latin typeface="Montserrat"/>
                <a:ea typeface="Montserrat"/>
                <a:cs typeface="Montserrat"/>
                <a:sym typeface="Montserrat"/>
              </a:rPr>
              <a:t>Incorporating revised and updated pre-existing vocabularies with clear attribution of sources</a:t>
            </a:r>
            <a:endParaRPr sz="1200" b="0" i="0" u="none" strike="noStrike" cap="none">
              <a:solidFill>
                <a:schemeClr val="dk2"/>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FF6B4D"/>
              </a:buClr>
              <a:buSzPts val="1200"/>
              <a:buFont typeface="Montserrat"/>
              <a:buChar char="●"/>
            </a:pPr>
            <a:r>
              <a:rPr lang="en-LU" sz="1200" b="0" i="0" u="none" strike="noStrike" cap="none">
                <a:solidFill>
                  <a:schemeClr val="dk2"/>
                </a:solidFill>
                <a:latin typeface="Montserrat"/>
                <a:ea typeface="Montserrat"/>
                <a:cs typeface="Montserrat"/>
                <a:sym typeface="Montserrat"/>
              </a:rPr>
              <a:t>Following SKOS standard</a:t>
            </a:r>
            <a:endParaRPr sz="1200" b="0" i="0" u="none" strike="noStrike" cap="none">
              <a:solidFill>
                <a:schemeClr val="dk2"/>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FF6B4D"/>
              </a:buClr>
              <a:buSzPts val="1200"/>
              <a:buFont typeface="Montserrat"/>
              <a:buChar char="●"/>
            </a:pPr>
            <a:r>
              <a:rPr lang="en-LU" sz="1200" b="0" i="0" u="none" strike="noStrike" cap="none">
                <a:solidFill>
                  <a:schemeClr val="dk2"/>
                </a:solidFill>
                <a:latin typeface="Montserrat"/>
                <a:ea typeface="Montserrat"/>
                <a:cs typeface="Montserrat"/>
                <a:sym typeface="Montserrat"/>
              </a:rPr>
              <a:t>Published in EU vocabularies</a:t>
            </a:r>
            <a:r>
              <a:rPr lang="en-LU" sz="1200" b="0" i="0" u="none" strike="noStrike" cap="none" baseline="30000">
                <a:solidFill>
                  <a:schemeClr val="dk2"/>
                </a:solidFill>
                <a:latin typeface="Montserrat"/>
                <a:ea typeface="Montserrat"/>
                <a:cs typeface="Montserrat"/>
                <a:sym typeface="Montserrat"/>
              </a:rPr>
              <a:t>1</a:t>
            </a:r>
            <a:endParaRPr sz="1200" b="0" i="0" u="none" strike="noStrike" cap="none" baseline="30000">
              <a:solidFill>
                <a:schemeClr val="dk2"/>
              </a:solidFill>
              <a:latin typeface="Montserrat"/>
              <a:ea typeface="Montserrat"/>
              <a:cs typeface="Montserrat"/>
              <a:sym typeface="Montserrat"/>
            </a:endParaRPr>
          </a:p>
        </p:txBody>
      </p:sp>
      <p:sp>
        <p:nvSpPr>
          <p:cNvPr id="174" name="Google Shape;174;g37f3bb04243_0_81"/>
          <p:cNvSpPr txBox="1"/>
          <p:nvPr/>
        </p:nvSpPr>
        <p:spPr>
          <a:xfrm>
            <a:off x="4968169" y="4793565"/>
            <a:ext cx="42456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LU" sz="1100" b="0" i="0" u="none" strike="noStrike" cap="none" baseline="30000">
                <a:solidFill>
                  <a:srgbClr val="000000"/>
                </a:solidFill>
                <a:latin typeface="Montserrat"/>
                <a:ea typeface="Montserrat"/>
                <a:cs typeface="Montserrat"/>
                <a:sym typeface="Montserrat"/>
              </a:rPr>
              <a:t>1</a:t>
            </a:r>
            <a:r>
              <a:rPr lang="en-LU" sz="1100" b="0" i="0" u="none" strike="noStrike" cap="none">
                <a:solidFill>
                  <a:srgbClr val="000000"/>
                </a:solidFill>
                <a:latin typeface="Montserrat"/>
                <a:ea typeface="Montserrat"/>
                <a:cs typeface="Montserrat"/>
                <a:sym typeface="Montserrat"/>
              </a:rPr>
              <a:t>https://op.europa.eu/en/web/eu-vocabularies</a:t>
            </a:r>
            <a:endParaRPr sz="1100" b="0" i="0" u="none" strike="noStrike" cap="none">
              <a:solidFill>
                <a:srgbClr val="000000"/>
              </a:solidFill>
              <a:latin typeface="Montserrat"/>
              <a:ea typeface="Montserrat"/>
              <a:cs typeface="Montserrat"/>
              <a:sym typeface="Montserrat"/>
            </a:endParaRPr>
          </a:p>
        </p:txBody>
      </p:sp>
      <p:pic>
        <p:nvPicPr>
          <p:cNvPr id="175" name="Google Shape;175;g37f3bb04243_0_81"/>
          <p:cNvPicPr preferRelativeResize="0"/>
          <p:nvPr/>
        </p:nvPicPr>
        <p:blipFill rotWithShape="1">
          <a:blip r:embed="rId3">
            <a:alphaModFix/>
          </a:blip>
          <a:srcRect/>
          <a:stretch/>
        </p:blipFill>
        <p:spPr>
          <a:xfrm>
            <a:off x="8263994" y="4840639"/>
            <a:ext cx="307425" cy="259850"/>
          </a:xfrm>
          <a:prstGeom prst="rect">
            <a:avLst/>
          </a:prstGeom>
          <a:noFill/>
          <a:ln>
            <a:noFill/>
          </a:ln>
        </p:spPr>
      </p:pic>
      <p:sp>
        <p:nvSpPr>
          <p:cNvPr id="176" name="Google Shape;176;g37f3bb04243_0_81"/>
          <p:cNvSpPr/>
          <p:nvPr/>
        </p:nvSpPr>
        <p:spPr>
          <a:xfrm>
            <a:off x="2888437" y="3603553"/>
            <a:ext cx="1257600" cy="501600"/>
          </a:xfrm>
          <a:prstGeom prst="roundRect">
            <a:avLst>
              <a:gd name="adj" fmla="val 16667"/>
            </a:avLst>
          </a:prstGeom>
          <a:solidFill>
            <a:srgbClr val="E33D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Contentious Issue</a:t>
            </a:r>
            <a:endParaRPr sz="900" b="0" i="0" u="none" strike="noStrike" cap="none">
              <a:solidFill>
                <a:srgbClr val="000000"/>
              </a:solidFill>
              <a:latin typeface="Arial"/>
              <a:ea typeface="Arial"/>
              <a:cs typeface="Arial"/>
              <a:sym typeface="Arial"/>
            </a:endParaRPr>
          </a:p>
        </p:txBody>
      </p:sp>
      <p:sp>
        <p:nvSpPr>
          <p:cNvPr id="177" name="Google Shape;177;g37f3bb04243_0_81"/>
          <p:cNvSpPr/>
          <p:nvPr/>
        </p:nvSpPr>
        <p:spPr>
          <a:xfrm>
            <a:off x="3148577" y="4418098"/>
            <a:ext cx="738000" cy="295200"/>
          </a:xfrm>
          <a:prstGeom prst="roundRect">
            <a:avLst>
              <a:gd name="adj" fmla="val 16667"/>
            </a:avLst>
          </a:prstGeom>
          <a:solidFill>
            <a:srgbClr val="5C386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Category</a:t>
            </a:r>
            <a:endParaRPr sz="900" b="0" i="0" u="none" strike="noStrike" cap="none">
              <a:solidFill>
                <a:srgbClr val="000000"/>
              </a:solidFill>
              <a:latin typeface="Arial"/>
              <a:ea typeface="Arial"/>
              <a:cs typeface="Arial"/>
              <a:sym typeface="Arial"/>
            </a:endParaRPr>
          </a:p>
        </p:txBody>
      </p:sp>
      <p:sp>
        <p:nvSpPr>
          <p:cNvPr id="178" name="Google Shape;178;g37f3bb04243_0_81"/>
          <p:cNvSpPr/>
          <p:nvPr/>
        </p:nvSpPr>
        <p:spPr>
          <a:xfrm>
            <a:off x="3060061" y="2988625"/>
            <a:ext cx="914400" cy="336000"/>
          </a:xfrm>
          <a:prstGeom prst="roundRect">
            <a:avLst>
              <a:gd name="adj" fmla="val 16667"/>
            </a:avLst>
          </a:prstGeom>
          <a:solidFill>
            <a:srgbClr val="438FAC"/>
          </a:solidFill>
          <a:ln>
            <a:noFill/>
          </a:ln>
        </p:spPr>
        <p:txBody>
          <a:bodyPr spcFirstLastPara="1" wrap="square" lIns="114300"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Suggested Term</a:t>
            </a:r>
            <a:endParaRPr sz="900" b="0" i="0" u="none" strike="noStrike" cap="none">
              <a:solidFill>
                <a:srgbClr val="000000"/>
              </a:solidFill>
              <a:latin typeface="Arial"/>
              <a:ea typeface="Arial"/>
              <a:cs typeface="Arial"/>
              <a:sym typeface="Arial"/>
            </a:endParaRPr>
          </a:p>
        </p:txBody>
      </p:sp>
      <p:sp>
        <p:nvSpPr>
          <p:cNvPr id="179" name="Google Shape;179;g37f3bb04243_0_81"/>
          <p:cNvSpPr/>
          <p:nvPr/>
        </p:nvSpPr>
        <p:spPr>
          <a:xfrm>
            <a:off x="5341158" y="2988625"/>
            <a:ext cx="914400" cy="336000"/>
          </a:xfrm>
          <a:prstGeom prst="roundRect">
            <a:avLst>
              <a:gd name="adj" fmla="val 16667"/>
            </a:avLst>
          </a:prstGeom>
          <a:solidFill>
            <a:srgbClr val="438FAC"/>
          </a:solidFill>
          <a:ln>
            <a:noFill/>
          </a:ln>
        </p:spPr>
        <p:txBody>
          <a:bodyPr spcFirstLastPara="1" wrap="square" lIns="114300"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Suggestion Note</a:t>
            </a:r>
            <a:endParaRPr sz="900" b="0" i="0" u="none" strike="noStrike" cap="none">
              <a:solidFill>
                <a:srgbClr val="000000"/>
              </a:solidFill>
              <a:latin typeface="Arial"/>
              <a:ea typeface="Arial"/>
              <a:cs typeface="Arial"/>
              <a:sym typeface="Arial"/>
            </a:endParaRPr>
          </a:p>
        </p:txBody>
      </p:sp>
      <p:cxnSp>
        <p:nvCxnSpPr>
          <p:cNvPr id="180" name="Google Shape;180;g37f3bb04243_0_81"/>
          <p:cNvCxnSpPr>
            <a:stCxn id="176" idx="2"/>
            <a:endCxn id="177" idx="0"/>
          </p:cNvCxnSpPr>
          <p:nvPr/>
        </p:nvCxnSpPr>
        <p:spPr>
          <a:xfrm>
            <a:off x="3517237" y="4105153"/>
            <a:ext cx="300" cy="312900"/>
          </a:xfrm>
          <a:prstGeom prst="straightConnector1">
            <a:avLst/>
          </a:prstGeom>
          <a:noFill/>
          <a:ln w="19050" cap="flat" cmpd="sng">
            <a:solidFill>
              <a:srgbClr val="595959"/>
            </a:solidFill>
            <a:prstDash val="solid"/>
            <a:round/>
            <a:headEnd type="none" w="sm" len="sm"/>
            <a:tailEnd type="triangle" w="med" len="med"/>
          </a:ln>
        </p:spPr>
      </p:cxnSp>
      <p:sp>
        <p:nvSpPr>
          <p:cNvPr id="181" name="Google Shape;181;g37f3bb04243_0_81"/>
          <p:cNvSpPr txBox="1"/>
          <p:nvPr/>
        </p:nvSpPr>
        <p:spPr>
          <a:xfrm>
            <a:off x="3536618" y="4107558"/>
            <a:ext cx="11490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hasBiasCategory</a:t>
            </a:r>
            <a:endParaRPr sz="800" b="1" i="0" u="none" strike="noStrike" cap="none">
              <a:solidFill>
                <a:srgbClr val="595959"/>
              </a:solidFill>
              <a:latin typeface="Arial"/>
              <a:ea typeface="Arial"/>
              <a:cs typeface="Arial"/>
              <a:sym typeface="Arial"/>
            </a:endParaRPr>
          </a:p>
        </p:txBody>
      </p:sp>
      <p:sp>
        <p:nvSpPr>
          <p:cNvPr id="182" name="Google Shape;182;g37f3bb04243_0_81"/>
          <p:cNvSpPr/>
          <p:nvPr/>
        </p:nvSpPr>
        <p:spPr>
          <a:xfrm>
            <a:off x="5341158" y="3686254"/>
            <a:ext cx="914400" cy="336000"/>
          </a:xfrm>
          <a:prstGeom prst="roundRect">
            <a:avLst>
              <a:gd name="adj" fmla="val 16667"/>
            </a:avLst>
          </a:prstGeom>
          <a:solidFill>
            <a:srgbClr val="E33D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Contentious Term</a:t>
            </a:r>
            <a:endParaRPr sz="900" b="0" i="0" u="none" strike="noStrike" cap="none">
              <a:solidFill>
                <a:srgbClr val="000000"/>
              </a:solidFill>
              <a:latin typeface="Arial"/>
              <a:ea typeface="Arial"/>
              <a:cs typeface="Arial"/>
              <a:sym typeface="Arial"/>
            </a:endParaRPr>
          </a:p>
        </p:txBody>
      </p:sp>
      <p:cxnSp>
        <p:nvCxnSpPr>
          <p:cNvPr id="183" name="Google Shape;183;g37f3bb04243_0_81"/>
          <p:cNvCxnSpPr>
            <a:stCxn id="176" idx="3"/>
            <a:endCxn id="182" idx="1"/>
          </p:cNvCxnSpPr>
          <p:nvPr/>
        </p:nvCxnSpPr>
        <p:spPr>
          <a:xfrm>
            <a:off x="4146037" y="3854353"/>
            <a:ext cx="1195200" cy="0"/>
          </a:xfrm>
          <a:prstGeom prst="straightConnector1">
            <a:avLst/>
          </a:prstGeom>
          <a:noFill/>
          <a:ln w="19050" cap="flat" cmpd="sng">
            <a:solidFill>
              <a:srgbClr val="595959"/>
            </a:solidFill>
            <a:prstDash val="solid"/>
            <a:round/>
            <a:headEnd type="none" w="sm" len="sm"/>
            <a:tailEnd type="triangle" w="med" len="med"/>
          </a:ln>
        </p:spPr>
      </p:cxnSp>
      <p:sp>
        <p:nvSpPr>
          <p:cNvPr id="184" name="Google Shape;184;g37f3bb04243_0_81"/>
          <p:cNvSpPr txBox="1"/>
          <p:nvPr/>
        </p:nvSpPr>
        <p:spPr>
          <a:xfrm>
            <a:off x="3494356" y="3279931"/>
            <a:ext cx="12576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hasSuggestedTerm</a:t>
            </a:r>
            <a:endParaRPr sz="800" b="1" i="0" u="none" strike="noStrike" cap="none">
              <a:solidFill>
                <a:srgbClr val="595959"/>
              </a:solidFill>
              <a:latin typeface="Arial"/>
              <a:ea typeface="Arial"/>
              <a:cs typeface="Arial"/>
              <a:sym typeface="Arial"/>
            </a:endParaRPr>
          </a:p>
        </p:txBody>
      </p:sp>
      <p:sp>
        <p:nvSpPr>
          <p:cNvPr id="185" name="Google Shape;185;g37f3bb04243_0_81"/>
          <p:cNvSpPr txBox="1"/>
          <p:nvPr/>
        </p:nvSpPr>
        <p:spPr>
          <a:xfrm>
            <a:off x="4114832" y="3790323"/>
            <a:ext cx="12576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hasContentiousTerm</a:t>
            </a:r>
            <a:endParaRPr sz="800" b="1" i="0" u="none" strike="noStrike" cap="none">
              <a:solidFill>
                <a:srgbClr val="595959"/>
              </a:solidFill>
              <a:latin typeface="Arial"/>
              <a:ea typeface="Arial"/>
              <a:cs typeface="Arial"/>
              <a:sym typeface="Arial"/>
            </a:endParaRPr>
          </a:p>
        </p:txBody>
      </p:sp>
      <p:cxnSp>
        <p:nvCxnSpPr>
          <p:cNvPr id="186" name="Google Shape;186;g37f3bb04243_0_81"/>
          <p:cNvCxnSpPr>
            <a:stCxn id="176" idx="0"/>
            <a:endCxn id="178" idx="2"/>
          </p:cNvCxnSpPr>
          <p:nvPr/>
        </p:nvCxnSpPr>
        <p:spPr>
          <a:xfrm rot="10800000">
            <a:off x="3517237" y="3324553"/>
            <a:ext cx="0" cy="279000"/>
          </a:xfrm>
          <a:prstGeom prst="straightConnector1">
            <a:avLst/>
          </a:prstGeom>
          <a:noFill/>
          <a:ln w="19050" cap="flat" cmpd="sng">
            <a:solidFill>
              <a:srgbClr val="595959"/>
            </a:solidFill>
            <a:prstDash val="solid"/>
            <a:round/>
            <a:headEnd type="none" w="sm" len="sm"/>
            <a:tailEnd type="triangle" w="med" len="med"/>
          </a:ln>
        </p:spPr>
      </p:cxnSp>
      <p:cxnSp>
        <p:nvCxnSpPr>
          <p:cNvPr id="187" name="Google Shape;187;g37f3bb04243_0_81"/>
          <p:cNvCxnSpPr>
            <a:stCxn id="182" idx="0"/>
            <a:endCxn id="179" idx="2"/>
          </p:cNvCxnSpPr>
          <p:nvPr/>
        </p:nvCxnSpPr>
        <p:spPr>
          <a:xfrm rot="10800000">
            <a:off x="5798358" y="3324754"/>
            <a:ext cx="0" cy="361500"/>
          </a:xfrm>
          <a:prstGeom prst="straightConnector1">
            <a:avLst/>
          </a:prstGeom>
          <a:noFill/>
          <a:ln w="19050" cap="flat" cmpd="sng">
            <a:solidFill>
              <a:srgbClr val="595959"/>
            </a:solidFill>
            <a:prstDash val="solid"/>
            <a:round/>
            <a:headEnd type="none" w="sm" len="sm"/>
            <a:tailEnd type="triangle" w="med" len="med"/>
          </a:ln>
        </p:spPr>
      </p:cxnSp>
      <p:sp>
        <p:nvSpPr>
          <p:cNvPr id="188" name="Google Shape;188;g37f3bb04243_0_81"/>
          <p:cNvSpPr txBox="1"/>
          <p:nvPr/>
        </p:nvSpPr>
        <p:spPr>
          <a:xfrm>
            <a:off x="4722117" y="3414662"/>
            <a:ext cx="11952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hasSuggestionNote</a:t>
            </a:r>
            <a:endParaRPr sz="800" b="1" i="0" u="none" strike="noStrike" cap="none">
              <a:solidFill>
                <a:srgbClr val="595959"/>
              </a:solidFill>
              <a:latin typeface="Arial"/>
              <a:ea typeface="Arial"/>
              <a:cs typeface="Arial"/>
              <a:sym typeface="Arial"/>
            </a:endParaRPr>
          </a:p>
        </p:txBody>
      </p:sp>
      <p:sp>
        <p:nvSpPr>
          <p:cNvPr id="189" name="Google Shape;189;g37f3bb04243_0_81"/>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6</a:t>
            </a:fld>
            <a:endParaRPr sz="1000" b="0" i="0" u="none" strike="noStrike" cap="none">
              <a:solidFill>
                <a:schemeClr val="dk2"/>
              </a:solidFill>
              <a:latin typeface="Open Sans"/>
              <a:ea typeface="Open Sans"/>
              <a:cs typeface="Open Sans"/>
              <a:sym typeface="Open Sans"/>
            </a:endParaRPr>
          </a:p>
        </p:txBody>
      </p:sp>
      <p:sp>
        <p:nvSpPr>
          <p:cNvPr id="190" name="Google Shape;190;g37f3bb04243_0_81"/>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The DE-BIAS Vocabulary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7f3bb04243_0_103"/>
          <p:cNvSpPr/>
          <p:nvPr/>
        </p:nvSpPr>
        <p:spPr>
          <a:xfrm>
            <a:off x="2888450" y="3950378"/>
            <a:ext cx="1257600" cy="501600"/>
          </a:xfrm>
          <a:prstGeom prst="roundRect">
            <a:avLst>
              <a:gd name="adj" fmla="val 16667"/>
            </a:avLst>
          </a:prstGeom>
          <a:solidFill>
            <a:srgbClr val="E33D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Contentious Issue</a:t>
            </a:r>
            <a:endParaRPr sz="900" b="0" i="0" u="none" strike="noStrike" cap="none">
              <a:solidFill>
                <a:srgbClr val="000000"/>
              </a:solidFill>
              <a:latin typeface="Arial"/>
              <a:ea typeface="Arial"/>
              <a:cs typeface="Arial"/>
              <a:sym typeface="Arial"/>
            </a:endParaRPr>
          </a:p>
        </p:txBody>
      </p:sp>
      <p:sp>
        <p:nvSpPr>
          <p:cNvPr id="196" name="Google Shape;196;g37f3bb04243_0_103"/>
          <p:cNvSpPr/>
          <p:nvPr/>
        </p:nvSpPr>
        <p:spPr>
          <a:xfrm>
            <a:off x="3148590" y="4764923"/>
            <a:ext cx="738000" cy="295200"/>
          </a:xfrm>
          <a:prstGeom prst="roundRect">
            <a:avLst>
              <a:gd name="adj" fmla="val 16667"/>
            </a:avLst>
          </a:prstGeom>
          <a:solidFill>
            <a:srgbClr val="5C386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Category</a:t>
            </a:r>
            <a:endParaRPr sz="900" b="0" i="0" u="none" strike="noStrike" cap="none">
              <a:solidFill>
                <a:srgbClr val="000000"/>
              </a:solidFill>
              <a:latin typeface="Arial"/>
              <a:ea typeface="Arial"/>
              <a:cs typeface="Arial"/>
              <a:sym typeface="Arial"/>
            </a:endParaRPr>
          </a:p>
        </p:txBody>
      </p:sp>
      <p:sp>
        <p:nvSpPr>
          <p:cNvPr id="197" name="Google Shape;197;g37f3bb04243_0_103"/>
          <p:cNvSpPr/>
          <p:nvPr/>
        </p:nvSpPr>
        <p:spPr>
          <a:xfrm>
            <a:off x="3060074" y="3335450"/>
            <a:ext cx="914400" cy="336000"/>
          </a:xfrm>
          <a:prstGeom prst="roundRect">
            <a:avLst>
              <a:gd name="adj" fmla="val 16667"/>
            </a:avLst>
          </a:prstGeom>
          <a:solidFill>
            <a:srgbClr val="438FAC"/>
          </a:solidFill>
          <a:ln>
            <a:noFill/>
          </a:ln>
        </p:spPr>
        <p:txBody>
          <a:bodyPr spcFirstLastPara="1" wrap="square" lIns="114300"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Suggested Term</a:t>
            </a:r>
            <a:endParaRPr sz="900" b="0" i="0" u="none" strike="noStrike" cap="none">
              <a:solidFill>
                <a:srgbClr val="000000"/>
              </a:solidFill>
              <a:latin typeface="Arial"/>
              <a:ea typeface="Arial"/>
              <a:cs typeface="Arial"/>
              <a:sym typeface="Arial"/>
            </a:endParaRPr>
          </a:p>
        </p:txBody>
      </p:sp>
      <p:sp>
        <p:nvSpPr>
          <p:cNvPr id="198" name="Google Shape;198;g37f3bb04243_0_103"/>
          <p:cNvSpPr/>
          <p:nvPr/>
        </p:nvSpPr>
        <p:spPr>
          <a:xfrm>
            <a:off x="5341171" y="3335450"/>
            <a:ext cx="914400" cy="336000"/>
          </a:xfrm>
          <a:prstGeom prst="roundRect">
            <a:avLst>
              <a:gd name="adj" fmla="val 16667"/>
            </a:avLst>
          </a:prstGeom>
          <a:solidFill>
            <a:srgbClr val="438FAC"/>
          </a:solidFill>
          <a:ln>
            <a:noFill/>
          </a:ln>
        </p:spPr>
        <p:txBody>
          <a:bodyPr spcFirstLastPara="1" wrap="square" lIns="114300"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Suggestion Note</a:t>
            </a:r>
            <a:endParaRPr sz="900" b="0" i="0" u="none" strike="noStrike" cap="none">
              <a:solidFill>
                <a:srgbClr val="000000"/>
              </a:solidFill>
              <a:latin typeface="Arial"/>
              <a:ea typeface="Arial"/>
              <a:cs typeface="Arial"/>
              <a:sym typeface="Arial"/>
            </a:endParaRPr>
          </a:p>
        </p:txBody>
      </p:sp>
      <p:cxnSp>
        <p:nvCxnSpPr>
          <p:cNvPr id="199" name="Google Shape;199;g37f3bb04243_0_103"/>
          <p:cNvCxnSpPr>
            <a:stCxn id="195" idx="2"/>
            <a:endCxn id="196" idx="0"/>
          </p:cNvCxnSpPr>
          <p:nvPr/>
        </p:nvCxnSpPr>
        <p:spPr>
          <a:xfrm>
            <a:off x="3517250" y="4451978"/>
            <a:ext cx="300" cy="312900"/>
          </a:xfrm>
          <a:prstGeom prst="straightConnector1">
            <a:avLst/>
          </a:prstGeom>
          <a:noFill/>
          <a:ln w="19050" cap="flat" cmpd="sng">
            <a:solidFill>
              <a:srgbClr val="595959"/>
            </a:solidFill>
            <a:prstDash val="solid"/>
            <a:round/>
            <a:headEnd type="none" w="sm" len="sm"/>
            <a:tailEnd type="triangle" w="med" len="med"/>
          </a:ln>
        </p:spPr>
      </p:cxnSp>
      <p:sp>
        <p:nvSpPr>
          <p:cNvPr id="200" name="Google Shape;200;g37f3bb04243_0_103"/>
          <p:cNvSpPr txBox="1"/>
          <p:nvPr/>
        </p:nvSpPr>
        <p:spPr>
          <a:xfrm>
            <a:off x="3536631" y="4454383"/>
            <a:ext cx="11490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hasBiasCategory</a:t>
            </a:r>
            <a:endParaRPr sz="800" b="1" i="0" u="none" strike="noStrike" cap="none">
              <a:solidFill>
                <a:srgbClr val="595959"/>
              </a:solidFill>
              <a:latin typeface="Arial"/>
              <a:ea typeface="Arial"/>
              <a:cs typeface="Arial"/>
              <a:sym typeface="Arial"/>
            </a:endParaRPr>
          </a:p>
        </p:txBody>
      </p:sp>
      <p:sp>
        <p:nvSpPr>
          <p:cNvPr id="201" name="Google Shape;201;g37f3bb04243_0_103"/>
          <p:cNvSpPr/>
          <p:nvPr/>
        </p:nvSpPr>
        <p:spPr>
          <a:xfrm>
            <a:off x="5341171" y="4033079"/>
            <a:ext cx="914400" cy="336000"/>
          </a:xfrm>
          <a:prstGeom prst="roundRect">
            <a:avLst>
              <a:gd name="adj" fmla="val 16667"/>
            </a:avLst>
          </a:prstGeom>
          <a:solidFill>
            <a:srgbClr val="E33D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LU" sz="900" b="1" i="0" u="none" strike="noStrike" cap="none">
                <a:solidFill>
                  <a:srgbClr val="FCFCFC"/>
                </a:solidFill>
                <a:latin typeface="Arial"/>
                <a:ea typeface="Arial"/>
                <a:cs typeface="Arial"/>
                <a:sym typeface="Arial"/>
              </a:rPr>
              <a:t>Contentious Term</a:t>
            </a:r>
            <a:endParaRPr sz="900" b="0" i="0" u="none" strike="noStrike" cap="none">
              <a:solidFill>
                <a:srgbClr val="000000"/>
              </a:solidFill>
              <a:latin typeface="Arial"/>
              <a:ea typeface="Arial"/>
              <a:cs typeface="Arial"/>
              <a:sym typeface="Arial"/>
            </a:endParaRPr>
          </a:p>
        </p:txBody>
      </p:sp>
      <p:cxnSp>
        <p:nvCxnSpPr>
          <p:cNvPr id="202" name="Google Shape;202;g37f3bb04243_0_103"/>
          <p:cNvCxnSpPr>
            <a:stCxn id="195" idx="3"/>
            <a:endCxn id="201" idx="1"/>
          </p:cNvCxnSpPr>
          <p:nvPr/>
        </p:nvCxnSpPr>
        <p:spPr>
          <a:xfrm>
            <a:off x="4146050" y="4201178"/>
            <a:ext cx="1195200" cy="0"/>
          </a:xfrm>
          <a:prstGeom prst="straightConnector1">
            <a:avLst/>
          </a:prstGeom>
          <a:noFill/>
          <a:ln w="19050" cap="flat" cmpd="sng">
            <a:solidFill>
              <a:srgbClr val="595959"/>
            </a:solidFill>
            <a:prstDash val="solid"/>
            <a:round/>
            <a:headEnd type="none" w="sm" len="sm"/>
            <a:tailEnd type="triangle" w="med" len="med"/>
          </a:ln>
        </p:spPr>
      </p:cxnSp>
      <p:sp>
        <p:nvSpPr>
          <p:cNvPr id="203" name="Google Shape;203;g37f3bb04243_0_103"/>
          <p:cNvSpPr txBox="1"/>
          <p:nvPr/>
        </p:nvSpPr>
        <p:spPr>
          <a:xfrm>
            <a:off x="3494368" y="3626756"/>
            <a:ext cx="12576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hasSuggestedTerm</a:t>
            </a:r>
            <a:endParaRPr sz="800" b="1" i="0" u="none" strike="noStrike" cap="none">
              <a:solidFill>
                <a:srgbClr val="595959"/>
              </a:solidFill>
              <a:latin typeface="Arial"/>
              <a:ea typeface="Arial"/>
              <a:cs typeface="Arial"/>
              <a:sym typeface="Arial"/>
            </a:endParaRPr>
          </a:p>
        </p:txBody>
      </p:sp>
      <p:sp>
        <p:nvSpPr>
          <p:cNvPr id="204" name="Google Shape;204;g37f3bb04243_0_103"/>
          <p:cNvSpPr txBox="1"/>
          <p:nvPr/>
        </p:nvSpPr>
        <p:spPr>
          <a:xfrm>
            <a:off x="4114844" y="4137148"/>
            <a:ext cx="12576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hasContentiousTerm</a:t>
            </a:r>
            <a:endParaRPr sz="800" b="1" i="0" u="none" strike="noStrike" cap="none">
              <a:solidFill>
                <a:srgbClr val="595959"/>
              </a:solidFill>
              <a:latin typeface="Arial"/>
              <a:ea typeface="Arial"/>
              <a:cs typeface="Arial"/>
              <a:sym typeface="Arial"/>
            </a:endParaRPr>
          </a:p>
        </p:txBody>
      </p:sp>
      <p:cxnSp>
        <p:nvCxnSpPr>
          <p:cNvPr id="205" name="Google Shape;205;g37f3bb04243_0_103"/>
          <p:cNvCxnSpPr>
            <a:stCxn id="195" idx="0"/>
            <a:endCxn id="197" idx="2"/>
          </p:cNvCxnSpPr>
          <p:nvPr/>
        </p:nvCxnSpPr>
        <p:spPr>
          <a:xfrm rot="10800000">
            <a:off x="3517250" y="3671378"/>
            <a:ext cx="0" cy="279000"/>
          </a:xfrm>
          <a:prstGeom prst="straightConnector1">
            <a:avLst/>
          </a:prstGeom>
          <a:noFill/>
          <a:ln w="19050" cap="flat" cmpd="sng">
            <a:solidFill>
              <a:srgbClr val="595959"/>
            </a:solidFill>
            <a:prstDash val="solid"/>
            <a:round/>
            <a:headEnd type="none" w="sm" len="sm"/>
            <a:tailEnd type="triangle" w="med" len="med"/>
          </a:ln>
        </p:spPr>
      </p:cxnSp>
      <p:cxnSp>
        <p:nvCxnSpPr>
          <p:cNvPr id="206" name="Google Shape;206;g37f3bb04243_0_103"/>
          <p:cNvCxnSpPr>
            <a:stCxn id="201" idx="0"/>
            <a:endCxn id="198" idx="2"/>
          </p:cNvCxnSpPr>
          <p:nvPr/>
        </p:nvCxnSpPr>
        <p:spPr>
          <a:xfrm rot="10800000">
            <a:off x="5798371" y="3671579"/>
            <a:ext cx="0" cy="361500"/>
          </a:xfrm>
          <a:prstGeom prst="straightConnector1">
            <a:avLst/>
          </a:prstGeom>
          <a:noFill/>
          <a:ln w="19050" cap="flat" cmpd="sng">
            <a:solidFill>
              <a:srgbClr val="595959"/>
            </a:solidFill>
            <a:prstDash val="solid"/>
            <a:round/>
            <a:headEnd type="none" w="sm" len="sm"/>
            <a:tailEnd type="triangle" w="med" len="med"/>
          </a:ln>
        </p:spPr>
      </p:cxnSp>
      <p:sp>
        <p:nvSpPr>
          <p:cNvPr id="207" name="Google Shape;207;g37f3bb04243_0_103"/>
          <p:cNvSpPr txBox="1"/>
          <p:nvPr/>
        </p:nvSpPr>
        <p:spPr>
          <a:xfrm>
            <a:off x="4722130" y="3761487"/>
            <a:ext cx="1195200" cy="1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LU" sz="800" b="1" i="0" u="none" strike="noStrike" cap="none">
                <a:solidFill>
                  <a:srgbClr val="595959"/>
                </a:solidFill>
                <a:latin typeface="Arial"/>
                <a:ea typeface="Arial"/>
                <a:cs typeface="Arial"/>
                <a:sym typeface="Arial"/>
              </a:rPr>
              <a:t>hasSuggestionNote</a:t>
            </a:r>
            <a:endParaRPr sz="800" b="1" i="0" u="none" strike="noStrike" cap="none">
              <a:solidFill>
                <a:srgbClr val="595959"/>
              </a:solidFill>
              <a:latin typeface="Arial"/>
              <a:ea typeface="Arial"/>
              <a:cs typeface="Arial"/>
              <a:sym typeface="Arial"/>
            </a:endParaRPr>
          </a:p>
        </p:txBody>
      </p:sp>
      <p:graphicFrame>
        <p:nvGraphicFramePr>
          <p:cNvPr id="208" name="Google Shape;208;g37f3bb04243_0_103"/>
          <p:cNvGraphicFramePr/>
          <p:nvPr/>
        </p:nvGraphicFramePr>
        <p:xfrm>
          <a:off x="487313" y="982350"/>
          <a:ext cx="8291200" cy="2224950"/>
        </p:xfrm>
        <a:graphic>
          <a:graphicData uri="http://schemas.openxmlformats.org/drawingml/2006/table">
            <a:tbl>
              <a:tblPr>
                <a:noFill/>
                <a:tableStyleId>{06CF48EB-B9AA-4DC9-B4EA-852BCF9DC4BD}</a:tableStyleId>
              </a:tblPr>
              <a:tblGrid>
                <a:gridCol w="1036400">
                  <a:extLst>
                    <a:ext uri="{9D8B030D-6E8A-4147-A177-3AD203B41FA5}">
                      <a16:colId xmlns:a16="http://schemas.microsoft.com/office/drawing/2014/main" val="20000"/>
                    </a:ext>
                  </a:extLst>
                </a:gridCol>
                <a:gridCol w="1036400">
                  <a:extLst>
                    <a:ext uri="{9D8B030D-6E8A-4147-A177-3AD203B41FA5}">
                      <a16:colId xmlns:a16="http://schemas.microsoft.com/office/drawing/2014/main" val="20001"/>
                    </a:ext>
                  </a:extLst>
                </a:gridCol>
                <a:gridCol w="1036400">
                  <a:extLst>
                    <a:ext uri="{9D8B030D-6E8A-4147-A177-3AD203B41FA5}">
                      <a16:colId xmlns:a16="http://schemas.microsoft.com/office/drawing/2014/main" val="20002"/>
                    </a:ext>
                  </a:extLst>
                </a:gridCol>
                <a:gridCol w="1036400">
                  <a:extLst>
                    <a:ext uri="{9D8B030D-6E8A-4147-A177-3AD203B41FA5}">
                      <a16:colId xmlns:a16="http://schemas.microsoft.com/office/drawing/2014/main" val="20003"/>
                    </a:ext>
                  </a:extLst>
                </a:gridCol>
                <a:gridCol w="1036400">
                  <a:extLst>
                    <a:ext uri="{9D8B030D-6E8A-4147-A177-3AD203B41FA5}">
                      <a16:colId xmlns:a16="http://schemas.microsoft.com/office/drawing/2014/main" val="20004"/>
                    </a:ext>
                  </a:extLst>
                </a:gridCol>
                <a:gridCol w="1036400">
                  <a:extLst>
                    <a:ext uri="{9D8B030D-6E8A-4147-A177-3AD203B41FA5}">
                      <a16:colId xmlns:a16="http://schemas.microsoft.com/office/drawing/2014/main" val="20005"/>
                    </a:ext>
                  </a:extLst>
                </a:gridCol>
                <a:gridCol w="1151150">
                  <a:extLst>
                    <a:ext uri="{9D8B030D-6E8A-4147-A177-3AD203B41FA5}">
                      <a16:colId xmlns:a16="http://schemas.microsoft.com/office/drawing/2014/main" val="20006"/>
                    </a:ext>
                  </a:extLst>
                </a:gridCol>
                <a:gridCol w="921650">
                  <a:extLst>
                    <a:ext uri="{9D8B030D-6E8A-4147-A177-3AD203B41FA5}">
                      <a16:colId xmlns:a16="http://schemas.microsoft.com/office/drawing/2014/main" val="20007"/>
                    </a:ext>
                  </a:extLst>
                </a:gridCol>
              </a:tblGrid>
              <a:tr h="381000">
                <a:tc>
                  <a:txBody>
                    <a:bodyPr/>
                    <a:lstStyle/>
                    <a:p>
                      <a:pPr marL="0" marR="0" lvl="0" indent="0" algn="ctr" rtl="0">
                        <a:lnSpc>
                          <a:spcPct val="100000"/>
                        </a:lnSpc>
                        <a:spcBef>
                          <a:spcPts val="0"/>
                        </a:spcBef>
                        <a:spcAft>
                          <a:spcPts val="0"/>
                        </a:spcAft>
                        <a:buClr>
                          <a:srgbClr val="000000"/>
                        </a:buClr>
                        <a:buSzPts val="1000"/>
                        <a:buFont typeface="Arial"/>
                        <a:buNone/>
                      </a:pPr>
                      <a:r>
                        <a:rPr lang="en-LU" sz="1000" b="1" u="none" strike="noStrike" cap="none"/>
                        <a:t>Contentious</a:t>
                      </a:r>
                      <a:endParaRPr sz="1000" b="1" u="none" strike="noStrike" cap="none"/>
                    </a:p>
                    <a:p>
                      <a:pPr marL="0" marR="0" lvl="0" indent="0" algn="ctr" rtl="0">
                        <a:lnSpc>
                          <a:spcPct val="100000"/>
                        </a:lnSpc>
                        <a:spcBef>
                          <a:spcPts val="0"/>
                        </a:spcBef>
                        <a:spcAft>
                          <a:spcPts val="0"/>
                        </a:spcAft>
                        <a:buClr>
                          <a:srgbClr val="000000"/>
                        </a:buClr>
                        <a:buSzPts val="1000"/>
                        <a:buFont typeface="Arial"/>
                        <a:buNone/>
                      </a:pPr>
                      <a:r>
                        <a:rPr lang="en-LU" sz="1000" b="1" u="none" strike="noStrike" cap="none"/>
                        <a:t>Term</a:t>
                      </a:r>
                      <a:endParaRPr sz="1000" b="1" u="none" strike="noStrike" cap="none"/>
                    </a:p>
                  </a:txBody>
                  <a:tcPr marL="91425" marR="91425" marT="91425" marB="91425"/>
                </a:tc>
                <a:tc gridSpan="3">
                  <a:txBody>
                    <a:bodyPr/>
                    <a:lstStyle/>
                    <a:p>
                      <a:pPr marL="0" marR="0" lvl="0" indent="0" algn="ctr" rtl="0">
                        <a:lnSpc>
                          <a:spcPct val="100000"/>
                        </a:lnSpc>
                        <a:spcBef>
                          <a:spcPts val="0"/>
                        </a:spcBef>
                        <a:spcAft>
                          <a:spcPts val="0"/>
                        </a:spcAft>
                        <a:buClr>
                          <a:srgbClr val="000000"/>
                        </a:buClr>
                        <a:buSzPts val="1000"/>
                        <a:buFont typeface="Arial"/>
                        <a:buNone/>
                      </a:pPr>
                      <a:r>
                        <a:rPr lang="en-LU" sz="1000" b="1" u="none" strike="noStrike" cap="none"/>
                        <a:t>Contentious Issue</a:t>
                      </a:r>
                      <a:endParaRPr sz="1000" b="1" u="none" strike="noStrike" cap="none"/>
                    </a:p>
                  </a:txBody>
                  <a:tcPr marL="91425" marR="91425" marT="91425" marB="91425"/>
                </a:tc>
                <a:tc hMerge="1">
                  <a:txBody>
                    <a:bodyPr/>
                    <a:lstStyle/>
                    <a:p>
                      <a:endParaRPr lang="en-US"/>
                    </a:p>
                  </a:txBody>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LU" sz="1000" b="1" u="none" strike="noStrike" cap="none"/>
                        <a:t>Suggestion Note</a:t>
                      </a:r>
                      <a:endParaRPr sz="1000" b="1" u="none" strike="noStrike" cap="none"/>
                    </a:p>
                  </a:txBody>
                  <a:tcPr marL="91425" marR="91425" marT="91425" marB="91425"/>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LU" sz="1000" b="1" u="none" strike="noStrike" cap="none"/>
                        <a:t>Suggested Term</a:t>
                      </a:r>
                      <a:endParaRPr sz="10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r>
                        <a:rPr lang="en-LU" sz="1000" b="1" u="none" strike="noStrike" cap="none"/>
                        <a:t>Category</a:t>
                      </a:r>
                      <a:endParaRPr sz="1000" b="1"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Invalid</a:t>
                      </a:r>
                      <a:endParaRPr sz="1000" u="none" strike="noStrike" cap="none"/>
                    </a:p>
                  </a:txBody>
                  <a:tcPr marL="91425" marR="91425" marT="91425" marB="91425"/>
                </a:tc>
                <a:tc gridSpan="3">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Term for people who have been made weak or have a disability through illness or injury. Today it is widely viewed as offensive as it suggests a person is ‘less than’ their contemporaries and that they are weak, inferior or useless.</a:t>
                      </a:r>
                      <a:endParaRPr sz="1000" u="none" strike="noStrike" cap="none"/>
                    </a:p>
                  </a:txBody>
                  <a:tcPr marL="91425" marR="91425" marT="91425" marB="91425"/>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This term is highly offensive or derogatory and should not be used.</a:t>
                      </a:r>
                      <a:endParaRPr sz="1000" u="none" strike="noStrike" cap="none"/>
                    </a:p>
                  </a:txBody>
                  <a:tcPr marL="91425" marR="91425" marT="91425" marB="91425"/>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Disabled person</a:t>
                      </a:r>
                      <a:endParaRPr sz="10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(Dis)Ability</a:t>
                      </a:r>
                      <a:endParaRPr sz="10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Hermaphrodite</a:t>
                      </a:r>
                      <a:endParaRPr sz="1000" u="none" strike="noStrike" cap="none"/>
                    </a:p>
                  </a:txBody>
                  <a:tcPr marL="91425" marR="91425" marT="91425" marB="91425"/>
                </a:tc>
                <a:tc gridSpan="3">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The word comes from Latin and Greek, named after Hermaphroditus, (...) These terms are now regarded as outdated and stigmatizing.</a:t>
                      </a:r>
                      <a:endParaRPr sz="1000" u="none" strike="noStrike" cap="none"/>
                    </a:p>
                  </a:txBody>
                  <a:tcPr marL="91425" marR="91425" marT="91425" marB="91425"/>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This term can be used if it refers to animals or plants; the use when referring to people is advised against. (...)</a:t>
                      </a:r>
                      <a:endParaRPr sz="1000" u="none" strike="noStrike" cap="none"/>
                    </a:p>
                  </a:txBody>
                  <a:tcPr marL="91425" marR="91425" marT="91425" marB="91425"/>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Intersex; (...) </a:t>
                      </a:r>
                      <a:r>
                        <a:rPr lang="en-LU" sz="10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Intersex</a:t>
                      </a:r>
                      <a:r>
                        <a:rPr lang="en-LU" sz="1000" u="none" strike="noStrike" cap="none"/>
                        <a:t> person</a:t>
                      </a:r>
                      <a:endParaRPr sz="10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LU" sz="1000" u="none" strike="noStrike" cap="none"/>
                        <a:t>Gender</a:t>
                      </a:r>
                      <a:endParaRPr sz="1000"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209" name="Google Shape;209;g37f3bb04243_0_103"/>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7</a:t>
            </a:fld>
            <a:endParaRPr sz="1000" b="0" i="0" u="none" strike="noStrike" cap="none">
              <a:solidFill>
                <a:schemeClr val="dk2"/>
              </a:solidFill>
              <a:latin typeface="Open Sans"/>
              <a:ea typeface="Open Sans"/>
              <a:cs typeface="Open Sans"/>
              <a:sym typeface="Open Sans"/>
            </a:endParaRPr>
          </a:p>
        </p:txBody>
      </p:sp>
      <p:sp>
        <p:nvSpPr>
          <p:cNvPr id="210" name="Google Shape;210;g37f3bb04243_0_103"/>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The Vocabulary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7f3bb04243_0_123"/>
          <p:cNvSpPr txBox="1"/>
          <p:nvPr/>
        </p:nvSpPr>
        <p:spPr>
          <a:xfrm>
            <a:off x="353986" y="3801584"/>
            <a:ext cx="822600" cy="26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LU" sz="1100" b="1" i="0" u="none" strike="noStrike" cap="none">
                <a:solidFill>
                  <a:srgbClr val="595959"/>
                </a:solidFill>
                <a:latin typeface="Calibri"/>
                <a:ea typeface="Calibri"/>
                <a:cs typeface="Calibri"/>
                <a:sym typeface="Calibri"/>
              </a:rPr>
              <a:t>Input Texts</a:t>
            </a:r>
            <a:endParaRPr sz="1100" b="1" i="0" u="none" strike="noStrike" cap="none">
              <a:solidFill>
                <a:srgbClr val="595959"/>
              </a:solidFill>
              <a:latin typeface="Calibri"/>
              <a:ea typeface="Calibri"/>
              <a:cs typeface="Calibri"/>
              <a:sym typeface="Calibri"/>
            </a:endParaRPr>
          </a:p>
        </p:txBody>
      </p:sp>
      <p:sp>
        <p:nvSpPr>
          <p:cNvPr id="216" name="Google Shape;216;g37f3bb04243_0_123"/>
          <p:cNvSpPr txBox="1"/>
          <p:nvPr/>
        </p:nvSpPr>
        <p:spPr>
          <a:xfrm>
            <a:off x="158850" y="4466350"/>
            <a:ext cx="1268100" cy="26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LU" sz="1100" b="1" i="0" u="none" strike="noStrike" cap="none">
                <a:solidFill>
                  <a:srgbClr val="595959"/>
                </a:solidFill>
                <a:latin typeface="Calibri"/>
                <a:ea typeface="Calibri"/>
                <a:cs typeface="Calibri"/>
                <a:sym typeface="Calibri"/>
              </a:rPr>
              <a:t>Vocabulary</a:t>
            </a:r>
            <a:endParaRPr sz="1100" b="1" i="0" u="none" strike="noStrike" cap="none">
              <a:solidFill>
                <a:srgbClr val="595959"/>
              </a:solidFill>
              <a:latin typeface="Calibri"/>
              <a:ea typeface="Calibri"/>
              <a:cs typeface="Calibri"/>
              <a:sym typeface="Calibri"/>
            </a:endParaRPr>
          </a:p>
        </p:txBody>
      </p:sp>
      <p:pic>
        <p:nvPicPr>
          <p:cNvPr id="217" name="Google Shape;217;g37f3bb04243_0_123"/>
          <p:cNvPicPr preferRelativeResize="0"/>
          <p:nvPr/>
        </p:nvPicPr>
        <p:blipFill rotWithShape="1">
          <a:blip r:embed="rId3">
            <a:alphaModFix/>
          </a:blip>
          <a:srcRect/>
          <a:stretch/>
        </p:blipFill>
        <p:spPr>
          <a:xfrm>
            <a:off x="6947200" y="2861900"/>
            <a:ext cx="1035025" cy="1035025"/>
          </a:xfrm>
          <a:prstGeom prst="rect">
            <a:avLst/>
          </a:prstGeom>
          <a:noFill/>
          <a:ln>
            <a:noFill/>
          </a:ln>
        </p:spPr>
      </p:pic>
      <p:pic>
        <p:nvPicPr>
          <p:cNvPr id="218" name="Google Shape;218;g37f3bb04243_0_123"/>
          <p:cNvPicPr preferRelativeResize="0"/>
          <p:nvPr/>
        </p:nvPicPr>
        <p:blipFill rotWithShape="1">
          <a:blip r:embed="rId4">
            <a:alphaModFix/>
          </a:blip>
          <a:srcRect/>
          <a:stretch/>
        </p:blipFill>
        <p:spPr>
          <a:xfrm>
            <a:off x="73550" y="4331775"/>
            <a:ext cx="401154" cy="350098"/>
          </a:xfrm>
          <a:prstGeom prst="rect">
            <a:avLst/>
          </a:prstGeom>
          <a:noFill/>
          <a:ln>
            <a:noFill/>
          </a:ln>
        </p:spPr>
      </p:pic>
      <p:pic>
        <p:nvPicPr>
          <p:cNvPr id="219" name="Google Shape;219;g37f3bb04243_0_123"/>
          <p:cNvPicPr preferRelativeResize="0"/>
          <p:nvPr/>
        </p:nvPicPr>
        <p:blipFill rotWithShape="1">
          <a:blip r:embed="rId5">
            <a:alphaModFix/>
          </a:blip>
          <a:srcRect l="18707" t="11322" r="15627" b="7803"/>
          <a:stretch/>
        </p:blipFill>
        <p:spPr>
          <a:xfrm>
            <a:off x="146262" y="3965350"/>
            <a:ext cx="255726" cy="314950"/>
          </a:xfrm>
          <a:prstGeom prst="rect">
            <a:avLst/>
          </a:prstGeom>
          <a:noFill/>
          <a:ln>
            <a:noFill/>
          </a:ln>
        </p:spPr>
      </p:pic>
      <p:cxnSp>
        <p:nvCxnSpPr>
          <p:cNvPr id="220" name="Google Shape;220;g37f3bb04243_0_123"/>
          <p:cNvCxnSpPr>
            <a:stCxn id="221" idx="0"/>
            <a:endCxn id="217" idx="1"/>
          </p:cNvCxnSpPr>
          <p:nvPr/>
        </p:nvCxnSpPr>
        <p:spPr>
          <a:xfrm rot="-5400000">
            <a:off x="6449675" y="3505100"/>
            <a:ext cx="623100" cy="372000"/>
          </a:xfrm>
          <a:prstGeom prst="bentConnector2">
            <a:avLst/>
          </a:prstGeom>
          <a:noFill/>
          <a:ln w="19050" cap="flat" cmpd="sng">
            <a:solidFill>
              <a:srgbClr val="595959"/>
            </a:solidFill>
            <a:prstDash val="dash"/>
            <a:round/>
            <a:headEnd type="none" w="sm" len="sm"/>
            <a:tailEnd type="triangle" w="med" len="med"/>
          </a:ln>
        </p:spPr>
      </p:cxnSp>
      <p:cxnSp>
        <p:nvCxnSpPr>
          <p:cNvPr id="222" name="Google Shape;222;g37f3bb04243_0_123"/>
          <p:cNvCxnSpPr>
            <a:stCxn id="217" idx="3"/>
            <a:endCxn id="223" idx="0"/>
          </p:cNvCxnSpPr>
          <p:nvPr/>
        </p:nvCxnSpPr>
        <p:spPr>
          <a:xfrm>
            <a:off x="7982225" y="3379413"/>
            <a:ext cx="471000" cy="623100"/>
          </a:xfrm>
          <a:prstGeom prst="bentConnector2">
            <a:avLst/>
          </a:prstGeom>
          <a:noFill/>
          <a:ln w="19050" cap="flat" cmpd="sng">
            <a:solidFill>
              <a:srgbClr val="595959"/>
            </a:solidFill>
            <a:prstDash val="dash"/>
            <a:round/>
            <a:headEnd type="none" w="sm" len="sm"/>
            <a:tailEnd type="triangle" w="med" len="med"/>
          </a:ln>
        </p:spPr>
      </p:cxnSp>
      <p:sp>
        <p:nvSpPr>
          <p:cNvPr id="224" name="Google Shape;224;g37f3bb04243_0_123"/>
          <p:cNvSpPr txBox="1"/>
          <p:nvPr/>
        </p:nvSpPr>
        <p:spPr>
          <a:xfrm>
            <a:off x="6813100" y="3753275"/>
            <a:ext cx="1303200" cy="38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LU" sz="1400" b="1" i="0" u="none" strike="noStrike" cap="none">
                <a:solidFill>
                  <a:srgbClr val="595959"/>
                </a:solidFill>
                <a:latin typeface="Open Sans"/>
                <a:ea typeface="Open Sans"/>
                <a:cs typeface="Open Sans"/>
                <a:sym typeface="Open Sans"/>
              </a:rPr>
              <a:t>LLM</a:t>
            </a:r>
            <a:endParaRPr sz="1400" b="1" i="0" u="none" strike="noStrike" cap="none">
              <a:solidFill>
                <a:srgbClr val="595959"/>
              </a:solidFill>
              <a:latin typeface="Open Sans"/>
              <a:ea typeface="Open Sans"/>
              <a:cs typeface="Open Sans"/>
              <a:sym typeface="Open Sans"/>
            </a:endParaRPr>
          </a:p>
        </p:txBody>
      </p:sp>
      <p:cxnSp>
        <p:nvCxnSpPr>
          <p:cNvPr id="225" name="Google Shape;225;g37f3bb04243_0_123"/>
          <p:cNvCxnSpPr/>
          <p:nvPr/>
        </p:nvCxnSpPr>
        <p:spPr>
          <a:xfrm>
            <a:off x="557253" y="4122826"/>
            <a:ext cx="471300" cy="0"/>
          </a:xfrm>
          <a:prstGeom prst="straightConnector1">
            <a:avLst/>
          </a:prstGeom>
          <a:noFill/>
          <a:ln w="19050" cap="flat" cmpd="sng">
            <a:solidFill>
              <a:srgbClr val="595959"/>
            </a:solidFill>
            <a:prstDash val="solid"/>
            <a:round/>
            <a:headEnd type="none" w="sm" len="sm"/>
            <a:tailEnd type="triangle" w="med" len="med"/>
          </a:ln>
        </p:spPr>
      </p:cxnSp>
      <p:cxnSp>
        <p:nvCxnSpPr>
          <p:cNvPr id="226" name="Google Shape;226;g37f3bb04243_0_123"/>
          <p:cNvCxnSpPr/>
          <p:nvPr/>
        </p:nvCxnSpPr>
        <p:spPr>
          <a:xfrm>
            <a:off x="557850" y="4505925"/>
            <a:ext cx="470100" cy="1800"/>
          </a:xfrm>
          <a:prstGeom prst="straightConnector1">
            <a:avLst/>
          </a:prstGeom>
          <a:noFill/>
          <a:ln w="19050" cap="flat" cmpd="sng">
            <a:solidFill>
              <a:srgbClr val="595959"/>
            </a:solidFill>
            <a:prstDash val="solid"/>
            <a:round/>
            <a:headEnd type="none" w="sm" len="sm"/>
            <a:tailEnd type="triangle" w="med" len="med"/>
          </a:ln>
        </p:spPr>
      </p:cxnSp>
      <p:sp>
        <p:nvSpPr>
          <p:cNvPr id="227" name="Google Shape;227;g37f3bb04243_0_123"/>
          <p:cNvSpPr/>
          <p:nvPr/>
        </p:nvSpPr>
        <p:spPr>
          <a:xfrm>
            <a:off x="1100563" y="4002650"/>
            <a:ext cx="1234500" cy="613200"/>
          </a:xfrm>
          <a:prstGeom prst="roundRect">
            <a:avLst>
              <a:gd name="adj" fmla="val 16667"/>
            </a:avLst>
          </a:prstGeom>
          <a:solidFill>
            <a:srgbClr val="438FA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Tokenization</a:t>
            </a:r>
            <a:endParaRPr sz="1200" b="1" i="0" u="none" strike="noStrike" cap="none">
              <a:solidFill>
                <a:srgbClr val="FFFFFF"/>
              </a:solidFill>
              <a:latin typeface="Calibri"/>
              <a:ea typeface="Calibri"/>
              <a:cs typeface="Calibri"/>
              <a:sym typeface="Calibri"/>
            </a:endParaRPr>
          </a:p>
        </p:txBody>
      </p:sp>
      <p:sp>
        <p:nvSpPr>
          <p:cNvPr id="228" name="Google Shape;228;g37f3bb04243_0_123"/>
          <p:cNvSpPr/>
          <p:nvPr/>
        </p:nvSpPr>
        <p:spPr>
          <a:xfrm>
            <a:off x="2582938" y="4002650"/>
            <a:ext cx="1234500" cy="613200"/>
          </a:xfrm>
          <a:prstGeom prst="roundRect">
            <a:avLst>
              <a:gd name="adj" fmla="val 16667"/>
            </a:avLst>
          </a:prstGeom>
          <a:solidFill>
            <a:srgbClr val="438FA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LU" sz="1200" b="1" i="0" u="none" strike="noStrike" cap="none">
                <a:solidFill>
                  <a:srgbClr val="FFFFFF"/>
                </a:solidFill>
                <a:latin typeface="Calibri"/>
                <a:ea typeface="Calibri"/>
                <a:cs typeface="Calibri"/>
                <a:sym typeface="Calibri"/>
              </a:rPr>
              <a:t>Lemmatization</a:t>
            </a:r>
            <a:endParaRPr sz="1400" b="0" i="0" u="none" strike="noStrike" cap="none">
              <a:solidFill>
                <a:srgbClr val="000000"/>
              </a:solidFill>
              <a:latin typeface="Calibri"/>
              <a:ea typeface="Calibri"/>
              <a:cs typeface="Calibri"/>
              <a:sym typeface="Calibri"/>
            </a:endParaRPr>
          </a:p>
        </p:txBody>
      </p:sp>
      <p:sp>
        <p:nvSpPr>
          <p:cNvPr id="229" name="Google Shape;229;g37f3bb04243_0_123"/>
          <p:cNvSpPr/>
          <p:nvPr/>
        </p:nvSpPr>
        <p:spPr>
          <a:xfrm>
            <a:off x="4259375" y="3542950"/>
            <a:ext cx="1234500" cy="613200"/>
          </a:xfrm>
          <a:prstGeom prst="roundRect">
            <a:avLst>
              <a:gd name="adj" fmla="val 16667"/>
            </a:avLst>
          </a:prstGeom>
          <a:solidFill>
            <a:srgbClr val="5C386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NER</a:t>
            </a:r>
            <a:endParaRPr sz="1400" b="1" i="0" u="none" strike="noStrike" cap="none">
              <a:solidFill>
                <a:srgbClr val="000000"/>
              </a:solidFill>
              <a:latin typeface="Calibri"/>
              <a:ea typeface="Calibri"/>
              <a:cs typeface="Calibri"/>
              <a:sym typeface="Calibri"/>
            </a:endParaRPr>
          </a:p>
        </p:txBody>
      </p:sp>
      <p:sp>
        <p:nvSpPr>
          <p:cNvPr id="230" name="Google Shape;230;g37f3bb04243_0_123"/>
          <p:cNvSpPr/>
          <p:nvPr/>
        </p:nvSpPr>
        <p:spPr>
          <a:xfrm>
            <a:off x="1897375" y="3028850"/>
            <a:ext cx="1123200" cy="613200"/>
          </a:xfrm>
          <a:prstGeom prst="roundRect">
            <a:avLst>
              <a:gd name="adj" fmla="val 16667"/>
            </a:avLst>
          </a:prstGeom>
          <a:solidFill>
            <a:srgbClr val="438FA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Compound Word Splitter</a:t>
            </a:r>
            <a:endParaRPr sz="1400" b="1" i="0" u="none" strike="noStrike" cap="none">
              <a:solidFill>
                <a:srgbClr val="000000"/>
              </a:solidFill>
              <a:latin typeface="Calibri"/>
              <a:ea typeface="Calibri"/>
              <a:cs typeface="Calibri"/>
              <a:sym typeface="Calibri"/>
            </a:endParaRPr>
          </a:p>
        </p:txBody>
      </p:sp>
      <p:sp>
        <p:nvSpPr>
          <p:cNvPr id="231" name="Google Shape;231;g37f3bb04243_0_123"/>
          <p:cNvSpPr/>
          <p:nvPr/>
        </p:nvSpPr>
        <p:spPr>
          <a:xfrm>
            <a:off x="4259375" y="4410675"/>
            <a:ext cx="1234500" cy="613200"/>
          </a:xfrm>
          <a:prstGeom prst="roundRect">
            <a:avLst>
              <a:gd name="adj" fmla="val 16667"/>
            </a:avLst>
          </a:prstGeom>
          <a:solidFill>
            <a:srgbClr val="5C386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String Matching</a:t>
            </a:r>
            <a:endParaRPr sz="1400" b="1" i="0" u="none" strike="noStrike" cap="none">
              <a:solidFill>
                <a:srgbClr val="000000"/>
              </a:solidFill>
              <a:latin typeface="Calibri"/>
              <a:ea typeface="Calibri"/>
              <a:cs typeface="Calibri"/>
              <a:sym typeface="Calibri"/>
            </a:endParaRPr>
          </a:p>
        </p:txBody>
      </p:sp>
      <p:cxnSp>
        <p:nvCxnSpPr>
          <p:cNvPr id="232" name="Google Shape;232;g37f3bb04243_0_123"/>
          <p:cNvCxnSpPr>
            <a:stCxn id="230" idx="3"/>
            <a:endCxn id="228" idx="0"/>
          </p:cNvCxnSpPr>
          <p:nvPr/>
        </p:nvCxnSpPr>
        <p:spPr>
          <a:xfrm>
            <a:off x="3020575" y="3335450"/>
            <a:ext cx="179700" cy="667200"/>
          </a:xfrm>
          <a:prstGeom prst="bentConnector2">
            <a:avLst/>
          </a:prstGeom>
          <a:noFill/>
          <a:ln w="19050" cap="flat" cmpd="sng">
            <a:solidFill>
              <a:srgbClr val="595959"/>
            </a:solidFill>
            <a:prstDash val="dash"/>
            <a:round/>
            <a:headEnd type="none" w="sm" len="sm"/>
            <a:tailEnd type="triangle" w="med" len="med"/>
          </a:ln>
        </p:spPr>
      </p:cxnSp>
      <p:cxnSp>
        <p:nvCxnSpPr>
          <p:cNvPr id="233" name="Google Shape;233;g37f3bb04243_0_123"/>
          <p:cNvCxnSpPr>
            <a:stCxn id="227" idx="0"/>
            <a:endCxn id="230" idx="1"/>
          </p:cNvCxnSpPr>
          <p:nvPr/>
        </p:nvCxnSpPr>
        <p:spPr>
          <a:xfrm rot="-5400000">
            <a:off x="1474063" y="3579200"/>
            <a:ext cx="667200" cy="179700"/>
          </a:xfrm>
          <a:prstGeom prst="bentConnector2">
            <a:avLst/>
          </a:prstGeom>
          <a:noFill/>
          <a:ln w="19050" cap="flat" cmpd="sng">
            <a:solidFill>
              <a:srgbClr val="595959"/>
            </a:solidFill>
            <a:prstDash val="dash"/>
            <a:round/>
            <a:headEnd type="none" w="sm" len="sm"/>
            <a:tailEnd type="triangle" w="med" len="med"/>
          </a:ln>
        </p:spPr>
      </p:cxnSp>
      <p:cxnSp>
        <p:nvCxnSpPr>
          <p:cNvPr id="234" name="Google Shape;234;g37f3bb04243_0_123"/>
          <p:cNvCxnSpPr>
            <a:stCxn id="227" idx="3"/>
            <a:endCxn id="228" idx="1"/>
          </p:cNvCxnSpPr>
          <p:nvPr/>
        </p:nvCxnSpPr>
        <p:spPr>
          <a:xfrm>
            <a:off x="2335063" y="4309250"/>
            <a:ext cx="247800" cy="0"/>
          </a:xfrm>
          <a:prstGeom prst="straightConnector1">
            <a:avLst/>
          </a:prstGeom>
          <a:noFill/>
          <a:ln w="19050" cap="flat" cmpd="sng">
            <a:solidFill>
              <a:srgbClr val="595959"/>
            </a:solidFill>
            <a:prstDash val="solid"/>
            <a:round/>
            <a:headEnd type="none" w="sm" len="sm"/>
            <a:tailEnd type="triangle" w="med" len="med"/>
          </a:ln>
        </p:spPr>
      </p:cxnSp>
      <p:cxnSp>
        <p:nvCxnSpPr>
          <p:cNvPr id="235" name="Google Shape;235;g37f3bb04243_0_123"/>
          <p:cNvCxnSpPr>
            <a:stCxn id="228" idx="3"/>
            <a:endCxn id="229" idx="1"/>
          </p:cNvCxnSpPr>
          <p:nvPr/>
        </p:nvCxnSpPr>
        <p:spPr>
          <a:xfrm rot="10800000" flipH="1">
            <a:off x="3817438" y="3849650"/>
            <a:ext cx="441900" cy="459600"/>
          </a:xfrm>
          <a:prstGeom prst="bentConnector3">
            <a:avLst>
              <a:gd name="adj1" fmla="val 50004"/>
            </a:avLst>
          </a:prstGeom>
          <a:noFill/>
          <a:ln w="19050" cap="flat" cmpd="sng">
            <a:solidFill>
              <a:srgbClr val="595959"/>
            </a:solidFill>
            <a:prstDash val="solid"/>
            <a:round/>
            <a:headEnd type="none" w="sm" len="sm"/>
            <a:tailEnd type="triangle" w="med" len="med"/>
          </a:ln>
        </p:spPr>
      </p:cxnSp>
      <p:cxnSp>
        <p:nvCxnSpPr>
          <p:cNvPr id="236" name="Google Shape;236;g37f3bb04243_0_123"/>
          <p:cNvCxnSpPr>
            <a:stCxn id="228" idx="3"/>
            <a:endCxn id="231" idx="1"/>
          </p:cNvCxnSpPr>
          <p:nvPr/>
        </p:nvCxnSpPr>
        <p:spPr>
          <a:xfrm>
            <a:off x="3817438" y="4309250"/>
            <a:ext cx="441900" cy="408000"/>
          </a:xfrm>
          <a:prstGeom prst="bentConnector3">
            <a:avLst>
              <a:gd name="adj1" fmla="val 50004"/>
            </a:avLst>
          </a:prstGeom>
          <a:noFill/>
          <a:ln w="19050" cap="flat" cmpd="sng">
            <a:solidFill>
              <a:srgbClr val="595959"/>
            </a:solidFill>
            <a:prstDash val="solid"/>
            <a:round/>
            <a:headEnd type="none" w="sm" len="sm"/>
            <a:tailEnd type="triangle" w="med" len="med"/>
          </a:ln>
        </p:spPr>
      </p:cxnSp>
      <p:sp>
        <p:nvSpPr>
          <p:cNvPr id="221" name="Google Shape;221;g37f3bb04243_0_123"/>
          <p:cNvSpPr/>
          <p:nvPr/>
        </p:nvSpPr>
        <p:spPr>
          <a:xfrm>
            <a:off x="5957975" y="4002650"/>
            <a:ext cx="1234500" cy="613200"/>
          </a:xfrm>
          <a:prstGeom prst="roundRect">
            <a:avLst>
              <a:gd name="adj" fmla="val 16667"/>
            </a:avLst>
          </a:prstGeom>
          <a:solidFill>
            <a:srgbClr val="E33D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Filtering</a:t>
            </a:r>
            <a:endParaRPr sz="1400" b="1" i="0" u="none" strike="noStrike" cap="none">
              <a:solidFill>
                <a:srgbClr val="000000"/>
              </a:solidFill>
              <a:latin typeface="Calibri"/>
              <a:ea typeface="Calibri"/>
              <a:cs typeface="Calibri"/>
              <a:sym typeface="Calibri"/>
            </a:endParaRPr>
          </a:p>
        </p:txBody>
      </p:sp>
      <p:cxnSp>
        <p:nvCxnSpPr>
          <p:cNvPr id="237" name="Google Shape;237;g37f3bb04243_0_123"/>
          <p:cNvCxnSpPr>
            <a:stCxn id="229" idx="3"/>
            <a:endCxn id="221" idx="1"/>
          </p:cNvCxnSpPr>
          <p:nvPr/>
        </p:nvCxnSpPr>
        <p:spPr>
          <a:xfrm>
            <a:off x="5493875" y="3849550"/>
            <a:ext cx="464100" cy="459600"/>
          </a:xfrm>
          <a:prstGeom prst="bentConnector3">
            <a:avLst>
              <a:gd name="adj1" fmla="val 50000"/>
            </a:avLst>
          </a:prstGeom>
          <a:noFill/>
          <a:ln w="19050" cap="flat" cmpd="sng">
            <a:solidFill>
              <a:srgbClr val="595959"/>
            </a:solidFill>
            <a:prstDash val="solid"/>
            <a:round/>
            <a:headEnd type="none" w="sm" len="sm"/>
            <a:tailEnd type="triangle" w="med" len="med"/>
          </a:ln>
        </p:spPr>
      </p:cxnSp>
      <p:cxnSp>
        <p:nvCxnSpPr>
          <p:cNvPr id="238" name="Google Shape;238;g37f3bb04243_0_123"/>
          <p:cNvCxnSpPr>
            <a:stCxn id="231" idx="3"/>
            <a:endCxn id="221" idx="1"/>
          </p:cNvCxnSpPr>
          <p:nvPr/>
        </p:nvCxnSpPr>
        <p:spPr>
          <a:xfrm rot="10800000" flipH="1">
            <a:off x="5493875" y="4309275"/>
            <a:ext cx="464100" cy="408000"/>
          </a:xfrm>
          <a:prstGeom prst="bentConnector3">
            <a:avLst>
              <a:gd name="adj1" fmla="val 50000"/>
            </a:avLst>
          </a:prstGeom>
          <a:noFill/>
          <a:ln w="19050" cap="flat" cmpd="sng">
            <a:solidFill>
              <a:srgbClr val="595959"/>
            </a:solidFill>
            <a:prstDash val="solid"/>
            <a:round/>
            <a:headEnd type="none" w="sm" len="sm"/>
            <a:tailEnd type="triangle" w="med" len="med"/>
          </a:ln>
        </p:spPr>
      </p:cxnSp>
      <p:sp>
        <p:nvSpPr>
          <p:cNvPr id="223" name="Google Shape;223;g37f3bb04243_0_123"/>
          <p:cNvSpPr/>
          <p:nvPr/>
        </p:nvSpPr>
        <p:spPr>
          <a:xfrm>
            <a:off x="7835950" y="4002650"/>
            <a:ext cx="1234500" cy="613200"/>
          </a:xfrm>
          <a:prstGeom prst="roundRect">
            <a:avLst>
              <a:gd name="adj" fmla="val 16667"/>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595959"/>
                </a:solidFill>
                <a:latin typeface="Calibri"/>
                <a:ea typeface="Calibri"/>
                <a:cs typeface="Calibri"/>
                <a:sym typeface="Calibri"/>
              </a:rPr>
              <a:t>Detected Terms</a:t>
            </a:r>
            <a:endParaRPr sz="1400" b="1" i="0" u="none" strike="noStrike" cap="none">
              <a:solidFill>
                <a:srgbClr val="595959"/>
              </a:solidFill>
              <a:latin typeface="Calibri"/>
              <a:ea typeface="Calibri"/>
              <a:cs typeface="Calibri"/>
              <a:sym typeface="Calibri"/>
            </a:endParaRPr>
          </a:p>
        </p:txBody>
      </p:sp>
      <p:cxnSp>
        <p:nvCxnSpPr>
          <p:cNvPr id="239" name="Google Shape;239;g37f3bb04243_0_123"/>
          <p:cNvCxnSpPr>
            <a:stCxn id="221" idx="3"/>
            <a:endCxn id="223" idx="1"/>
          </p:cNvCxnSpPr>
          <p:nvPr/>
        </p:nvCxnSpPr>
        <p:spPr>
          <a:xfrm>
            <a:off x="7192475" y="4309250"/>
            <a:ext cx="643500" cy="0"/>
          </a:xfrm>
          <a:prstGeom prst="straightConnector1">
            <a:avLst/>
          </a:prstGeom>
          <a:noFill/>
          <a:ln w="19050" cap="flat" cmpd="sng">
            <a:solidFill>
              <a:srgbClr val="595959"/>
            </a:solidFill>
            <a:prstDash val="solid"/>
            <a:round/>
            <a:headEnd type="none" w="sm" len="sm"/>
            <a:tailEnd type="triangle" w="med" len="med"/>
          </a:ln>
        </p:spPr>
      </p:cxnSp>
      <p:sp>
        <p:nvSpPr>
          <p:cNvPr id="240" name="Google Shape;240;g37f3bb04243_0_123"/>
          <p:cNvSpPr txBox="1"/>
          <p:nvPr/>
        </p:nvSpPr>
        <p:spPr>
          <a:xfrm>
            <a:off x="1151275" y="1151750"/>
            <a:ext cx="7602000" cy="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List of invalids residing at the home, with notes on their physical and mental deficiencies.</a:t>
            </a:r>
            <a:endParaRPr sz="13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2"/>
              </a:solidFill>
              <a:latin typeface="Montserrat"/>
              <a:ea typeface="Montserrat"/>
              <a:cs typeface="Montserrat"/>
              <a:sym typeface="Montserrat"/>
            </a:endParaRPr>
          </a:p>
        </p:txBody>
      </p:sp>
      <p:pic>
        <p:nvPicPr>
          <p:cNvPr id="241" name="Google Shape;241;g37f3bb04243_0_123"/>
          <p:cNvPicPr preferRelativeResize="0"/>
          <p:nvPr/>
        </p:nvPicPr>
        <p:blipFill rotWithShape="1">
          <a:blip r:embed="rId6">
            <a:alphaModFix/>
          </a:blip>
          <a:srcRect/>
          <a:stretch/>
        </p:blipFill>
        <p:spPr>
          <a:xfrm>
            <a:off x="1897525" y="895000"/>
            <a:ext cx="372000" cy="372000"/>
          </a:xfrm>
          <a:prstGeom prst="rect">
            <a:avLst/>
          </a:prstGeom>
          <a:noFill/>
          <a:ln>
            <a:noFill/>
          </a:ln>
        </p:spPr>
      </p:pic>
      <p:sp>
        <p:nvSpPr>
          <p:cNvPr id="242" name="Google Shape;242;g37f3bb04243_0_123"/>
          <p:cNvSpPr txBox="1"/>
          <p:nvPr/>
        </p:nvSpPr>
        <p:spPr>
          <a:xfrm>
            <a:off x="1151275" y="1151750"/>
            <a:ext cx="7602000" cy="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List of </a:t>
            </a:r>
            <a:r>
              <a:rPr lang="en-LU" sz="1300" b="0" i="0" u="sng" strike="noStrike" cap="none">
                <a:solidFill>
                  <a:schemeClr val="accent2"/>
                </a:solidFill>
                <a:latin typeface="Montserrat"/>
                <a:ea typeface="Montserrat"/>
                <a:cs typeface="Montserrat"/>
                <a:sym typeface="Montserrat"/>
              </a:rPr>
              <a:t>invalids</a:t>
            </a:r>
            <a:r>
              <a:rPr lang="en-LU" sz="1300" b="0" i="0" u="none" strike="noStrike" cap="none">
                <a:solidFill>
                  <a:schemeClr val="accent2"/>
                </a:solidFill>
                <a:latin typeface="Montserrat"/>
                <a:ea typeface="Montserrat"/>
                <a:cs typeface="Montserrat"/>
                <a:sym typeface="Montserrat"/>
              </a:rPr>
              <a:t> </a:t>
            </a:r>
            <a:r>
              <a:rPr lang="en-LU" sz="1300" b="0" i="0" u="none" strike="noStrike" cap="none">
                <a:solidFill>
                  <a:schemeClr val="dk2"/>
                </a:solidFill>
                <a:latin typeface="Montserrat"/>
                <a:ea typeface="Montserrat"/>
                <a:cs typeface="Montserrat"/>
                <a:sym typeface="Montserrat"/>
              </a:rPr>
              <a:t>residing at the home, with notes on their physical and mental deficiencies.</a:t>
            </a:r>
            <a:endParaRPr sz="13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2"/>
              </a:solidFill>
              <a:latin typeface="Montserrat"/>
              <a:ea typeface="Montserrat"/>
              <a:cs typeface="Montserrat"/>
              <a:sym typeface="Montserrat"/>
            </a:endParaRPr>
          </a:p>
        </p:txBody>
      </p:sp>
      <p:sp>
        <p:nvSpPr>
          <p:cNvPr id="243" name="Google Shape;243;g37f3bb04243_0_123"/>
          <p:cNvSpPr txBox="1"/>
          <p:nvPr/>
        </p:nvSpPr>
        <p:spPr>
          <a:xfrm>
            <a:off x="1151275" y="1530000"/>
            <a:ext cx="7602000" cy="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LU" sz="1300" b="0" i="0" u="sng" strike="noStrike" cap="none">
                <a:solidFill>
                  <a:schemeClr val="accent2"/>
                </a:solidFill>
                <a:latin typeface="Montserrat"/>
                <a:ea typeface="Montserrat"/>
                <a:cs typeface="Montserrat"/>
                <a:sym typeface="Montserrat"/>
              </a:rPr>
              <a:t>Gipsy</a:t>
            </a:r>
            <a:r>
              <a:rPr lang="en-LU" sz="1300" b="0" i="0" u="none" strike="noStrike" cap="none">
                <a:solidFill>
                  <a:schemeClr val="dk2"/>
                </a:solidFill>
                <a:latin typeface="Montserrat"/>
                <a:ea typeface="Montserrat"/>
                <a:cs typeface="Montserrat"/>
                <a:sym typeface="Montserrat"/>
              </a:rPr>
              <a:t> settlement on the outskirts of the city.</a:t>
            </a:r>
            <a:endParaRPr sz="1300" b="0" i="0" u="none" strike="noStrike" cap="none">
              <a:solidFill>
                <a:schemeClr val="dk2"/>
              </a:solidFill>
              <a:latin typeface="Montserrat"/>
              <a:ea typeface="Montserrat"/>
              <a:cs typeface="Montserrat"/>
              <a:sym typeface="Montserrat"/>
            </a:endParaRPr>
          </a:p>
        </p:txBody>
      </p:sp>
      <p:sp>
        <p:nvSpPr>
          <p:cNvPr id="244" name="Google Shape;244;g37f3bb04243_0_123"/>
          <p:cNvSpPr txBox="1"/>
          <p:nvPr/>
        </p:nvSpPr>
        <p:spPr>
          <a:xfrm>
            <a:off x="1151275" y="1842075"/>
            <a:ext cx="7602000" cy="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The </a:t>
            </a:r>
            <a:r>
              <a:rPr lang="en-LU" sz="1300" b="0" i="0" u="sng" strike="noStrike" cap="none">
                <a:solidFill>
                  <a:schemeClr val="accent2"/>
                </a:solidFill>
                <a:latin typeface="Montserrat"/>
                <a:ea typeface="Montserrat"/>
                <a:cs typeface="Montserrat"/>
                <a:sym typeface="Montserrat"/>
              </a:rPr>
              <a:t>Gipsy</a:t>
            </a:r>
            <a:r>
              <a:rPr lang="en-LU" sz="1300" b="0" i="0" u="none" strike="noStrike" cap="none">
                <a:solidFill>
                  <a:schemeClr val="dk2"/>
                </a:solidFill>
                <a:latin typeface="Montserrat"/>
                <a:ea typeface="Montserrat"/>
                <a:cs typeface="Montserrat"/>
                <a:sym typeface="Montserrat"/>
              </a:rPr>
              <a:t> Kings performed a sold-out show featuring their signature blend of flamenco, salsa, and pop.</a:t>
            </a:r>
            <a:endParaRPr sz="1300" b="0" i="0" u="none" strike="noStrike" cap="none">
              <a:solidFill>
                <a:schemeClr val="dk2"/>
              </a:solidFill>
              <a:latin typeface="Montserrat"/>
              <a:ea typeface="Montserrat"/>
              <a:cs typeface="Montserrat"/>
              <a:sym typeface="Montserrat"/>
            </a:endParaRPr>
          </a:p>
        </p:txBody>
      </p:sp>
      <p:pic>
        <p:nvPicPr>
          <p:cNvPr id="245" name="Google Shape;245;g37f3bb04243_0_123"/>
          <p:cNvPicPr preferRelativeResize="0"/>
          <p:nvPr/>
        </p:nvPicPr>
        <p:blipFill rotWithShape="1">
          <a:blip r:embed="rId7">
            <a:alphaModFix/>
          </a:blip>
          <a:srcRect/>
          <a:stretch/>
        </p:blipFill>
        <p:spPr>
          <a:xfrm>
            <a:off x="1616125" y="1534850"/>
            <a:ext cx="383100" cy="383100"/>
          </a:xfrm>
          <a:prstGeom prst="rect">
            <a:avLst/>
          </a:prstGeom>
          <a:noFill/>
          <a:ln>
            <a:noFill/>
          </a:ln>
        </p:spPr>
      </p:pic>
      <p:sp>
        <p:nvSpPr>
          <p:cNvPr id="246" name="Google Shape;246;g37f3bb04243_0_123"/>
          <p:cNvSpPr txBox="1"/>
          <p:nvPr/>
        </p:nvSpPr>
        <p:spPr>
          <a:xfrm>
            <a:off x="1151275" y="1842063"/>
            <a:ext cx="7602000" cy="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The Gipsy Kings performed a sold-out show featuring their signature blend of flamenco, salsa, and pop.</a:t>
            </a:r>
            <a:endParaRPr sz="1300" b="0" i="0" u="none" strike="noStrike" cap="none">
              <a:solidFill>
                <a:schemeClr val="dk2"/>
              </a:solidFill>
              <a:latin typeface="Montserrat"/>
              <a:ea typeface="Montserrat"/>
              <a:cs typeface="Montserrat"/>
              <a:sym typeface="Montserrat"/>
            </a:endParaRPr>
          </a:p>
        </p:txBody>
      </p:sp>
      <p:sp>
        <p:nvSpPr>
          <p:cNvPr id="247" name="Google Shape;247;g37f3bb04243_0_123"/>
          <p:cNvSpPr txBox="1"/>
          <p:nvPr/>
        </p:nvSpPr>
        <p:spPr>
          <a:xfrm>
            <a:off x="1151275" y="2489025"/>
            <a:ext cx="7272600" cy="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The system rejected the user’s input because the format was invalid.</a:t>
            </a:r>
            <a:endParaRPr sz="1300" b="0" i="0" u="none" strike="noStrike" cap="none">
              <a:solidFill>
                <a:schemeClr val="dk2"/>
              </a:solidFill>
              <a:latin typeface="Montserrat"/>
              <a:ea typeface="Montserrat"/>
              <a:cs typeface="Montserrat"/>
              <a:sym typeface="Montserrat"/>
            </a:endParaRPr>
          </a:p>
        </p:txBody>
      </p:sp>
      <p:sp>
        <p:nvSpPr>
          <p:cNvPr id="248" name="Google Shape;248;g37f3bb04243_0_123"/>
          <p:cNvSpPr txBox="1"/>
          <p:nvPr/>
        </p:nvSpPr>
        <p:spPr>
          <a:xfrm>
            <a:off x="1151275" y="2489025"/>
            <a:ext cx="7272600" cy="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The system rejected the user’s input because the format was </a:t>
            </a:r>
            <a:r>
              <a:rPr lang="en-LU" sz="1300" b="0" i="0" u="sng" strike="noStrike" cap="none">
                <a:solidFill>
                  <a:schemeClr val="accent2"/>
                </a:solidFill>
                <a:latin typeface="Montserrat"/>
                <a:ea typeface="Montserrat"/>
                <a:cs typeface="Montserrat"/>
                <a:sym typeface="Montserrat"/>
              </a:rPr>
              <a:t>invalid</a:t>
            </a:r>
            <a:r>
              <a:rPr lang="en-LU" sz="1300" b="0" i="0" u="none" strike="noStrike" cap="none">
                <a:solidFill>
                  <a:schemeClr val="dk2"/>
                </a:solidFill>
                <a:latin typeface="Montserrat"/>
                <a:ea typeface="Montserrat"/>
                <a:cs typeface="Montserrat"/>
                <a:sym typeface="Montserrat"/>
              </a:rPr>
              <a:t>.</a:t>
            </a:r>
            <a:endParaRPr sz="1300" b="0" i="0" u="none" strike="noStrike" cap="none">
              <a:solidFill>
                <a:schemeClr val="dk2"/>
              </a:solidFill>
              <a:latin typeface="Montserrat"/>
              <a:ea typeface="Montserrat"/>
              <a:cs typeface="Montserrat"/>
              <a:sym typeface="Montserrat"/>
            </a:endParaRPr>
          </a:p>
        </p:txBody>
      </p:sp>
      <p:pic>
        <p:nvPicPr>
          <p:cNvPr id="249" name="Google Shape;249;g37f3bb04243_0_123"/>
          <p:cNvPicPr preferRelativeResize="0"/>
          <p:nvPr/>
        </p:nvPicPr>
        <p:blipFill rotWithShape="1">
          <a:blip r:embed="rId7">
            <a:alphaModFix/>
          </a:blip>
          <a:srcRect/>
          <a:stretch/>
        </p:blipFill>
        <p:spPr>
          <a:xfrm>
            <a:off x="6365825" y="2202275"/>
            <a:ext cx="383100" cy="383100"/>
          </a:xfrm>
          <a:prstGeom prst="rect">
            <a:avLst/>
          </a:prstGeom>
          <a:noFill/>
          <a:ln>
            <a:noFill/>
          </a:ln>
        </p:spPr>
      </p:pic>
      <p:sp>
        <p:nvSpPr>
          <p:cNvPr id="250" name="Google Shape;250;g37f3bb04243_0_123"/>
          <p:cNvSpPr txBox="1"/>
          <p:nvPr/>
        </p:nvSpPr>
        <p:spPr>
          <a:xfrm>
            <a:off x="5553625" y="101225"/>
            <a:ext cx="2687100" cy="38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Invalid</a:t>
            </a:r>
            <a:endParaRPr sz="1300" b="0" i="0" u="none" strike="noStrike" cap="none">
              <a:solidFill>
                <a:schemeClr val="dk2"/>
              </a:solidFill>
              <a:latin typeface="Montserrat"/>
              <a:ea typeface="Montserrat"/>
              <a:cs typeface="Montserrat"/>
              <a:sym typeface="Montserrat"/>
            </a:endParaRPr>
          </a:p>
        </p:txBody>
      </p:sp>
      <p:sp>
        <p:nvSpPr>
          <p:cNvPr id="251" name="Google Shape;251;g37f3bb04243_0_123"/>
          <p:cNvSpPr txBox="1"/>
          <p:nvPr/>
        </p:nvSpPr>
        <p:spPr>
          <a:xfrm>
            <a:off x="6121158" y="198100"/>
            <a:ext cx="2687100" cy="38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Ape</a:t>
            </a:r>
            <a:endParaRPr sz="1300" b="0" i="0" u="none" strike="noStrike" cap="none">
              <a:solidFill>
                <a:schemeClr val="dk2"/>
              </a:solidFill>
              <a:latin typeface="Montserrat"/>
              <a:ea typeface="Montserrat"/>
              <a:cs typeface="Montserrat"/>
              <a:sym typeface="Montserrat"/>
            </a:endParaRPr>
          </a:p>
        </p:txBody>
      </p:sp>
      <p:sp>
        <p:nvSpPr>
          <p:cNvPr id="252" name="Google Shape;252;g37f3bb04243_0_123"/>
          <p:cNvSpPr txBox="1"/>
          <p:nvPr/>
        </p:nvSpPr>
        <p:spPr>
          <a:xfrm>
            <a:off x="6575222" y="401900"/>
            <a:ext cx="2687100" cy="38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Dwarf</a:t>
            </a:r>
            <a:endParaRPr sz="1300" b="0" i="0" u="none" strike="noStrike" cap="none">
              <a:solidFill>
                <a:schemeClr val="dk2"/>
              </a:solidFill>
              <a:latin typeface="Montserrat"/>
              <a:ea typeface="Montserrat"/>
              <a:cs typeface="Montserrat"/>
              <a:sym typeface="Montserrat"/>
            </a:endParaRPr>
          </a:p>
        </p:txBody>
      </p:sp>
      <p:sp>
        <p:nvSpPr>
          <p:cNvPr id="253" name="Google Shape;253;g37f3bb04243_0_123"/>
          <p:cNvSpPr txBox="1"/>
          <p:nvPr/>
        </p:nvSpPr>
        <p:spPr>
          <a:xfrm>
            <a:off x="6947231" y="626475"/>
            <a:ext cx="2687100" cy="38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Frog</a:t>
            </a:r>
            <a:endParaRPr sz="1300" b="0" i="0" u="none" strike="noStrike" cap="none">
              <a:solidFill>
                <a:schemeClr val="dk2"/>
              </a:solidFill>
              <a:latin typeface="Montserrat"/>
              <a:ea typeface="Montserrat"/>
              <a:cs typeface="Montserrat"/>
              <a:sym typeface="Montserrat"/>
            </a:endParaRPr>
          </a:p>
        </p:txBody>
      </p:sp>
      <p:sp>
        <p:nvSpPr>
          <p:cNvPr id="254" name="Google Shape;254;g37f3bb04243_0_123"/>
          <p:cNvSpPr txBox="1"/>
          <p:nvPr/>
        </p:nvSpPr>
        <p:spPr>
          <a:xfrm>
            <a:off x="6225913" y="0"/>
            <a:ext cx="2687100" cy="38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Exotic</a:t>
            </a:r>
            <a:endParaRPr sz="1300" b="0" i="0" u="none" strike="noStrike" cap="none">
              <a:solidFill>
                <a:schemeClr val="dk2"/>
              </a:solidFill>
              <a:latin typeface="Montserrat"/>
              <a:ea typeface="Montserrat"/>
              <a:cs typeface="Montserrat"/>
              <a:sym typeface="Montserrat"/>
            </a:endParaRPr>
          </a:p>
        </p:txBody>
      </p:sp>
      <p:sp>
        <p:nvSpPr>
          <p:cNvPr id="255" name="Google Shape;255;g37f3bb04243_0_123"/>
          <p:cNvSpPr txBox="1"/>
          <p:nvPr/>
        </p:nvSpPr>
        <p:spPr>
          <a:xfrm>
            <a:off x="6813108" y="198100"/>
            <a:ext cx="2687100" cy="38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Exotisch</a:t>
            </a:r>
            <a:endParaRPr sz="1300" b="0" i="0" u="none" strike="noStrike" cap="none">
              <a:solidFill>
                <a:schemeClr val="dk2"/>
              </a:solidFill>
              <a:latin typeface="Montserrat"/>
              <a:ea typeface="Montserrat"/>
              <a:cs typeface="Montserrat"/>
              <a:sym typeface="Montserrat"/>
            </a:endParaRPr>
          </a:p>
        </p:txBody>
      </p:sp>
      <p:sp>
        <p:nvSpPr>
          <p:cNvPr id="256" name="Google Shape;256;g37f3bb04243_0_123"/>
          <p:cNvSpPr txBox="1"/>
          <p:nvPr/>
        </p:nvSpPr>
        <p:spPr>
          <a:xfrm>
            <a:off x="7214183" y="0"/>
            <a:ext cx="2687100" cy="38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LU" sz="1300" b="0" i="0" u="none" strike="noStrike" cap="none">
                <a:solidFill>
                  <a:schemeClr val="dk2"/>
                </a:solidFill>
                <a:latin typeface="Montserrat"/>
                <a:ea typeface="Montserrat"/>
                <a:cs typeface="Montserrat"/>
                <a:sym typeface="Montserrat"/>
              </a:rPr>
              <a:t>Finocchio</a:t>
            </a:r>
            <a:endParaRPr sz="1300" b="0" i="0" u="none" strike="noStrike" cap="none">
              <a:solidFill>
                <a:schemeClr val="dk2"/>
              </a:solidFill>
              <a:latin typeface="Montserrat"/>
              <a:ea typeface="Montserrat"/>
              <a:cs typeface="Montserrat"/>
              <a:sym typeface="Montserrat"/>
            </a:endParaRPr>
          </a:p>
        </p:txBody>
      </p:sp>
      <p:sp>
        <p:nvSpPr>
          <p:cNvPr id="257" name="Google Shape;257;g37f3bb04243_0_123"/>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8</a:t>
            </a:fld>
            <a:endParaRPr sz="1000" b="0" i="0" u="none" strike="noStrike" cap="none">
              <a:solidFill>
                <a:schemeClr val="dk2"/>
              </a:solidFill>
              <a:latin typeface="Open Sans"/>
              <a:ea typeface="Open Sans"/>
              <a:cs typeface="Open Sans"/>
              <a:sym typeface="Open Sans"/>
            </a:endParaRPr>
          </a:p>
        </p:txBody>
      </p:sp>
      <p:sp>
        <p:nvSpPr>
          <p:cNvPr id="258" name="Google Shape;258;g37f3bb04243_0_123"/>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Detecting Harmful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2"/>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1"/>
                                          </p:stCondLst>
                                        </p:cTn>
                                        <p:tgtEl>
                                          <p:spTgt spid="2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1"/>
                                          </p:stCondLst>
                                        </p:cTn>
                                        <p:tgtEl>
                                          <p:spTgt spid="24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1"/>
                                          </p:stCondLst>
                                        </p:cTn>
                                        <p:tgtEl>
                                          <p:spTgt spid="245"/>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2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4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5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51"/>
                                        </p:tgtEl>
                                        <p:attrNameLst>
                                          <p:attrName>style.visibility</p:attrName>
                                        </p:attrNameLst>
                                      </p:cBhvr>
                                      <p:to>
                                        <p:strVal val="visible"/>
                                      </p:to>
                                    </p:set>
                                  </p:childTnLst>
                                </p:cTn>
                              </p:par>
                            </p:childTnLst>
                          </p:cTn>
                        </p:par>
                        <p:par>
                          <p:cTn id="101" fill="hold">
                            <p:stCondLst>
                              <p:cond delay="1"/>
                            </p:stCondLst>
                            <p:childTnLst>
                              <p:par>
                                <p:cTn id="102" presetID="1" presetClass="entr" presetSubtype="0" fill="hold" nodeType="afterEffect">
                                  <p:stCondLst>
                                    <p:cond delay="0"/>
                                  </p:stCondLst>
                                  <p:childTnLst>
                                    <p:set>
                                      <p:cBhvr>
                                        <p:cTn id="103" dur="1" fill="hold">
                                          <p:stCondLst>
                                            <p:cond delay="0"/>
                                          </p:stCondLst>
                                        </p:cTn>
                                        <p:tgtEl>
                                          <p:spTgt spid="252"/>
                                        </p:tgtEl>
                                        <p:attrNameLst>
                                          <p:attrName>style.visibility</p:attrName>
                                        </p:attrNameLst>
                                      </p:cBhvr>
                                      <p:to>
                                        <p:strVal val="visible"/>
                                      </p:to>
                                    </p:set>
                                  </p:childTnLst>
                                </p:cTn>
                              </p:par>
                            </p:childTnLst>
                          </p:cTn>
                        </p:par>
                        <p:par>
                          <p:cTn id="104" fill="hold">
                            <p:stCondLst>
                              <p:cond delay="2"/>
                            </p:stCondLst>
                            <p:childTnLst>
                              <p:par>
                                <p:cTn id="105" presetID="1" presetClass="entr" presetSubtype="0" fill="hold" nodeType="afterEffect">
                                  <p:stCondLst>
                                    <p:cond delay="0"/>
                                  </p:stCondLst>
                                  <p:childTnLst>
                                    <p:set>
                                      <p:cBhvr>
                                        <p:cTn id="106" dur="1" fill="hold">
                                          <p:stCondLst>
                                            <p:cond delay="0"/>
                                          </p:stCondLst>
                                        </p:cTn>
                                        <p:tgtEl>
                                          <p:spTgt spid="253"/>
                                        </p:tgtEl>
                                        <p:attrNameLst>
                                          <p:attrName>style.visibility</p:attrName>
                                        </p:attrNameLst>
                                      </p:cBhvr>
                                      <p:to>
                                        <p:strVal val="visible"/>
                                      </p:to>
                                    </p:set>
                                  </p:childTnLst>
                                </p:cTn>
                              </p:par>
                            </p:childTnLst>
                          </p:cTn>
                        </p:par>
                        <p:par>
                          <p:cTn id="107" fill="hold">
                            <p:stCondLst>
                              <p:cond delay="3"/>
                            </p:stCondLst>
                            <p:childTnLst>
                              <p:par>
                                <p:cTn id="108" presetID="1" presetClass="entr" presetSubtype="0" fill="hold" nodeType="afterEffect">
                                  <p:stCondLst>
                                    <p:cond delay="0"/>
                                  </p:stCondLst>
                                  <p:childTnLst>
                                    <p:set>
                                      <p:cBhvr>
                                        <p:cTn id="109" dur="1" fill="hold">
                                          <p:stCondLst>
                                            <p:cond delay="0"/>
                                          </p:stCondLst>
                                        </p:cTn>
                                        <p:tgtEl>
                                          <p:spTgt spid="254"/>
                                        </p:tgtEl>
                                        <p:attrNameLst>
                                          <p:attrName>style.visibility</p:attrName>
                                        </p:attrNameLst>
                                      </p:cBhvr>
                                      <p:to>
                                        <p:strVal val="visible"/>
                                      </p:to>
                                    </p:set>
                                  </p:childTnLst>
                                </p:cTn>
                              </p:par>
                            </p:childTnLst>
                          </p:cTn>
                        </p:par>
                        <p:par>
                          <p:cTn id="110" fill="hold">
                            <p:stCondLst>
                              <p:cond delay="4"/>
                            </p:stCondLst>
                            <p:childTnLst>
                              <p:par>
                                <p:cTn id="111" presetID="1" presetClass="entr" presetSubtype="0" fill="hold" nodeType="afterEffect">
                                  <p:stCondLst>
                                    <p:cond delay="0"/>
                                  </p:stCondLst>
                                  <p:childTnLst>
                                    <p:set>
                                      <p:cBhvr>
                                        <p:cTn id="112" dur="1" fill="hold">
                                          <p:stCondLst>
                                            <p:cond delay="0"/>
                                          </p:stCondLst>
                                        </p:cTn>
                                        <p:tgtEl>
                                          <p:spTgt spid="255"/>
                                        </p:tgtEl>
                                        <p:attrNameLst>
                                          <p:attrName>style.visibility</p:attrName>
                                        </p:attrNameLst>
                                      </p:cBhvr>
                                      <p:to>
                                        <p:strVal val="visible"/>
                                      </p:to>
                                    </p:set>
                                  </p:childTnLst>
                                </p:cTn>
                              </p:par>
                            </p:childTnLst>
                          </p:cTn>
                        </p:par>
                        <p:par>
                          <p:cTn id="113" fill="hold">
                            <p:stCondLst>
                              <p:cond delay="5"/>
                            </p:stCondLst>
                            <p:childTnLst>
                              <p:par>
                                <p:cTn id="114" presetID="1" presetClass="entr" presetSubtype="0" fill="hold" nodeType="afterEffect">
                                  <p:stCondLst>
                                    <p:cond delay="0"/>
                                  </p:stCondLst>
                                  <p:childTnLst>
                                    <p:set>
                                      <p:cBhvr>
                                        <p:cTn id="115" dur="1" fill="hold">
                                          <p:stCondLst>
                                            <p:cond delay="0"/>
                                          </p:stCondLst>
                                        </p:cTn>
                                        <p:tgtEl>
                                          <p:spTgt spid="25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217"/>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20"/>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24"/>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22"/>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1"/>
                                          </p:stCondLst>
                                        </p:cTn>
                                        <p:tgtEl>
                                          <p:spTgt spid="248"/>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1"/>
                                          </p:stCondLst>
                                        </p:cTn>
                                        <p:tgtEl>
                                          <p:spTgt spid="249"/>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4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230"/>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233"/>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g37f3bb04243_0_171"/>
          <p:cNvGrpSpPr/>
          <p:nvPr/>
        </p:nvGrpSpPr>
        <p:grpSpPr>
          <a:xfrm>
            <a:off x="73550" y="1718900"/>
            <a:ext cx="8996900" cy="2161975"/>
            <a:chOff x="0" y="2981525"/>
            <a:chExt cx="8996900" cy="2161975"/>
          </a:xfrm>
        </p:grpSpPr>
        <p:sp>
          <p:nvSpPr>
            <p:cNvPr id="264" name="Google Shape;264;g37f3bb04243_0_171"/>
            <p:cNvSpPr txBox="1"/>
            <p:nvPr/>
          </p:nvSpPr>
          <p:spPr>
            <a:xfrm>
              <a:off x="280436" y="3921209"/>
              <a:ext cx="822600" cy="26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LU" sz="1100" b="1" i="0" u="none" strike="noStrike" cap="none">
                  <a:solidFill>
                    <a:srgbClr val="595959"/>
                  </a:solidFill>
                  <a:latin typeface="Calibri"/>
                  <a:ea typeface="Calibri"/>
                  <a:cs typeface="Calibri"/>
                  <a:sym typeface="Calibri"/>
                </a:rPr>
                <a:t>Input Texts</a:t>
              </a:r>
              <a:endParaRPr sz="1100" b="1" i="0" u="none" strike="noStrike" cap="none">
                <a:solidFill>
                  <a:srgbClr val="595959"/>
                </a:solidFill>
                <a:latin typeface="Calibri"/>
                <a:ea typeface="Calibri"/>
                <a:cs typeface="Calibri"/>
                <a:sym typeface="Calibri"/>
              </a:endParaRPr>
            </a:p>
          </p:txBody>
        </p:sp>
        <p:sp>
          <p:nvSpPr>
            <p:cNvPr id="265" name="Google Shape;265;g37f3bb04243_0_171"/>
            <p:cNvSpPr txBox="1"/>
            <p:nvPr/>
          </p:nvSpPr>
          <p:spPr>
            <a:xfrm>
              <a:off x="85300" y="4585975"/>
              <a:ext cx="1268100" cy="26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LU" sz="1100" b="1" i="0" u="none" strike="noStrike" cap="none">
                  <a:solidFill>
                    <a:srgbClr val="595959"/>
                  </a:solidFill>
                  <a:latin typeface="Calibri"/>
                  <a:ea typeface="Calibri"/>
                  <a:cs typeface="Calibri"/>
                  <a:sym typeface="Calibri"/>
                </a:rPr>
                <a:t>Vocabulary</a:t>
              </a:r>
              <a:endParaRPr sz="1100" b="1" i="0" u="none" strike="noStrike" cap="none">
                <a:solidFill>
                  <a:srgbClr val="595959"/>
                </a:solidFill>
                <a:latin typeface="Calibri"/>
                <a:ea typeface="Calibri"/>
                <a:cs typeface="Calibri"/>
                <a:sym typeface="Calibri"/>
              </a:endParaRPr>
            </a:p>
          </p:txBody>
        </p:sp>
        <p:pic>
          <p:nvPicPr>
            <p:cNvPr id="266" name="Google Shape;266;g37f3bb04243_0_171"/>
            <p:cNvPicPr preferRelativeResize="0"/>
            <p:nvPr/>
          </p:nvPicPr>
          <p:blipFill rotWithShape="1">
            <a:blip r:embed="rId3">
              <a:alphaModFix/>
            </a:blip>
            <a:srcRect/>
            <a:stretch/>
          </p:blipFill>
          <p:spPr>
            <a:xfrm>
              <a:off x="6873650" y="2981525"/>
              <a:ext cx="1035025" cy="1035025"/>
            </a:xfrm>
            <a:prstGeom prst="rect">
              <a:avLst/>
            </a:prstGeom>
            <a:noFill/>
            <a:ln>
              <a:noFill/>
            </a:ln>
          </p:spPr>
        </p:pic>
        <p:pic>
          <p:nvPicPr>
            <p:cNvPr id="267" name="Google Shape;267;g37f3bb04243_0_171"/>
            <p:cNvPicPr preferRelativeResize="0"/>
            <p:nvPr/>
          </p:nvPicPr>
          <p:blipFill rotWithShape="1">
            <a:blip r:embed="rId4">
              <a:alphaModFix/>
            </a:blip>
            <a:srcRect/>
            <a:stretch/>
          </p:blipFill>
          <p:spPr>
            <a:xfrm>
              <a:off x="0" y="4451400"/>
              <a:ext cx="401154" cy="350098"/>
            </a:xfrm>
            <a:prstGeom prst="rect">
              <a:avLst/>
            </a:prstGeom>
            <a:noFill/>
            <a:ln>
              <a:noFill/>
            </a:ln>
          </p:spPr>
        </p:pic>
        <p:pic>
          <p:nvPicPr>
            <p:cNvPr id="268" name="Google Shape;268;g37f3bb04243_0_171"/>
            <p:cNvPicPr preferRelativeResize="0"/>
            <p:nvPr/>
          </p:nvPicPr>
          <p:blipFill rotWithShape="1">
            <a:blip r:embed="rId5">
              <a:alphaModFix/>
            </a:blip>
            <a:srcRect l="18707" t="11322" r="15627" b="7803"/>
            <a:stretch/>
          </p:blipFill>
          <p:spPr>
            <a:xfrm>
              <a:off x="72712" y="4084975"/>
              <a:ext cx="255726" cy="314950"/>
            </a:xfrm>
            <a:prstGeom prst="rect">
              <a:avLst/>
            </a:prstGeom>
            <a:noFill/>
            <a:ln>
              <a:noFill/>
            </a:ln>
          </p:spPr>
        </p:pic>
        <p:cxnSp>
          <p:nvCxnSpPr>
            <p:cNvPr id="269" name="Google Shape;269;g37f3bb04243_0_171"/>
            <p:cNvCxnSpPr>
              <a:stCxn id="270" idx="0"/>
              <a:endCxn id="266" idx="1"/>
            </p:cNvCxnSpPr>
            <p:nvPr/>
          </p:nvCxnSpPr>
          <p:spPr>
            <a:xfrm rot="-5400000">
              <a:off x="6376125" y="3624725"/>
              <a:ext cx="623100" cy="372000"/>
            </a:xfrm>
            <a:prstGeom prst="bentConnector2">
              <a:avLst/>
            </a:prstGeom>
            <a:noFill/>
            <a:ln w="19050" cap="flat" cmpd="sng">
              <a:solidFill>
                <a:srgbClr val="595959"/>
              </a:solidFill>
              <a:prstDash val="dash"/>
              <a:round/>
              <a:headEnd type="none" w="sm" len="sm"/>
              <a:tailEnd type="triangle" w="med" len="med"/>
            </a:ln>
          </p:spPr>
        </p:cxnSp>
        <p:cxnSp>
          <p:nvCxnSpPr>
            <p:cNvPr id="271" name="Google Shape;271;g37f3bb04243_0_171"/>
            <p:cNvCxnSpPr>
              <a:stCxn id="266" idx="3"/>
              <a:endCxn id="272" idx="0"/>
            </p:cNvCxnSpPr>
            <p:nvPr/>
          </p:nvCxnSpPr>
          <p:spPr>
            <a:xfrm>
              <a:off x="7908675" y="3499038"/>
              <a:ext cx="471000" cy="623100"/>
            </a:xfrm>
            <a:prstGeom prst="bentConnector2">
              <a:avLst/>
            </a:prstGeom>
            <a:noFill/>
            <a:ln w="19050" cap="flat" cmpd="sng">
              <a:solidFill>
                <a:srgbClr val="595959"/>
              </a:solidFill>
              <a:prstDash val="dash"/>
              <a:round/>
              <a:headEnd type="none" w="sm" len="sm"/>
              <a:tailEnd type="triangle" w="med" len="med"/>
            </a:ln>
          </p:spPr>
        </p:cxnSp>
        <p:sp>
          <p:nvSpPr>
            <p:cNvPr id="273" name="Google Shape;273;g37f3bb04243_0_171"/>
            <p:cNvSpPr txBox="1"/>
            <p:nvPr/>
          </p:nvSpPr>
          <p:spPr>
            <a:xfrm>
              <a:off x="6739550" y="3872900"/>
              <a:ext cx="1303200" cy="38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LU" sz="1400" b="1" i="0" u="none" strike="noStrike" cap="none">
                  <a:solidFill>
                    <a:srgbClr val="595959"/>
                  </a:solidFill>
                  <a:latin typeface="Open Sans"/>
                  <a:ea typeface="Open Sans"/>
                  <a:cs typeface="Open Sans"/>
                  <a:sym typeface="Open Sans"/>
                </a:rPr>
                <a:t>LLM</a:t>
              </a:r>
              <a:endParaRPr sz="1400" b="1" i="0" u="none" strike="noStrike" cap="none">
                <a:solidFill>
                  <a:srgbClr val="595959"/>
                </a:solidFill>
                <a:latin typeface="Open Sans"/>
                <a:ea typeface="Open Sans"/>
                <a:cs typeface="Open Sans"/>
                <a:sym typeface="Open Sans"/>
              </a:endParaRPr>
            </a:p>
          </p:txBody>
        </p:sp>
        <p:cxnSp>
          <p:nvCxnSpPr>
            <p:cNvPr id="274" name="Google Shape;274;g37f3bb04243_0_171"/>
            <p:cNvCxnSpPr/>
            <p:nvPr/>
          </p:nvCxnSpPr>
          <p:spPr>
            <a:xfrm>
              <a:off x="483703" y="4242451"/>
              <a:ext cx="471300" cy="0"/>
            </a:xfrm>
            <a:prstGeom prst="straightConnector1">
              <a:avLst/>
            </a:prstGeom>
            <a:noFill/>
            <a:ln w="19050" cap="flat" cmpd="sng">
              <a:solidFill>
                <a:srgbClr val="595959"/>
              </a:solidFill>
              <a:prstDash val="solid"/>
              <a:round/>
              <a:headEnd type="none" w="sm" len="sm"/>
              <a:tailEnd type="triangle" w="med" len="med"/>
            </a:ln>
          </p:spPr>
        </p:cxnSp>
        <p:cxnSp>
          <p:nvCxnSpPr>
            <p:cNvPr id="275" name="Google Shape;275;g37f3bb04243_0_171"/>
            <p:cNvCxnSpPr/>
            <p:nvPr/>
          </p:nvCxnSpPr>
          <p:spPr>
            <a:xfrm>
              <a:off x="484300" y="4625550"/>
              <a:ext cx="470100" cy="1800"/>
            </a:xfrm>
            <a:prstGeom prst="straightConnector1">
              <a:avLst/>
            </a:prstGeom>
            <a:noFill/>
            <a:ln w="19050" cap="flat" cmpd="sng">
              <a:solidFill>
                <a:srgbClr val="595959"/>
              </a:solidFill>
              <a:prstDash val="solid"/>
              <a:round/>
              <a:headEnd type="none" w="sm" len="sm"/>
              <a:tailEnd type="triangle" w="med" len="med"/>
            </a:ln>
          </p:spPr>
        </p:cxnSp>
        <p:sp>
          <p:nvSpPr>
            <p:cNvPr id="276" name="Google Shape;276;g37f3bb04243_0_171"/>
            <p:cNvSpPr/>
            <p:nvPr/>
          </p:nvSpPr>
          <p:spPr>
            <a:xfrm>
              <a:off x="1027013" y="4122275"/>
              <a:ext cx="1234500" cy="613200"/>
            </a:xfrm>
            <a:prstGeom prst="roundRect">
              <a:avLst>
                <a:gd name="adj" fmla="val 16667"/>
              </a:avLst>
            </a:prstGeom>
            <a:solidFill>
              <a:srgbClr val="438FA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Tokenization</a:t>
              </a:r>
              <a:endParaRPr sz="1200" b="1" i="0" u="none" strike="noStrike" cap="none">
                <a:solidFill>
                  <a:srgbClr val="FFFFFF"/>
                </a:solidFill>
                <a:latin typeface="Calibri"/>
                <a:ea typeface="Calibri"/>
                <a:cs typeface="Calibri"/>
                <a:sym typeface="Calibri"/>
              </a:endParaRPr>
            </a:p>
          </p:txBody>
        </p:sp>
        <p:sp>
          <p:nvSpPr>
            <p:cNvPr id="277" name="Google Shape;277;g37f3bb04243_0_171"/>
            <p:cNvSpPr/>
            <p:nvPr/>
          </p:nvSpPr>
          <p:spPr>
            <a:xfrm>
              <a:off x="2509388" y="4122275"/>
              <a:ext cx="1234500" cy="613200"/>
            </a:xfrm>
            <a:prstGeom prst="roundRect">
              <a:avLst>
                <a:gd name="adj" fmla="val 16667"/>
              </a:avLst>
            </a:prstGeom>
            <a:solidFill>
              <a:srgbClr val="438FA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LU" sz="1200" b="1" i="0" u="none" strike="noStrike" cap="none">
                  <a:solidFill>
                    <a:srgbClr val="FFFFFF"/>
                  </a:solidFill>
                  <a:latin typeface="Calibri"/>
                  <a:ea typeface="Calibri"/>
                  <a:cs typeface="Calibri"/>
                  <a:sym typeface="Calibri"/>
                </a:rPr>
                <a:t>Lemmatization</a:t>
              </a:r>
              <a:endParaRPr sz="1400" b="0" i="0" u="none" strike="noStrike" cap="none">
                <a:solidFill>
                  <a:srgbClr val="000000"/>
                </a:solidFill>
                <a:latin typeface="Calibri"/>
                <a:ea typeface="Calibri"/>
                <a:cs typeface="Calibri"/>
                <a:sym typeface="Calibri"/>
              </a:endParaRPr>
            </a:p>
          </p:txBody>
        </p:sp>
        <p:sp>
          <p:nvSpPr>
            <p:cNvPr id="278" name="Google Shape;278;g37f3bb04243_0_171"/>
            <p:cNvSpPr/>
            <p:nvPr/>
          </p:nvSpPr>
          <p:spPr>
            <a:xfrm>
              <a:off x="4185825" y="3662575"/>
              <a:ext cx="1234500" cy="613200"/>
            </a:xfrm>
            <a:prstGeom prst="roundRect">
              <a:avLst>
                <a:gd name="adj" fmla="val 16667"/>
              </a:avLst>
            </a:prstGeom>
            <a:solidFill>
              <a:srgbClr val="5C386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NER</a:t>
              </a:r>
              <a:endParaRPr sz="1400" b="1" i="0" u="none" strike="noStrike" cap="none">
                <a:solidFill>
                  <a:srgbClr val="000000"/>
                </a:solidFill>
                <a:latin typeface="Calibri"/>
                <a:ea typeface="Calibri"/>
                <a:cs typeface="Calibri"/>
                <a:sym typeface="Calibri"/>
              </a:endParaRPr>
            </a:p>
          </p:txBody>
        </p:sp>
        <p:sp>
          <p:nvSpPr>
            <p:cNvPr id="279" name="Google Shape;279;g37f3bb04243_0_171"/>
            <p:cNvSpPr/>
            <p:nvPr/>
          </p:nvSpPr>
          <p:spPr>
            <a:xfrm>
              <a:off x="1823825" y="3148475"/>
              <a:ext cx="1123200" cy="613200"/>
            </a:xfrm>
            <a:prstGeom prst="roundRect">
              <a:avLst>
                <a:gd name="adj" fmla="val 16667"/>
              </a:avLst>
            </a:prstGeom>
            <a:solidFill>
              <a:srgbClr val="438FA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Compound Word Splitter</a:t>
              </a:r>
              <a:endParaRPr sz="1400" b="1" i="0" u="none" strike="noStrike" cap="none">
                <a:solidFill>
                  <a:srgbClr val="000000"/>
                </a:solidFill>
                <a:latin typeface="Calibri"/>
                <a:ea typeface="Calibri"/>
                <a:cs typeface="Calibri"/>
                <a:sym typeface="Calibri"/>
              </a:endParaRPr>
            </a:p>
          </p:txBody>
        </p:sp>
        <p:sp>
          <p:nvSpPr>
            <p:cNvPr id="280" name="Google Shape;280;g37f3bb04243_0_171"/>
            <p:cNvSpPr/>
            <p:nvPr/>
          </p:nvSpPr>
          <p:spPr>
            <a:xfrm>
              <a:off x="4185825" y="4530300"/>
              <a:ext cx="1234500" cy="613200"/>
            </a:xfrm>
            <a:prstGeom prst="roundRect">
              <a:avLst>
                <a:gd name="adj" fmla="val 16667"/>
              </a:avLst>
            </a:prstGeom>
            <a:solidFill>
              <a:srgbClr val="5C386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String Matching</a:t>
              </a:r>
              <a:endParaRPr sz="1400" b="1" i="0" u="none" strike="noStrike" cap="none">
                <a:solidFill>
                  <a:srgbClr val="000000"/>
                </a:solidFill>
                <a:latin typeface="Calibri"/>
                <a:ea typeface="Calibri"/>
                <a:cs typeface="Calibri"/>
                <a:sym typeface="Calibri"/>
              </a:endParaRPr>
            </a:p>
          </p:txBody>
        </p:sp>
        <p:cxnSp>
          <p:nvCxnSpPr>
            <p:cNvPr id="281" name="Google Shape;281;g37f3bb04243_0_171"/>
            <p:cNvCxnSpPr>
              <a:stCxn id="279" idx="3"/>
              <a:endCxn id="277" idx="0"/>
            </p:cNvCxnSpPr>
            <p:nvPr/>
          </p:nvCxnSpPr>
          <p:spPr>
            <a:xfrm>
              <a:off x="2947025" y="3455075"/>
              <a:ext cx="179700" cy="667200"/>
            </a:xfrm>
            <a:prstGeom prst="bentConnector2">
              <a:avLst/>
            </a:prstGeom>
            <a:noFill/>
            <a:ln w="19050" cap="flat" cmpd="sng">
              <a:solidFill>
                <a:srgbClr val="595959"/>
              </a:solidFill>
              <a:prstDash val="dash"/>
              <a:round/>
              <a:headEnd type="none" w="sm" len="sm"/>
              <a:tailEnd type="triangle" w="med" len="med"/>
            </a:ln>
          </p:spPr>
        </p:cxnSp>
        <p:cxnSp>
          <p:nvCxnSpPr>
            <p:cNvPr id="282" name="Google Shape;282;g37f3bb04243_0_171"/>
            <p:cNvCxnSpPr>
              <a:stCxn id="276" idx="0"/>
              <a:endCxn id="279" idx="1"/>
            </p:cNvCxnSpPr>
            <p:nvPr/>
          </p:nvCxnSpPr>
          <p:spPr>
            <a:xfrm rot="-5400000">
              <a:off x="1400513" y="3698825"/>
              <a:ext cx="667200" cy="179700"/>
            </a:xfrm>
            <a:prstGeom prst="bentConnector2">
              <a:avLst/>
            </a:prstGeom>
            <a:noFill/>
            <a:ln w="19050" cap="flat" cmpd="sng">
              <a:solidFill>
                <a:srgbClr val="595959"/>
              </a:solidFill>
              <a:prstDash val="dash"/>
              <a:round/>
              <a:headEnd type="none" w="sm" len="sm"/>
              <a:tailEnd type="triangle" w="med" len="med"/>
            </a:ln>
          </p:spPr>
        </p:cxnSp>
        <p:cxnSp>
          <p:nvCxnSpPr>
            <p:cNvPr id="283" name="Google Shape;283;g37f3bb04243_0_171"/>
            <p:cNvCxnSpPr>
              <a:stCxn id="276" idx="3"/>
              <a:endCxn id="277" idx="1"/>
            </p:cNvCxnSpPr>
            <p:nvPr/>
          </p:nvCxnSpPr>
          <p:spPr>
            <a:xfrm>
              <a:off x="2261513" y="4428875"/>
              <a:ext cx="247800" cy="0"/>
            </a:xfrm>
            <a:prstGeom prst="straightConnector1">
              <a:avLst/>
            </a:prstGeom>
            <a:noFill/>
            <a:ln w="19050" cap="flat" cmpd="sng">
              <a:solidFill>
                <a:srgbClr val="595959"/>
              </a:solidFill>
              <a:prstDash val="solid"/>
              <a:round/>
              <a:headEnd type="none" w="sm" len="sm"/>
              <a:tailEnd type="triangle" w="med" len="med"/>
            </a:ln>
          </p:spPr>
        </p:cxnSp>
        <p:cxnSp>
          <p:nvCxnSpPr>
            <p:cNvPr id="284" name="Google Shape;284;g37f3bb04243_0_171"/>
            <p:cNvCxnSpPr>
              <a:stCxn id="277" idx="3"/>
              <a:endCxn id="278" idx="1"/>
            </p:cNvCxnSpPr>
            <p:nvPr/>
          </p:nvCxnSpPr>
          <p:spPr>
            <a:xfrm rot="10800000" flipH="1">
              <a:off x="3743888" y="3969275"/>
              <a:ext cx="441900" cy="459600"/>
            </a:xfrm>
            <a:prstGeom prst="bentConnector3">
              <a:avLst>
                <a:gd name="adj1" fmla="val 33360"/>
              </a:avLst>
            </a:prstGeom>
            <a:noFill/>
            <a:ln w="19050" cap="flat" cmpd="sng">
              <a:solidFill>
                <a:srgbClr val="595959"/>
              </a:solidFill>
              <a:prstDash val="solid"/>
              <a:round/>
              <a:headEnd type="none" w="sm" len="sm"/>
              <a:tailEnd type="triangle" w="med" len="med"/>
            </a:ln>
          </p:spPr>
        </p:cxnSp>
        <p:cxnSp>
          <p:nvCxnSpPr>
            <p:cNvPr id="285" name="Google Shape;285;g37f3bb04243_0_171"/>
            <p:cNvCxnSpPr>
              <a:stCxn id="277" idx="3"/>
              <a:endCxn id="280" idx="1"/>
            </p:cNvCxnSpPr>
            <p:nvPr/>
          </p:nvCxnSpPr>
          <p:spPr>
            <a:xfrm>
              <a:off x="3743888" y="4428875"/>
              <a:ext cx="441900" cy="408000"/>
            </a:xfrm>
            <a:prstGeom prst="bentConnector3">
              <a:avLst>
                <a:gd name="adj1" fmla="val 33360"/>
              </a:avLst>
            </a:prstGeom>
            <a:noFill/>
            <a:ln w="19050" cap="flat" cmpd="sng">
              <a:solidFill>
                <a:srgbClr val="595959"/>
              </a:solidFill>
              <a:prstDash val="solid"/>
              <a:round/>
              <a:headEnd type="none" w="sm" len="sm"/>
              <a:tailEnd type="triangle" w="med" len="med"/>
            </a:ln>
          </p:spPr>
        </p:cxnSp>
        <p:sp>
          <p:nvSpPr>
            <p:cNvPr id="270" name="Google Shape;270;g37f3bb04243_0_171"/>
            <p:cNvSpPr/>
            <p:nvPr/>
          </p:nvSpPr>
          <p:spPr>
            <a:xfrm>
              <a:off x="5884425" y="4122275"/>
              <a:ext cx="1234500" cy="613200"/>
            </a:xfrm>
            <a:prstGeom prst="roundRect">
              <a:avLst>
                <a:gd name="adj" fmla="val 16667"/>
              </a:avLst>
            </a:prstGeom>
            <a:solidFill>
              <a:srgbClr val="E33D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FFFFFF"/>
                  </a:solidFill>
                  <a:latin typeface="Calibri"/>
                  <a:ea typeface="Calibri"/>
                  <a:cs typeface="Calibri"/>
                  <a:sym typeface="Calibri"/>
                </a:rPr>
                <a:t>Filtering</a:t>
              </a:r>
              <a:endParaRPr sz="1400" b="1" i="0" u="none" strike="noStrike" cap="none">
                <a:solidFill>
                  <a:srgbClr val="000000"/>
                </a:solidFill>
                <a:latin typeface="Calibri"/>
                <a:ea typeface="Calibri"/>
                <a:cs typeface="Calibri"/>
                <a:sym typeface="Calibri"/>
              </a:endParaRPr>
            </a:p>
          </p:txBody>
        </p:sp>
        <p:cxnSp>
          <p:nvCxnSpPr>
            <p:cNvPr id="286" name="Google Shape;286;g37f3bb04243_0_171"/>
            <p:cNvCxnSpPr>
              <a:stCxn id="278" idx="3"/>
              <a:endCxn id="270" idx="1"/>
            </p:cNvCxnSpPr>
            <p:nvPr/>
          </p:nvCxnSpPr>
          <p:spPr>
            <a:xfrm>
              <a:off x="5420325" y="3969175"/>
              <a:ext cx="464100" cy="459600"/>
            </a:xfrm>
            <a:prstGeom prst="bentConnector3">
              <a:avLst>
                <a:gd name="adj1" fmla="val 34152"/>
              </a:avLst>
            </a:prstGeom>
            <a:noFill/>
            <a:ln w="19050" cap="flat" cmpd="sng">
              <a:solidFill>
                <a:srgbClr val="595959"/>
              </a:solidFill>
              <a:prstDash val="solid"/>
              <a:round/>
              <a:headEnd type="none" w="sm" len="sm"/>
              <a:tailEnd type="triangle" w="med" len="med"/>
            </a:ln>
          </p:spPr>
        </p:cxnSp>
        <p:cxnSp>
          <p:nvCxnSpPr>
            <p:cNvPr id="287" name="Google Shape;287;g37f3bb04243_0_171"/>
            <p:cNvCxnSpPr>
              <a:stCxn id="280" idx="3"/>
              <a:endCxn id="270" idx="1"/>
            </p:cNvCxnSpPr>
            <p:nvPr/>
          </p:nvCxnSpPr>
          <p:spPr>
            <a:xfrm rot="10800000" flipH="1">
              <a:off x="5420325" y="4428900"/>
              <a:ext cx="464100" cy="408000"/>
            </a:xfrm>
            <a:prstGeom prst="bentConnector3">
              <a:avLst>
                <a:gd name="adj1" fmla="val 34152"/>
              </a:avLst>
            </a:prstGeom>
            <a:noFill/>
            <a:ln w="19050" cap="flat" cmpd="sng">
              <a:solidFill>
                <a:srgbClr val="595959"/>
              </a:solidFill>
              <a:prstDash val="solid"/>
              <a:round/>
              <a:headEnd type="none" w="sm" len="sm"/>
              <a:tailEnd type="triangle" w="med" len="med"/>
            </a:ln>
          </p:spPr>
        </p:cxnSp>
        <p:sp>
          <p:nvSpPr>
            <p:cNvPr id="272" name="Google Shape;272;g37f3bb04243_0_171"/>
            <p:cNvSpPr/>
            <p:nvPr/>
          </p:nvSpPr>
          <p:spPr>
            <a:xfrm>
              <a:off x="7762400" y="4122275"/>
              <a:ext cx="1234500" cy="613200"/>
            </a:xfrm>
            <a:prstGeom prst="roundRect">
              <a:avLst>
                <a:gd name="adj" fmla="val 16667"/>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LU" sz="1200" b="1" i="0" u="none" strike="noStrike" cap="none">
                  <a:solidFill>
                    <a:srgbClr val="595959"/>
                  </a:solidFill>
                  <a:latin typeface="Calibri"/>
                  <a:ea typeface="Calibri"/>
                  <a:cs typeface="Calibri"/>
                  <a:sym typeface="Calibri"/>
                </a:rPr>
                <a:t>Detected Terms</a:t>
              </a:r>
              <a:endParaRPr sz="1400" b="1" i="0" u="none" strike="noStrike" cap="none">
                <a:solidFill>
                  <a:srgbClr val="595959"/>
                </a:solidFill>
                <a:latin typeface="Calibri"/>
                <a:ea typeface="Calibri"/>
                <a:cs typeface="Calibri"/>
                <a:sym typeface="Calibri"/>
              </a:endParaRPr>
            </a:p>
          </p:txBody>
        </p:sp>
        <p:cxnSp>
          <p:nvCxnSpPr>
            <p:cNvPr id="288" name="Google Shape;288;g37f3bb04243_0_171"/>
            <p:cNvCxnSpPr>
              <a:stCxn id="270" idx="3"/>
              <a:endCxn id="272" idx="1"/>
            </p:cNvCxnSpPr>
            <p:nvPr/>
          </p:nvCxnSpPr>
          <p:spPr>
            <a:xfrm>
              <a:off x="7118925" y="4428875"/>
              <a:ext cx="643500" cy="0"/>
            </a:xfrm>
            <a:prstGeom prst="straightConnector1">
              <a:avLst/>
            </a:prstGeom>
            <a:noFill/>
            <a:ln w="19050" cap="flat" cmpd="sng">
              <a:solidFill>
                <a:srgbClr val="595959"/>
              </a:solidFill>
              <a:prstDash val="solid"/>
              <a:round/>
              <a:headEnd type="none" w="sm" len="sm"/>
              <a:tailEnd type="triangle" w="med" len="med"/>
            </a:ln>
          </p:spPr>
        </p:cxnSp>
      </p:grpSp>
      <p:sp>
        <p:nvSpPr>
          <p:cNvPr id="289" name="Google Shape;289;g37f3bb04243_0_171"/>
          <p:cNvSpPr txBox="1"/>
          <p:nvPr/>
        </p:nvSpPr>
        <p:spPr>
          <a:xfrm>
            <a:off x="456800" y="4309400"/>
            <a:ext cx="8124600" cy="339000"/>
          </a:xfrm>
          <a:prstGeom prst="rect">
            <a:avLst/>
          </a:prstGeom>
          <a:noFill/>
          <a:ln>
            <a:noFill/>
          </a:ln>
        </p:spPr>
        <p:txBody>
          <a:bodyPr spcFirstLastPara="1" wrap="square" lIns="91425" tIns="91425" rIns="91425" bIns="91425" anchor="t" anchorCtr="0">
            <a:noAutofit/>
          </a:bodyPr>
          <a:lstStyle/>
          <a:p>
            <a:pPr marL="152400" marR="0" lvl="0" indent="0" algn="ctr" rtl="0">
              <a:lnSpc>
                <a:spcPct val="100000"/>
              </a:lnSpc>
              <a:spcBef>
                <a:spcPts val="0"/>
              </a:spcBef>
              <a:spcAft>
                <a:spcPts val="0"/>
              </a:spcAft>
              <a:buClr>
                <a:schemeClr val="dk2"/>
              </a:buClr>
              <a:buSzPts val="1800"/>
              <a:buFont typeface="Bebas Neue"/>
              <a:buNone/>
            </a:pPr>
            <a:r>
              <a:rPr lang="en-LU" sz="1600" b="1" i="0" u="none" strike="noStrike" cap="none">
                <a:solidFill>
                  <a:schemeClr val="dk2"/>
                </a:solidFill>
                <a:highlight>
                  <a:srgbClr val="FFC600"/>
                </a:highlight>
                <a:latin typeface="Montserrat"/>
                <a:ea typeface="Montserrat"/>
                <a:cs typeface="Montserrat"/>
                <a:sym typeface="Montserrat"/>
              </a:rPr>
              <a:t>TL;DR </a:t>
            </a:r>
            <a:r>
              <a:rPr lang="en-LU" sz="1600" b="0" i="0" u="none" strike="noStrike" cap="none">
                <a:solidFill>
                  <a:schemeClr val="dk2"/>
                </a:solidFill>
                <a:highlight>
                  <a:srgbClr val="FFC600"/>
                </a:highlight>
                <a:latin typeface="Montserrat"/>
                <a:ea typeface="Montserrat"/>
                <a:cs typeface="Montserrat"/>
                <a:sym typeface="Montserrat"/>
              </a:rPr>
              <a:t>vocabulary-based fuzzy string matching and LLM for disambiguation</a:t>
            </a:r>
            <a:endParaRPr sz="1600" b="0" i="0" u="none" strike="noStrike" cap="none">
              <a:solidFill>
                <a:schemeClr val="dk2"/>
              </a:solidFill>
              <a:latin typeface="Montserrat"/>
              <a:ea typeface="Montserrat"/>
              <a:cs typeface="Montserrat"/>
              <a:sym typeface="Montserrat"/>
            </a:endParaRPr>
          </a:p>
        </p:txBody>
      </p:sp>
      <p:sp>
        <p:nvSpPr>
          <p:cNvPr id="290" name="Google Shape;290;g37f3bb04243_0_171"/>
          <p:cNvSpPr txBox="1"/>
          <p:nvPr/>
        </p:nvSpPr>
        <p:spPr>
          <a:xfrm>
            <a:off x="8472458" y="480037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LU" sz="1000" b="0" i="0" u="none" strike="noStrike" cap="none">
                <a:solidFill>
                  <a:schemeClr val="dk2"/>
                </a:solidFill>
                <a:latin typeface="Open Sans"/>
                <a:ea typeface="Open Sans"/>
                <a:cs typeface="Open Sans"/>
                <a:sym typeface="Open Sans"/>
              </a:rPr>
              <a:t>9</a:t>
            </a:fld>
            <a:endParaRPr sz="1000" b="0" i="0" u="none" strike="noStrike" cap="none">
              <a:solidFill>
                <a:schemeClr val="dk2"/>
              </a:solidFill>
              <a:latin typeface="Open Sans"/>
              <a:ea typeface="Open Sans"/>
              <a:cs typeface="Open Sans"/>
              <a:sym typeface="Open Sans"/>
            </a:endParaRPr>
          </a:p>
        </p:txBody>
      </p:sp>
      <p:sp>
        <p:nvSpPr>
          <p:cNvPr id="291" name="Google Shape;291;g37f3bb04243_0_171"/>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The Tool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e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 Pag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500EAE0857554ABAF5D1E0D7358393" ma:contentTypeVersion="17" ma:contentTypeDescription="Create a new document." ma:contentTypeScope="" ma:versionID="7d8c935f42415d051c4b84128b5b731f">
  <xsd:schema xmlns:xsd="http://www.w3.org/2001/XMLSchema" xmlns:xs="http://www.w3.org/2001/XMLSchema" xmlns:p="http://schemas.microsoft.com/office/2006/metadata/properties" xmlns:ns2="62cb77ed-5211-499c-a421-328a2af7da45" xmlns:ns3="ae14bd2b-5038-48de-9538-b8c9dc93ef00" targetNamespace="http://schemas.microsoft.com/office/2006/metadata/properties" ma:root="true" ma:fieldsID="96b9a59fac9c0d83301208c70473e0b5" ns2:_="" ns3:_="">
    <xsd:import namespace="62cb77ed-5211-499c-a421-328a2af7da45"/>
    <xsd:import namespace="ae14bd2b-5038-48de-9538-b8c9dc93ef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CR" minOccurs="0"/>
                <xsd:element ref="ns2:MediaServiceObjectDetectorVersions" minOccurs="0"/>
                <xsd:element ref="ns2:ENDORSE2023"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b77ed-5211-499c-a421-328a2af7d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ENDORSE2023" ma:index="23" nillable="true" ma:displayName="ENDORSE2023" ma:format="Dropdown" ma:internalName="ENDORSE2023">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14bd2b-5038-48de-9538-b8c9dc93e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NDORSE2023 xmlns="62cb77ed-5211-499c-a421-328a2af7da45" xsi:nil="true"/>
    <lcf76f155ced4ddcb4097134ff3c332f xmlns="62cb77ed-5211-499c-a421-328a2af7da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AD14D2-1F19-4192-9263-7A9E1697B66C}">
  <ds:schemaRefs>
    <ds:schemaRef ds:uri="http://schemas.microsoft.com/sharepoint/v3/contenttype/forms"/>
  </ds:schemaRefs>
</ds:datastoreItem>
</file>

<file path=customXml/itemProps2.xml><?xml version="1.0" encoding="utf-8"?>
<ds:datastoreItem xmlns:ds="http://schemas.openxmlformats.org/officeDocument/2006/customXml" ds:itemID="{61E70F58-0B17-4ACF-880B-672D59741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cb77ed-5211-499c-a421-328a2af7da45"/>
    <ds:schemaRef ds:uri="ae14bd2b-5038-48de-9538-b8c9dc93e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19C056-8B34-4DCC-A345-036BF0E3F17A}">
  <ds:schemaRefs>
    <ds:schemaRef ds:uri="http://schemas.microsoft.com/office/2006/metadata/properties"/>
    <ds:schemaRef ds:uri="http://schemas.microsoft.com/office/infopath/2007/PartnerControls"/>
    <ds:schemaRef ds:uri="62cb77ed-5211-499c-a421-328a2af7da45"/>
  </ds:schemaRefs>
</ds:datastoreItem>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On-screen Show (16:9)</PresentationFormat>
  <Paragraphs>179</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Montserrat</vt:lpstr>
      <vt:lpstr>Montserrat ExtraBold</vt:lpstr>
      <vt:lpstr>Roboto</vt:lpstr>
      <vt:lpstr>Calibri</vt:lpstr>
      <vt:lpstr>Bebas Neue</vt:lpstr>
      <vt:lpstr>Ubuntu Medium</vt:lpstr>
      <vt:lpstr>Arial</vt:lpstr>
      <vt:lpstr>Open Sans</vt:lpstr>
      <vt:lpstr>Cover</vt:lpstr>
      <vt:lpstr>Custom Design</vt:lpstr>
      <vt:lpstr>Last Page</vt:lpstr>
      <vt:lpstr>PowerPoint Presentation</vt:lpstr>
      <vt:lpstr>DE-BIAS: Detecting and cur(at)ing harmful language in cultural heritage collections</vt:lpstr>
      <vt:lpstr>Harmful Language in CH</vt:lpstr>
      <vt:lpstr>Harmful Language in CH</vt:lpstr>
      <vt:lpstr>The DE-BIAS Approach</vt:lpstr>
      <vt:lpstr>The DE-BIAS Vocabulary</vt:lpstr>
      <vt:lpstr>The Vocabulary</vt:lpstr>
      <vt:lpstr>Detecting Harmful Language</vt:lpstr>
      <vt:lpstr>The Tool</vt:lpstr>
      <vt:lpstr>Experiments &amp; Evaluation </vt:lpstr>
      <vt:lpstr>Application &amp; Impact</vt:lpstr>
      <vt:lpstr>Application &amp; Impact</vt:lpstr>
      <vt:lpstr>Application &amp; Impact</vt:lpstr>
      <vt:lpstr>Challenges &amp; Limitations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CHIAPPARICCI Renato (OP)</dc:creator>
  <cp:lastModifiedBy>MOLNAR Bence (OP-EXT)</cp:lastModifiedBy>
  <cp:revision>1</cp:revision>
  <dcterms:created xsi:type="dcterms:W3CDTF">2024-09-10T09:32:00Z</dcterms:created>
  <dcterms:modified xsi:type="dcterms:W3CDTF">2025-10-08T07:38:22Z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0x0101005C500EAE0857554ABAF5D1E0D7358393</vt:lpwstr>
  </property>
  <property fmtid="{D5CDD505-2E9C-101B-9397-08002B2CF9AE}" pid="3" name="MSIP_Label_6bd9ddd1-4d20-43f6-abfa-fc3c07406f94_Enabled">
    <vt:lpwstr>true</vt:lpwstr>
  </property>
  <property fmtid="{D5CDD505-2E9C-101B-9397-08002B2CF9AE}" pid="4" name="MSIP_Label_6bd9ddd1-4d20-43f6-abfa-fc3c07406f94_SetDate">
    <vt:lpwstr>2022-07-20T16:22:54Z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0e8e67ba-bd66-4d2e-8346-f51307ec5fc8</vt:lpwstr>
  </property>
  <property fmtid="{D5CDD505-2E9C-101B-9397-08002B2CF9AE}" pid="9" name="MSIP_Label_6bd9ddd1-4d20-43f6-abfa-fc3c07406f94_ContentBits">
    <vt:lpwstr>0</vt:lpwstr>
  </property>
</Properties>
</file>