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18" r:id="rId4"/>
    <p:sldMasterId id="2147484020" r:id="rId5"/>
    <p:sldMasterId id="2147484032" r:id="rId6"/>
  </p:sldMasterIdLst>
  <p:notesMasterIdLst>
    <p:notesMasterId r:id="rId15"/>
  </p:notesMasterIdLst>
  <p:handoutMasterIdLst>
    <p:handoutMasterId r:id="rId16"/>
  </p:handoutMasterIdLst>
  <p:sldIdLst>
    <p:sldId id="256" r:id="rId7"/>
    <p:sldId id="259" r:id="rId8"/>
    <p:sldId id="270" r:id="rId9"/>
    <p:sldId id="272" r:id="rId10"/>
    <p:sldId id="267" r:id="rId11"/>
    <p:sldId id="269" r:id="rId12"/>
    <p:sldId id="268" r:id="rId13"/>
    <p:sldId id="264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4"/>
    <a:srgbClr val="F3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9" autoAdjust="0"/>
    <p:restoredTop sz="94651" autoAdjust="0"/>
  </p:normalViewPr>
  <p:slideViewPr>
    <p:cSldViewPr snapToGrid="0" snapToObjects="1">
      <p:cViewPr varScale="1">
        <p:scale>
          <a:sx n="98" d="100"/>
          <a:sy n="98" d="100"/>
        </p:scale>
        <p:origin x="74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FE930-651F-344E-8314-180208C21109}" type="datetime1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22795-F49E-234E-94D2-EFBA1D25E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82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8CB54-21F8-FC40-B512-B346BF09AF08}" type="datetime1">
              <a:rPr lang="en-US" smtClean="0"/>
              <a:t>7/28/2025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EB767-81C4-2B41-AC6B-7B72DAF6D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597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4161-0B77-AD32-5359-00F827B042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61067" y="58715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Name</a:t>
            </a:r>
            <a:endParaRPr lang="en-L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2D3894A-10D7-ACCD-9EA4-7CCC43E5C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0538" y="85977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GB" dirty="0"/>
              <a:t>Click to edit info</a:t>
            </a:r>
            <a:endParaRPr lang="en-L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E2FD9F-8318-6EAD-FA51-B6131C11A5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0538" y="1343024"/>
            <a:ext cx="4697927" cy="16720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TITLE OF THE PRESENTATION</a:t>
            </a:r>
            <a:endParaRPr lang="en-L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73ACA66-20AA-037B-99C3-2C5C7E35EA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0538" y="3122614"/>
            <a:ext cx="6081712" cy="2796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subtitle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28821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59A0-D610-2D91-4597-D3930D0BD9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8514" y="1297526"/>
            <a:ext cx="3106442" cy="686257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Thanks!</a:t>
            </a:r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47130-F8CE-01F1-72F6-1ECB5F9FA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8488" y="2092271"/>
            <a:ext cx="6624584" cy="8989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add info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908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9C2F-5D28-A54A-50E0-A4833437E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811" y="1908311"/>
            <a:ext cx="7831537" cy="1241425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9031-1086-D01F-D348-6DCC81170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812" y="3260035"/>
            <a:ext cx="7831536" cy="68331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F2F3C-0F34-8277-D84E-22364585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8910" y="4767264"/>
            <a:ext cx="826439" cy="164386"/>
          </a:xfrm>
        </p:spPr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F6E5A-5943-665E-2FE0-9FE8B8549E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10215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D908-A0D1-D5E5-F832-59C5C0FD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49DC9-B3EF-48E8-4FB6-A275F9BAF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0848C-7C5F-FB69-368D-81B60EE2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A60C3C1B-EA5B-92F9-967F-4D0BDD4535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5784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24BB82-A13F-7C3F-1F51-FDFCD1CF6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729035"/>
            <a:ext cx="5009322" cy="3185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0557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963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5F0DC51F-A68F-E5E7-EA43-BCC3669E72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00" y="728783"/>
            <a:ext cx="4572000" cy="31859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1742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62020E-5DEC-3DC4-EC6C-629CB6E583B1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B0AB515-4280-CF6B-A580-EC2D57DE345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89761" y="541338"/>
            <a:ext cx="3736478" cy="3760787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18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3886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4E6B3-010F-DD09-798B-9B0673EA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117DF-268B-9AE4-0352-80145A00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62ABD-3F34-1C44-9C58-FB1CDDBE9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F218A-A2C8-FE06-A78F-A116E25F8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C5BB12-4435-AB55-4224-FBBB266FC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341713-18F8-9368-1AB9-6B756B2A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5BB221-3826-6CD1-A8B0-57351E17A4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4540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58DA-9633-A419-9175-69A438A6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CEF16-2079-7A62-2E14-200A4908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8AC1479A-A4F1-508A-C419-807EB18CB6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26339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08A63-3242-929F-9BCE-7C365F84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084E4B1-50DF-5FA9-B73D-29A37B83EB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9282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608-4B0D-40BF-A439-7BF3CE825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040" y="741363"/>
            <a:ext cx="4316897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24F59-D944-01C5-8E6D-EEE9C679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3C9509BE-F720-ADCB-B3F1-CF5D9B27B3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B1D257-B025-B885-922C-97A322BB5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9CB858E-DBBD-00EB-DDB2-5F5317FC59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329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1E0C78-176F-35FA-9600-ED2CC5AE2B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395654"/>
            <a:ext cx="9144000" cy="31043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4E4AE4-3313-F8F8-90E6-07BA52E341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24DC9A-26FB-F3FF-CAA8-BC361702DC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60535" y="3958307"/>
            <a:ext cx="5969977" cy="91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BB65F-2D78-DF4F-2045-4DFB8E08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5744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D873-08AA-B05E-EEF2-26580979A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16000"/>
            <a:ext cx="7886700" cy="361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46212-B238-640A-F74A-CA77B643E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1356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E85B63-11E9-0513-CDFE-D20C89768AC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28650" y="4767263"/>
            <a:ext cx="834571" cy="13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7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30" r:id="rId3"/>
    <p:sldLayoutId id="2147484031" r:id="rId4"/>
    <p:sldLayoutId id="2147484025" r:id="rId5"/>
    <p:sldLayoutId id="2147484026" r:id="rId6"/>
    <p:sldLayoutId id="2147484027" r:id="rId7"/>
    <p:sldLayoutId id="214748402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15A2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15A24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DACDA12-1464-5D1D-DCCF-ED99826CC9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4842706"/>
            <a:ext cx="9144000" cy="394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CDDCBE-744B-C878-9DD2-4ACC0AFAE3B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049BB6-4E04-4B91-8C67-02527A402E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9537" y="2836106"/>
            <a:ext cx="2822973" cy="2006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424EC4-1F33-6E1E-A87A-1D10CC80CCE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9134" y="1341373"/>
            <a:ext cx="545831" cy="606479"/>
          </a:xfrm>
          <a:prstGeom prst="rect">
            <a:avLst/>
          </a:prstGeom>
        </p:spPr>
      </p:pic>
      <p:pic>
        <p:nvPicPr>
          <p:cNvPr id="3" name="Picture 2" descr="A green and yellow gradient word&#10;&#10;Description automatically generated">
            <a:extLst>
              <a:ext uri="{FF2B5EF4-FFF2-40B4-BE49-F238E27FC236}">
                <a16:creationId xmlns:a16="http://schemas.microsoft.com/office/drawing/2014/main" id="{0A63C88C-BF7A-A438-02BD-A5B043BB813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058818" y="3703012"/>
            <a:ext cx="2398786" cy="60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3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op-data-europa-eu@publications.europa.eu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AD77-04E3-75D6-B255-9193D2294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10EA0-6FCB-7B98-D182-7081980F4A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1C4CC-7246-3823-FC5A-F5D194F27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60538" y="1132399"/>
            <a:ext cx="6596283" cy="1197333"/>
          </a:xfrm>
        </p:spPr>
        <p:txBody>
          <a:bodyPr/>
          <a:lstStyle/>
          <a:p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Semantic Challenges in Harvesting Data from Data Spaces </a:t>
            </a:r>
            <a:endParaRPr lang="en-IE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L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36F00-6925-93A8-A6DE-1AB596A63E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60538" y="2329732"/>
            <a:ext cx="6081712" cy="1072496"/>
          </a:xfrm>
        </p:spPr>
        <p:txBody>
          <a:bodyPr/>
          <a:lstStyle/>
          <a:p>
            <a:r>
              <a:rPr lang="en-LU" dirty="0"/>
              <a:t>Pavlina Fragkou, Simon Steuer, Maria Westermann, Paolo Seromenho do Espirito, Teresa Barrueco Sanchez, Nataliya Rozbroj Jasinkaja, Beatriz Fernandez Nebreda</a:t>
            </a:r>
            <a:r>
              <a:rPr lang="en-IE" dirty="0"/>
              <a:t>, Maria Apostolou</a:t>
            </a:r>
            <a:r>
              <a:rPr lang="en-LU" dirty="0"/>
              <a:t> and Mariela Rodriguez Otazo</a:t>
            </a:r>
          </a:p>
        </p:txBody>
      </p:sp>
    </p:spTree>
    <p:extLst>
      <p:ext uri="{BB962C8B-B14F-4D97-AF65-F5344CB8AC3E}">
        <p14:creationId xmlns:p14="http://schemas.microsoft.com/office/powerpoint/2010/main" val="418155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4D16F-D87A-4CC4-D71B-74823916F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774950" cy="164386"/>
          </a:xfrm>
        </p:spPr>
        <p:txBody>
          <a:bodyPr anchor="b">
            <a:normAutofit/>
          </a:bodyPr>
          <a:lstStyle/>
          <a:p>
            <a:r>
              <a:rPr lang="en-US" sz="900"/>
              <a:t>Semantic Challenges in Harvesting Data from Data Spaces</a:t>
            </a:r>
            <a:endParaRPr lang="en-LU" sz="9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F00E6-85A9-C1D4-2DD7-49F8CFFAC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398" y="571500"/>
            <a:ext cx="3060755" cy="671565"/>
          </a:xfrm>
        </p:spPr>
        <p:txBody>
          <a:bodyPr anchor="t">
            <a:normAutofit/>
          </a:bodyPr>
          <a:lstStyle/>
          <a:p>
            <a:r>
              <a:rPr lang="en-IE" dirty="0"/>
              <a:t>Data.Europa.eu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22811-D02F-799F-CFEC-507349CBE0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3832" y="1178190"/>
            <a:ext cx="2210462" cy="3188473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Has been set up by the EC to implement EU open data and reuse policies under the legal acts adopted by the EU institutions and EU 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Acts a bridge between the data providers and data users</a:t>
            </a:r>
            <a:endParaRPr lang="en-LU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B585F6-8054-9B33-3ED1-A199EFF22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303" y="656065"/>
            <a:ext cx="5804450" cy="370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5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AC925-86FA-E5B2-A5D9-76E5F8457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74639"/>
            <a:ext cx="8165493" cy="574448"/>
          </a:xfrm>
        </p:spPr>
        <p:txBody>
          <a:bodyPr/>
          <a:lstStyle/>
          <a:p>
            <a:r>
              <a:rPr lang="en-IE" dirty="0"/>
              <a:t>Data.Europa.eu – Fostering metadata ecosystem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6D055-3906-CF58-0BC0-ECF566B0B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984500" cy="164386"/>
          </a:xfrm>
        </p:spPr>
        <p:txBody>
          <a:bodyPr/>
          <a:lstStyle/>
          <a:p>
            <a:r>
              <a:rPr lang="en-US" dirty="0"/>
              <a:t>Semantic Challenges in Harvesting Data from Data Spaces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DCB93-2B19-B319-EBBB-0135CB4B51BD}"/>
              </a:ext>
            </a:extLst>
          </p:cNvPr>
          <p:cNvSpPr txBox="1"/>
          <p:nvPr/>
        </p:nvSpPr>
        <p:spPr>
          <a:xfrm>
            <a:off x="564543" y="938272"/>
            <a:ext cx="8229600" cy="3747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Open challenges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European strategy for data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Revised Open Data Directive i.e., High Value Datasets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S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haring of sensitive data</a:t>
            </a:r>
          </a:p>
          <a:p>
            <a:pPr algn="just">
              <a:lnSpc>
                <a:spcPts val="1900"/>
              </a:lnSpc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data.europa.eu goal: 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give access and foster the reuse of European open data among citizens, business and organizations by collecting metadata following the common data model (DCAT-AP). </a:t>
            </a:r>
          </a:p>
          <a:p>
            <a:pPr algn="just">
              <a:lnSpc>
                <a:spcPts val="1900"/>
              </a:lnSpc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Problems encountered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the number of catalogues to be harvested by each stakeholder (might differ from the ones hosted in their national portal);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the technology used (i.e., CKAN, ECAN </a:t>
            </a:r>
            <a:r>
              <a:rPr lang="en-US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etc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) requiring implementation and support of different software options; </a:t>
            </a:r>
          </a:p>
        </p:txBody>
      </p:sp>
    </p:spTree>
    <p:extLst>
      <p:ext uri="{BB962C8B-B14F-4D97-AF65-F5344CB8AC3E}">
        <p14:creationId xmlns:p14="http://schemas.microsoft.com/office/powerpoint/2010/main" val="326259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7209A-51C8-586E-E5B2-89D2B9A4E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7311C-A951-F1A8-E076-69B11871B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74639"/>
            <a:ext cx="8165493" cy="574448"/>
          </a:xfrm>
        </p:spPr>
        <p:txBody>
          <a:bodyPr/>
          <a:lstStyle/>
          <a:p>
            <a:r>
              <a:rPr lang="en-IE" dirty="0"/>
              <a:t>Data.Europa.eu – Fostering metadata ecosystem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89BB0-0F50-5A00-61E8-18B7898D4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984500" cy="164386"/>
          </a:xfrm>
        </p:spPr>
        <p:txBody>
          <a:bodyPr/>
          <a:lstStyle/>
          <a:p>
            <a:r>
              <a:rPr lang="en-US" dirty="0"/>
              <a:t>Semantic Challenges in Harvesting Data from Data Spaces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CCB12-496B-E7FD-95AC-3C1765D5E9D2}"/>
              </a:ext>
            </a:extLst>
          </p:cNvPr>
          <p:cNvSpPr txBox="1"/>
          <p:nvPr/>
        </p:nvSpPr>
        <p:spPr>
          <a:xfrm>
            <a:off x="564543" y="938272"/>
            <a:ext cx="8229600" cy="3747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</a:pP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</a:rPr>
              <a:t>Problems encountered (</a:t>
            </a:r>
            <a:r>
              <a:rPr lang="en-US" b="1" dirty="0" err="1">
                <a:latin typeface="Arial" panose="020B0604020202020204" pitchFamily="34" charset="0"/>
                <a:ea typeface="MS Mincho" panose="02020609040205080304" pitchFamily="49" charset="-128"/>
              </a:rPr>
              <a:t>cont</a:t>
            </a: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</a:rPr>
              <a:t>)</a:t>
            </a: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incompleteness or duplication of the information provided;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use of a different semantic model for representing metadata information for the different datasets requiring thus mapping (often with human intervention) to DCAT-AP; 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use of different license types on a national level. </a:t>
            </a:r>
          </a:p>
          <a:p>
            <a:pPr algn="just">
              <a:lnSpc>
                <a:spcPts val="1900"/>
              </a:lnSpc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Problems tackled by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</a:t>
            </a:r>
          </a:p>
          <a:p>
            <a:pPr algn="just">
              <a:lnSpc>
                <a:spcPts val="1900"/>
              </a:lnSpc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using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</a:rPr>
              <a:t>sparql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 queries to identify and collect missing or erroneous information</a:t>
            </a: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further analysis using analytic tools (such as Jupiter).</a:t>
            </a: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1789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AC925-86FA-E5B2-A5D9-76E5F8457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Metadata Quality Measurement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6D055-3906-CF58-0BC0-ECF566B0B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984500" cy="164386"/>
          </a:xfrm>
        </p:spPr>
        <p:txBody>
          <a:bodyPr/>
          <a:lstStyle/>
          <a:p>
            <a:r>
              <a:rPr lang="en-US" dirty="0"/>
              <a:t>Semantic Challenges in Harvesting Data from Data Spaces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DCB93-2B19-B319-EBBB-0135CB4B51BD}"/>
              </a:ext>
            </a:extLst>
          </p:cNvPr>
          <p:cNvSpPr txBox="1"/>
          <p:nvPr/>
        </p:nvSpPr>
        <p:spPr>
          <a:xfrm>
            <a:off x="564543" y="825251"/>
            <a:ext cx="8229600" cy="3747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</a:pPr>
            <a:r>
              <a:rPr lang="en-US" b="1" dirty="0">
                <a:latin typeface="Arial" panose="020B0604020202020204" pitchFamily="34" charset="0"/>
                <a:ea typeface="MS Mincho" panose="02020609040205080304" pitchFamily="49" charset="-128"/>
              </a:rPr>
              <a:t>Methodology for measuring c</a:t>
            </a: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riteria based on FAIR principles: </a:t>
            </a:r>
          </a:p>
          <a:p>
            <a:pPr algn="just">
              <a:lnSpc>
                <a:spcPts val="1900"/>
              </a:lnSpc>
            </a:pPr>
            <a:endParaRPr lang="en-US" sz="1800" b="1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(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F) findability – (A) 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accessibility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 – (I) interoperability - (R) 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reusability and 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contextuality</a:t>
            </a:r>
          </a:p>
          <a:p>
            <a:pPr algn="just">
              <a:lnSpc>
                <a:spcPts val="1900"/>
              </a:lnSpc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Use of the Metadata </a:t>
            </a:r>
            <a:r>
              <a:rPr lang="de-DE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Quality Assessment (MQA) </a:t>
            </a:r>
            <a:r>
              <a:rPr lang="de-DE" sz="1800" b="1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tool</a:t>
            </a:r>
            <a:r>
              <a:rPr lang="de-DE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sz="1800" b="1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to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</a:t>
            </a:r>
          </a:p>
          <a:p>
            <a:pPr algn="just">
              <a:lnSpc>
                <a:spcPts val="1900"/>
              </a:lnSpc>
            </a:pPr>
            <a:endParaRPr lang="de-DE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help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data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providers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and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portals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check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metadata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quality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including</a:t>
            </a:r>
            <a:r>
              <a:rPr lang="de-D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:</a:t>
            </a:r>
          </a:p>
          <a:p>
            <a:pPr algn="just">
              <a:lnSpc>
                <a:spcPts val="1900"/>
              </a:lnSpc>
            </a:pPr>
            <a:endParaRPr lang="de-DE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742950" lvl="1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compliance</a:t>
            </a:r>
            <a:r>
              <a:rPr lang="de-D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with</a:t>
            </a:r>
            <a:r>
              <a:rPr lang="de-D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DCAT-AP</a:t>
            </a:r>
            <a:r>
              <a:rPr lang="de-DE" dirty="0"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en-I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using DCAT-AP </a:t>
            </a:r>
            <a:r>
              <a:rPr lang="en-IE" sz="1800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shacl</a:t>
            </a:r>
            <a:r>
              <a:rPr lang="en-I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shapes</a:t>
            </a:r>
            <a:r>
              <a:rPr lang="en-IE" dirty="0"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endParaRPr lang="de-DE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742950" lvl="1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data</a:t>
            </a:r>
            <a:r>
              <a:rPr lang="de-D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de-DE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accessibility</a:t>
            </a:r>
            <a:r>
              <a:rPr lang="de-D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, </a:t>
            </a:r>
          </a:p>
          <a:p>
            <a:pPr marL="742950" lvl="1" indent="-285750" algn="just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machine</a:t>
            </a:r>
            <a:r>
              <a:rPr lang="en-I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readability of the referenced data</a:t>
            </a:r>
            <a:r>
              <a:rPr lang="de-D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and </a:t>
            </a:r>
            <a:r>
              <a:rPr lang="en-IE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use of licenses</a:t>
            </a:r>
          </a:p>
          <a:p>
            <a:pPr lvl="1" algn="just">
              <a:lnSpc>
                <a:spcPts val="1900"/>
              </a:lnSpc>
            </a:pPr>
            <a:endParaRPr lang="de-DE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900"/>
              </a:lnSpc>
            </a:pPr>
            <a:r>
              <a:rPr lang="en-IE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Results are stored as W3C Data Quality Vocabulary used to describe the quality of a dataset. </a:t>
            </a: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514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AC925-86FA-E5B2-A5D9-76E5F8457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Open Challenges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6D055-3906-CF58-0BC0-ECF566B0B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984500" cy="164386"/>
          </a:xfrm>
        </p:spPr>
        <p:txBody>
          <a:bodyPr/>
          <a:lstStyle/>
          <a:p>
            <a:r>
              <a:rPr lang="en-US" dirty="0"/>
              <a:t>Semantic Challenges in Harvesting Data from Data Spaces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DCB93-2B19-B319-EBBB-0135CB4B51BD}"/>
              </a:ext>
            </a:extLst>
          </p:cNvPr>
          <p:cNvSpPr txBox="1"/>
          <p:nvPr/>
        </p:nvSpPr>
        <p:spPr>
          <a:xfrm>
            <a:off x="564543" y="938272"/>
            <a:ext cx="8229600" cy="3582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Problem: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metadata quality remains poor. </a:t>
            </a:r>
          </a:p>
          <a:p>
            <a:pPr algn="just">
              <a:lnSpc>
                <a:spcPts val="1600"/>
              </a:lnSpc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endParaRPr lang="en-US" dirty="0"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Need: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incorporating more sophisticated methods in metadata harvesting process and manipulation, for example:</a:t>
            </a: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•	once only-effort for publishers of datasets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;</a:t>
            </a:r>
          </a:p>
          <a:p>
            <a:pPr algn="just">
              <a:lnSpc>
                <a:spcPts val="1600"/>
              </a:lnSpc>
            </a:pP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•	semantic integration (i.e., understanding on the meaning of the used 	concepts) and effective mapping of provided metadata;</a:t>
            </a:r>
          </a:p>
          <a:p>
            <a:pPr algn="just">
              <a:lnSpc>
                <a:spcPts val="1600"/>
              </a:lnSpc>
            </a:pP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•	release of better-quality metadata and data for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effective findability, 	accessibility and reusability; </a:t>
            </a:r>
          </a:p>
          <a:p>
            <a:pPr algn="just">
              <a:lnSpc>
                <a:spcPts val="1600"/>
              </a:lnSpc>
            </a:pP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•	adaptation of aggregation techniques</a:t>
            </a:r>
          </a:p>
          <a:p>
            <a:pPr algn="just">
              <a:lnSpc>
                <a:spcPts val="1600"/>
              </a:lnSpc>
            </a:pP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lnSpc>
                <a:spcPts val="16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•	Use of artificial intelligence tools.</a:t>
            </a:r>
            <a:endParaRPr lang="en-IE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325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E1FE1-4845-F59C-BD48-6807F4E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Future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8228A-9FEF-3D29-678A-416213AAE6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767264"/>
            <a:ext cx="2984500" cy="164386"/>
          </a:xfrm>
        </p:spPr>
        <p:txBody>
          <a:bodyPr/>
          <a:lstStyle/>
          <a:p>
            <a:r>
              <a:rPr lang="en-US"/>
              <a:t>Semantic Challenges in Harvesting Data from Data Spaces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DC8E7-E5F6-44C9-75D0-9986D3604F37}"/>
              </a:ext>
            </a:extLst>
          </p:cNvPr>
          <p:cNvSpPr txBox="1"/>
          <p:nvPr/>
        </p:nvSpPr>
        <p:spPr>
          <a:xfrm>
            <a:off x="461176" y="864087"/>
            <a:ext cx="730724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explore several technologies including LDES event streams to capture the dataset change over time which will have an impact in the harvesting process;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experiment with Large Language Models and AI tools for metadata curation and improvement of search functionality;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improve the methodology to automatize the data model mapping process;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enhance the metadata quality assessment tool with more semantic assets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7223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1EA3A-8807-0FA5-1132-CF598B63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Thanks</a:t>
            </a:r>
            <a:r>
              <a:rPr lang="hu-HU" dirty="0"/>
              <a:t>!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400E6-697D-6858-5DE3-DCE23506D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68488" y="2092271"/>
            <a:ext cx="3106468" cy="898902"/>
          </a:xfrm>
        </p:spPr>
        <p:txBody>
          <a:bodyPr/>
          <a:lstStyle/>
          <a:p>
            <a:r>
              <a:rPr lang="en-IE" sz="1800" b="0" i="0" u="sng" strike="noStrike" dirty="0">
                <a:solidFill>
                  <a:srgbClr val="6699CC"/>
                </a:solidFill>
                <a:effectLst/>
                <a:latin typeface="Calibri" panose="020F0502020204030204" pitchFamily="34" charset="0"/>
                <a:hlinkClick r:id="rId2"/>
              </a:rPr>
              <a:t>op-data-europa-eu@publications.europa.eu</a:t>
            </a:r>
            <a:r>
              <a:rPr lang="en-IE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endParaRPr lang="en-LU" dirty="0"/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1575D6B1-EA1A-26C8-E54F-184DFCB212DB}"/>
              </a:ext>
            </a:extLst>
          </p:cNvPr>
          <p:cNvSpPr txBox="1"/>
          <p:nvPr/>
        </p:nvSpPr>
        <p:spPr>
          <a:xfrm>
            <a:off x="5247860" y="835861"/>
            <a:ext cx="30055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Stay up to date with open data. Subscribe to our newsletter: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5BFEF05-53A5-30E4-CEF6-DF6369EAC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442" y="1759191"/>
            <a:ext cx="1845862" cy="180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9754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B3481B62-461B-594B-8D2F-9AEEA2B0B925}"/>
    </a:ext>
  </a:extLst>
</a:theme>
</file>

<file path=ppt/theme/theme2.xml><?xml version="1.0" encoding="utf-8"?>
<a:theme xmlns:a="http://schemas.openxmlformats.org/drawingml/2006/main" name="Custom Design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2915585B-38F4-A94E-9D3B-6EEF8714BCBE}"/>
    </a:ext>
  </a:extLst>
</a:theme>
</file>

<file path=ppt/theme/theme3.xml><?xml version="1.0" encoding="utf-8"?>
<a:theme xmlns:a="http://schemas.openxmlformats.org/drawingml/2006/main" name="Las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D7894B99-85F8-8542-9965-3C9DA1FEA22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00EAE0857554ABAF5D1E0D7358393" ma:contentTypeVersion="18" ma:contentTypeDescription="Create a new document." ma:contentTypeScope="" ma:versionID="77426a4b2dfa88a4b38ef40e1961a455">
  <xsd:schema xmlns:xsd="http://www.w3.org/2001/XMLSchema" xmlns:xs="http://www.w3.org/2001/XMLSchema" xmlns:p="http://schemas.microsoft.com/office/2006/metadata/properties" xmlns:ns2="62cb77ed-5211-499c-a421-328a2af7da45" xmlns:ns3="ae14bd2b-5038-48de-9538-b8c9dc93ef00" targetNamespace="http://schemas.microsoft.com/office/2006/metadata/properties" ma:root="true" ma:fieldsID="94947f317ca74a4ab02f3aa833be0be0" ns2:_="" ns3:_="">
    <xsd:import namespace="62cb77ed-5211-499c-a421-328a2af7da45"/>
    <xsd:import namespace="ae14bd2b-5038-48de-9538-b8c9dc93ef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ENDORSE2023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b77ed-5211-499c-a421-328a2af7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NDORSE2023" ma:index="23" nillable="true" ma:displayName="ENDORSE2023" ma:format="Dropdown" ma:internalName="ENDORSE2023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4bd2b-5038-48de-9538-b8c9dc93ef0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ORSE2023 xmlns="62cb77ed-5211-499c-a421-328a2af7da45" xsi:nil="true"/>
    <lcf76f155ced4ddcb4097134ff3c332f xmlns="62cb77ed-5211-499c-a421-328a2af7da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2CD666-8863-4911-A225-383F04E3AB45}"/>
</file>

<file path=customXml/itemProps2.xml><?xml version="1.0" encoding="utf-8"?>
<ds:datastoreItem xmlns:ds="http://schemas.openxmlformats.org/officeDocument/2006/customXml" ds:itemID="{22F7E4BA-BFD9-41B3-A35E-45F0F6A16F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E801C7-AB9C-482D-91D6-D7B026F0966B}">
  <ds:schemaRefs>
    <ds:schemaRef ds:uri="http://schemas.microsoft.com/office/2006/metadata/properties"/>
    <ds:schemaRef ds:uri="http://schemas.microsoft.com/sharepoint/v3/fields"/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f35f5637-fabd-4565-b1d5-90ce7b582d39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62cb77ed-5211-499c-a421-328a2af7da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151</TotalTime>
  <Words>596</Words>
  <Application>Microsoft Office PowerPoint</Application>
  <PresentationFormat>On-screen Show (16:9)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Cover</vt:lpstr>
      <vt:lpstr>Custom Design</vt:lpstr>
      <vt:lpstr>Last Page</vt:lpstr>
      <vt:lpstr>PowerPoint Presentation</vt:lpstr>
      <vt:lpstr>Data.Europa.eu</vt:lpstr>
      <vt:lpstr>Data.Europa.eu – Fostering metadata ecosystem </vt:lpstr>
      <vt:lpstr>Data.Europa.eu – Fostering metadata ecosystem </vt:lpstr>
      <vt:lpstr>Metadata Quality Measurement</vt:lpstr>
      <vt:lpstr>Open Challenges</vt:lpstr>
      <vt:lpstr>Future steps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CHIAPPARICCI Renato (OP)</dc:creator>
  <cp:lastModifiedBy>MOLNAR Bence (OP-EXT)</cp:lastModifiedBy>
  <cp:revision>26</cp:revision>
  <dcterms:created xsi:type="dcterms:W3CDTF">2024-09-10T09:32:00Z</dcterms:created>
  <dcterms:modified xsi:type="dcterms:W3CDTF">2025-07-28T07:10:39Z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0x0101005C500EAE0857554ABAF5D1E0D7358393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2022-07-20T16:22:54Z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0e8e67ba-bd66-4d2e-8346-f51307ec5fc8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