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omments/modernComment_113_F02729B8.xml" ContentType="application/vnd.ms-powerpoint.comments+xml"/>
  <Override PartName="/ppt/comments/modernComment_110_5C2B0C9C.xml" ContentType="application/vnd.ms-powerpoint.comments+xml"/>
  <Override PartName="/ppt/comments/modernComment_10F_59D4E3F6.xml" ContentType="application/vnd.ms-powerpoint.comment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4018" r:id="rId4"/>
    <p:sldMasterId id="2147484020" r:id="rId5"/>
    <p:sldMasterId id="2147484032" r:id="rId6"/>
  </p:sldMasterIdLst>
  <p:notesMasterIdLst>
    <p:notesMasterId r:id="rId21"/>
  </p:notesMasterIdLst>
  <p:handoutMasterIdLst>
    <p:handoutMasterId r:id="rId22"/>
  </p:handoutMasterIdLst>
  <p:sldIdLst>
    <p:sldId id="256" r:id="rId7"/>
    <p:sldId id="267" r:id="rId8"/>
    <p:sldId id="276" r:id="rId9"/>
    <p:sldId id="259" r:id="rId10"/>
    <p:sldId id="266" r:id="rId11"/>
    <p:sldId id="268" r:id="rId12"/>
    <p:sldId id="275" r:id="rId13"/>
    <p:sldId id="272" r:id="rId14"/>
    <p:sldId id="279" r:id="rId15"/>
    <p:sldId id="281" r:id="rId16"/>
    <p:sldId id="269" r:id="rId17"/>
    <p:sldId id="280" r:id="rId18"/>
    <p:sldId id="271" r:id="rId19"/>
    <p:sldId id="264" r:id="rId2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2165E07-8CF7-A4AD-942B-B5B87AB383E8}" name="Sotiris Leventis" initials="SL" userId="S::sotiris.leventis@Qognity.onmicrosoft.com::1a1765bc-d8f1-4d8d-9548-970c9bac0634" providerId="AD"/>
  <p188:author id="{73FBDC32-9D93-BFFC-5815-2C869BC25F00}" name="George Mikros" initials="" userId="S::george.mikros@Qognity.onmicrosoft.com::70425945-9a20-4da4-8c2b-1bf3c01d4674" providerId="AD"/>
  <p188:author id="{B9C2A23B-FED7-CA53-0B28-6B7352E65339}" name="Natalia Sotiropoulou" initials="" userId="S::natalia.sotiropoulou@Qognity.onmicrosoft.com::0643d502-884e-4de8-b115-8412fad73cfe" providerId="AD"/>
  <p188:author id="{689FC75F-5FC0-BED8-48AF-0D09A6D3A496}" name="EGLE Lora (OP)" initials="LE" userId="S::Lora.EGLE@ec.europa.eu::f64cc438-3189-46ca-b79a-3506fc3869f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A24"/>
    <a:srgbClr val="F39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68" y="2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handoutMaster" Target="handoutMasters/handoutMaster1.xml"/><Relationship Id="rId27" Type="http://schemas.microsoft.com/office/2018/10/relationships/authors" Target="authors.xml"/></Relationships>
</file>

<file path=ppt/comments/modernComment_10F_59D4E3F6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F01E5B45-5E39-4D0B-92A1-2AB19B6304A2}" authorId="{C2165E07-8CF7-A4AD-942B-B5B87AB383E8}" status="resolved" created="2025-09-25T09:31:10.715" startDate="2025-09-25T09:31:10.715" dueDate="2025-09-25T09:31:10.715" assignedTo="{73FBDC32-9D93-BFFC-5815-2C869BC25F00}" complete="100000" title="@Natalia Sotiropoulou @George Mikros εδώ θελει λιγο adjustment για τα key takeaways, αν μπορειτε ριξτε μια ματια">
    <pc:sldMkLst xmlns:pc="http://schemas.microsoft.com/office/powerpoint/2013/main/command">
      <pc:docMk/>
      <pc:sldMk cId="1507124214" sldId="271"/>
    </pc:sldMkLst>
    <p188:txBody>
      <a:bodyPr/>
      <a:lstStyle/>
      <a:p>
        <a:r>
          <a:rPr lang="en-GB"/>
          <a:t>[@Natalia Sotiropoulou] [@George Mikros] εδώ θελει λιγο adjustment για τα key takeaways, αν μπορειτε ριξτε μια ματια</a:t>
        </a:r>
      </a:p>
    </p188:txBody>
    <p188:extLst>
      <p:ext xmlns:p="http://schemas.openxmlformats.org/presentationml/2006/main" uri="{5BB2D875-25FF-4072-B9AC-8F64D62656EB}">
        <p228:taskDetails xmlns:p228="http://schemas.microsoft.com/office/powerpoint/2022/08/main">
          <p228:history>
            <p228:event time="2025-09-25T09:31:10.715" id="{0223DDAB-C30A-4B9C-A958-009BE084E60A}">
              <p228:atrbtn authorId="{C2165E07-8CF7-A4AD-942B-B5B87AB383E8}"/>
              <p228:anchr>
                <p228:comment id="{F01E5B45-5E39-4D0B-92A1-2AB19B6304A2}"/>
              </p228:anchr>
              <p228:add/>
            </p228:event>
            <p228:event time="2025-09-25T09:31:10.715" id="{1ECC9C0C-50B6-4B24-9540-81063955CEC9}">
              <p228:atrbtn authorId="{C2165E07-8CF7-A4AD-942B-B5B87AB383E8}"/>
              <p228:anchr>
                <p228:comment id="{F01E5B45-5E39-4D0B-92A1-2AB19B6304A2}"/>
              </p228:anchr>
              <p228:asgn authorId="{73FBDC32-9D93-BFFC-5815-2C869BC25F00}"/>
            </p228:event>
            <p228:event time="2025-09-25T09:31:10.715" id="{87999E67-5A99-41A4-9A21-90EA76DC2E14}">
              <p228:atrbtn authorId="{C2165E07-8CF7-A4AD-942B-B5B87AB383E8}"/>
              <p228:anchr>
                <p228:comment id="{F01E5B45-5E39-4D0B-92A1-2AB19B6304A2}"/>
              </p228:anchr>
              <p228:title val="@Natalia Sotiropoulou @George Mikros εδώ θελει λιγο adjustment για τα key takeaways, αν μπορειτε ριξτε μια ματια"/>
            </p228:event>
            <p228:event time="2025-09-25T09:31:10.715" id="{D9498644-D0B4-4C6C-8811-2AEFAC537DB8}">
              <p228:atrbtn authorId="{C2165E07-8CF7-A4AD-942B-B5B87AB383E8}"/>
              <p228:anchr>
                <p228:comment id="{F01E5B45-5E39-4D0B-92A1-2AB19B6304A2}"/>
              </p228:anchr>
              <p228:date stDt="2025-09-25T09:31:10.715" endDt="2025-09-25T09:31:10.715"/>
            </p228:event>
            <p228:event time="2025-09-25T21:33:21.390" id="{86F8F675-F731-4319-AFEB-C7083FEFBFF7}">
              <p228:atrbtn authorId="{C2165E07-8CF7-A4AD-942B-B5B87AB383E8}"/>
              <p228:anchr>
                <p228:comment id="{00000000-0000-0000-0000-000000000000}"/>
              </p228:anchr>
              <p228:pcntCmplt val="100000"/>
            </p228:event>
          </p228:history>
        </p228:taskDetails>
      </p:ext>
    </p188:extLst>
  </p188:cm>
</p188:cmLst>
</file>

<file path=ppt/comments/modernComment_110_5C2B0C9C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6A601D3C-557C-4CFD-91D8-ACEB3A519C44}" authorId="{C2165E07-8CF7-A4AD-942B-B5B87AB383E8}" status="resolved" created="2025-09-25T09:29:42.142" startDate="2025-09-25T09:29:42.142" dueDate="2025-09-25T09:29:42.142" assignedTo="{73FBDC32-9D93-BFFC-5815-2C869BC25F00}" complete="100000" title="@George Mikros μπορουμε να βαλουμε κατι ακομα εδω;">
    <pc:sldMkLst xmlns:pc="http://schemas.microsoft.com/office/powerpoint/2013/main/command">
      <pc:docMk/>
      <pc:sldMk cId="1546325148" sldId="272"/>
    </pc:sldMkLst>
    <p188:txBody>
      <a:bodyPr/>
      <a:lstStyle/>
      <a:p>
        <a:r>
          <a:rPr lang="en-GB"/>
          <a:t>[@George Mikros] μπορουμε να βαλουμε κατι ακομα εδω;</a:t>
        </a:r>
      </a:p>
    </p188:txBody>
    <p188:extLst>
      <p:ext xmlns:p="http://schemas.openxmlformats.org/presentationml/2006/main" uri="{5BB2D875-25FF-4072-B9AC-8F64D62656EB}">
        <p228:taskDetails xmlns:p228="http://schemas.microsoft.com/office/powerpoint/2022/08/main">
          <p228:history>
            <p228:event time="2025-09-25T09:29:42.142" id="{BD77E5ED-0B46-4B28-B328-73847F8A0338}">
              <p228:atrbtn authorId="{C2165E07-8CF7-A4AD-942B-B5B87AB383E8}"/>
              <p228:anchr>
                <p228:comment id="{6A601D3C-557C-4CFD-91D8-ACEB3A519C44}"/>
              </p228:anchr>
              <p228:add/>
            </p228:event>
            <p228:event time="2025-09-25T09:29:42.142" id="{3E96F524-7AAB-4A88-B636-484CE51CEBA0}">
              <p228:atrbtn authorId="{C2165E07-8CF7-A4AD-942B-B5B87AB383E8}"/>
              <p228:anchr>
                <p228:comment id="{6A601D3C-557C-4CFD-91D8-ACEB3A519C44}"/>
              </p228:anchr>
              <p228:asgn authorId="{73FBDC32-9D93-BFFC-5815-2C869BC25F00}"/>
            </p228:event>
            <p228:event time="2025-09-25T09:29:42.142" id="{6401445B-4EC1-417D-9BAC-43168512E20A}">
              <p228:atrbtn authorId="{C2165E07-8CF7-A4AD-942B-B5B87AB383E8}"/>
              <p228:anchr>
                <p228:comment id="{6A601D3C-557C-4CFD-91D8-ACEB3A519C44}"/>
              </p228:anchr>
              <p228:title val="@George Mikros μπορουμε να βαλουμε κατι ακομα εδω;"/>
            </p228:event>
            <p228:event time="2025-09-25T09:29:42.142" id="{9F69413F-C65E-47CD-AAEE-D70138B3C67A}">
              <p228:atrbtn authorId="{C2165E07-8CF7-A4AD-942B-B5B87AB383E8}"/>
              <p228:anchr>
                <p228:comment id="{6A601D3C-557C-4CFD-91D8-ACEB3A519C44}"/>
              </p228:anchr>
              <p228:date stDt="2025-09-25T09:29:42.142" endDt="2025-09-25T09:29:42.142"/>
            </p228:event>
            <p228:event time="2025-09-25T21:33:51.749" id="{D960BC91-8E59-4D2E-92CD-B49005036E00}">
              <p228:atrbtn authorId="{C2165E07-8CF7-A4AD-942B-B5B87AB383E8}"/>
              <p228:anchr>
                <p228:comment id="{00000000-0000-0000-0000-000000000000}"/>
              </p228:anchr>
              <p228:pcntCmplt val="100000"/>
            </p228:event>
          </p228:history>
        </p228:taskDetails>
      </p:ext>
    </p188:extLst>
  </p188:cm>
</p188:cmLst>
</file>

<file path=ppt/comments/modernComment_113_F02729B8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4A34878E-E4B5-404A-90F5-C18156901E72}" authorId="{C2165E07-8CF7-A4AD-942B-B5B87AB383E8}" status="resolved" created="2025-09-25T09:33:15.040" startDate="2025-09-25T09:33:15.040" dueDate="2025-09-25T09:33:15.040" assignedTo="{B9C2A23B-FED7-CA53-0B28-6B7352E65339}" complete="100000" title="@Natalia Sotiropoulou @George Mikros εχει νοημα να το κανουμε πιο explicit, πχ αντι ομαδοποιηση παραδειγματων σε specific agent roles;">
    <pc:sldMkLst xmlns:pc="http://schemas.microsoft.com/office/powerpoint/2013/main/command">
      <pc:docMk/>
      <pc:sldMk cId="4029098424" sldId="275"/>
    </pc:sldMkLst>
    <p188:txBody>
      <a:bodyPr/>
      <a:lstStyle/>
      <a:p>
        <a:r>
          <a:rPr lang="en-GB"/>
          <a:t>[@Natalia Sotiropoulou] [@George Mikros] εχει νοημα να το κανουμε πιο explicit, πχ αντι ομαδοποιηση παραδειγματων σε specific agent roles;</a:t>
        </a:r>
      </a:p>
    </p188:txBody>
    <p188:extLst>
      <p:ext xmlns:p="http://schemas.openxmlformats.org/presentationml/2006/main" uri="{5BB2D875-25FF-4072-B9AC-8F64D62656EB}">
        <p228:taskDetails xmlns:p228="http://schemas.microsoft.com/office/powerpoint/2022/08/main">
          <p228:history>
            <p228:event time="2025-09-25T09:33:15.040" id="{8249CDA7-93E7-43F8-A402-1C7F98D43D63}">
              <p228:atrbtn authorId="{C2165E07-8CF7-A4AD-942B-B5B87AB383E8}"/>
              <p228:anchr>
                <p228:comment id="{4A34878E-E4B5-404A-90F5-C18156901E72}"/>
              </p228:anchr>
              <p228:add/>
            </p228:event>
            <p228:event time="2025-09-25T09:33:15.040" id="{704DB882-FD47-4316-B142-5C2A37B92A1A}">
              <p228:atrbtn authorId="{C2165E07-8CF7-A4AD-942B-B5B87AB383E8}"/>
              <p228:anchr>
                <p228:comment id="{4A34878E-E4B5-404A-90F5-C18156901E72}"/>
              </p228:anchr>
              <p228:asgn authorId="{B9C2A23B-FED7-CA53-0B28-6B7352E65339}"/>
            </p228:event>
            <p228:event time="2025-09-25T09:33:15.040" id="{498AA6E9-053C-4744-807D-3DC1BCDDAC24}">
              <p228:atrbtn authorId="{C2165E07-8CF7-A4AD-942B-B5B87AB383E8}"/>
              <p228:anchr>
                <p228:comment id="{4A34878E-E4B5-404A-90F5-C18156901E72}"/>
              </p228:anchr>
              <p228:title val="@Natalia Sotiropoulou @George Mikros εχει νοημα να το κανουμε πιο explicit, πχ αντι ομαδοποιηση παραδειγματων σε specific agent roles;"/>
            </p228:event>
            <p228:event time="2025-09-25T09:33:15.040" id="{3392916C-EAA0-4E1A-94D3-20C82721EA37}">
              <p228:atrbtn authorId="{C2165E07-8CF7-A4AD-942B-B5B87AB383E8}"/>
              <p228:anchr>
                <p228:comment id="{4A34878E-E4B5-404A-90F5-C18156901E72}"/>
              </p228:anchr>
              <p228:date stDt="2025-09-25T09:33:15.040" endDt="2025-09-25T09:33:15.040"/>
            </p228:event>
            <p228:event time="2025-09-25T21:34:00.741" id="{302B2381-2D80-481E-B52A-C032C4B4E662}">
              <p228:atrbtn authorId="{C2165E07-8CF7-A4AD-942B-B5B87AB383E8}"/>
              <p228:anchr>
                <p228:comment id="{00000000-0000-0000-0000-000000000000}"/>
              </p228:anchr>
              <p228:pcntCmplt val="100000"/>
            </p228:event>
          </p228:history>
        </p228:taskDetails>
      </p:ext>
    </p188:extLst>
  </p188:cm>
</p188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AFE930-651F-344E-8314-180208C21109}" type="datetime1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F22795-F49E-234E-94D2-EFBA1D25E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64826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18CB54-21F8-FC40-B512-B346BF09AF08}" type="datetime1">
              <a:rPr lang="en-US" smtClean="0"/>
              <a:t>10/8/2025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FEB767-81C4-2B41-AC6B-7B72DAF6D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0597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94161-0B77-AD32-5359-00F827B042A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61067" y="587159"/>
            <a:ext cx="6858000" cy="208492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4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GB"/>
              <a:t>Click to edit Name</a:t>
            </a:r>
            <a:endParaRPr lang="en-LU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2D3894A-10D7-ACCD-9EA4-7CCC43E5CD3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60538" y="859779"/>
            <a:ext cx="6858000" cy="208492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GB"/>
              <a:t>Click to edit info</a:t>
            </a:r>
            <a:endParaRPr lang="en-LU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7E2FD9F-8318-6EAD-FA51-B6131C11A51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60538" y="1343024"/>
            <a:ext cx="4697927" cy="167202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4000" b="1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EDIT TITLE OF THE PRESENTATION</a:t>
            </a:r>
            <a:endParaRPr lang="en-LU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A73ACA66-20AA-037B-99C3-2C5C7E35EA0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760538" y="3122614"/>
            <a:ext cx="6081712" cy="27961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subtitle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2288210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459A0-D610-2D91-4597-D3930D0BD9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68514" y="1297526"/>
            <a:ext cx="3106442" cy="686257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F15A24"/>
                </a:solidFill>
              </a:defRPr>
            </a:lvl1pPr>
          </a:lstStyle>
          <a:p>
            <a:r>
              <a:rPr lang="en-GB"/>
              <a:t>Thanks!</a:t>
            </a:r>
            <a:endParaRPr lang="en-L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547130-F8CE-01F1-72F6-1ECB5F9FA71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868488" y="2092271"/>
            <a:ext cx="6624584" cy="89890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91440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37160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82880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GB"/>
              <a:t>Click to add info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190863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B9C2F-5D28-A54A-50E0-A4833437E7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3811" y="1908311"/>
            <a:ext cx="7831537" cy="1241425"/>
          </a:xfrm>
        </p:spPr>
        <p:txBody>
          <a:bodyPr anchor="b"/>
          <a:lstStyle>
            <a:lvl1pPr algn="l">
              <a:defRPr sz="3600"/>
            </a:lvl1pPr>
          </a:lstStyle>
          <a:p>
            <a:r>
              <a:rPr lang="en-GB"/>
              <a:t>Click to edit Master title style</a:t>
            </a:r>
            <a:endParaRPr lang="en-L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399031-1086-D01F-D348-6DCC811702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3812" y="3260035"/>
            <a:ext cx="7831536" cy="683315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L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8F2F3C-0F34-8277-D84E-22364585D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88910" y="4767264"/>
            <a:ext cx="826439" cy="164386"/>
          </a:xfrm>
        </p:spPr>
        <p:txBody>
          <a:bodyPr/>
          <a:lstStyle/>
          <a:p>
            <a:fld id="{0F67114D-ED23-2A43-BD26-04D629DC704A}" type="slidenum">
              <a:rPr lang="en-LU" smtClean="0"/>
              <a:t>‹#›</a:t>
            </a:fld>
            <a:endParaRPr lang="en-LU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FCF6E5A-5943-665E-2FE0-9FE8B8549E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87500" y="4767264"/>
            <a:ext cx="2774950" cy="164386"/>
          </a:xfrm>
        </p:spPr>
        <p:txBody>
          <a:bodyPr lIns="0" tIns="0" rIns="0" bIns="0" anchor="b" anchorCtr="0">
            <a:noAutofit/>
          </a:bodyPr>
          <a:lstStyle>
            <a:lvl1pPr marL="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GB"/>
              <a:t>Insert here the title of the presentation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4102154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3D908-A0D1-D5E5-F832-59C5C0FD4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449DC9-B3EF-48E8-4FB6-A275F9BAFD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800"/>
            </a:lvl3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  <a:endParaRPr lang="en-L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50848C-7C5F-FB69-368D-81B60EE2B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114D-ED23-2A43-BD26-04D629DC704A}" type="slidenum">
              <a:rPr lang="en-LU" smtClean="0"/>
              <a:t>‹#›</a:t>
            </a:fld>
            <a:endParaRPr lang="en-LU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A60C3C1B-EA5B-92F9-967F-4D0BDD45350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87500" y="4767264"/>
            <a:ext cx="2774950" cy="164386"/>
          </a:xfrm>
        </p:spPr>
        <p:txBody>
          <a:bodyPr lIns="0" tIns="0" rIns="0" bIns="0" anchor="b" anchorCtr="0">
            <a:noAutofit/>
          </a:bodyPr>
          <a:lstStyle>
            <a:lvl1pPr marL="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GB"/>
              <a:t>Insert here the title of the presentation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3057843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724BB82-A13F-7C3F-1F51-FDFCD1CF6D8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0" y="729035"/>
            <a:ext cx="5009322" cy="3185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A3E576D-8368-D988-268C-B7C5FCE592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0557" y="934598"/>
            <a:ext cx="3060755" cy="671565"/>
          </a:xfrm>
        </p:spPr>
        <p:txBody>
          <a:bodyPr lIns="0" tIns="0" rIns="0" bIns="0" anchor="t" anchorCtr="0"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title</a:t>
            </a:r>
            <a:endParaRPr lang="en-LU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74BBEDA-4468-14FF-93EA-3E2BB54E718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67114D-ED23-2A43-BD26-04D629DC704A}" type="slidenum">
              <a:rPr lang="en-LU" smtClean="0"/>
              <a:pPr/>
              <a:t>‹#›</a:t>
            </a:fld>
            <a:endParaRPr lang="en-LU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EFAC4E1B-32BD-5181-1D47-FFB86224EA6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87500" y="4767264"/>
            <a:ext cx="2774950" cy="164386"/>
          </a:xfrm>
        </p:spPr>
        <p:txBody>
          <a:bodyPr lIns="0" tIns="0" rIns="0" bIns="0" anchor="b" anchorCtr="0">
            <a:noAutofit/>
          </a:bodyPr>
          <a:lstStyle>
            <a:lvl1pPr marL="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GB"/>
              <a:t>Insert here the title of the presentation</a:t>
            </a:r>
            <a:endParaRPr lang="en-LU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9D792AD8-EA3B-99E0-A0F9-4ADA0647C1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69963" y="1717482"/>
            <a:ext cx="3060700" cy="1828993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text or caption</a:t>
            </a:r>
            <a:endParaRPr lang="en-LU"/>
          </a:p>
        </p:txBody>
      </p:sp>
      <p:sp>
        <p:nvSpPr>
          <p:cNvPr id="18" name="Picture Placeholder 15">
            <a:extLst>
              <a:ext uri="{FF2B5EF4-FFF2-40B4-BE49-F238E27FC236}">
                <a16:creationId xmlns:a16="http://schemas.microsoft.com/office/drawing/2014/main" id="{5F0DC51F-A68F-E5E7-EA43-BCC3669E729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572000" y="728783"/>
            <a:ext cx="4572000" cy="3185991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2174224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-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E576D-8368-D988-268C-B7C5FCE592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9200" y="934598"/>
            <a:ext cx="3060755" cy="671565"/>
          </a:xfrm>
        </p:spPr>
        <p:txBody>
          <a:bodyPr lIns="0" tIns="0" rIns="0" bIns="0" anchor="t" anchorCtr="0"/>
          <a:lstStyle>
            <a:lvl1pPr>
              <a:defRPr sz="2400">
                <a:solidFill>
                  <a:srgbClr val="F15A24"/>
                </a:solidFill>
              </a:defRPr>
            </a:lvl1pPr>
          </a:lstStyle>
          <a:p>
            <a:r>
              <a:rPr lang="en-GB"/>
              <a:t>Click to edit title</a:t>
            </a:r>
            <a:endParaRPr lang="en-LU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74BBEDA-4468-14FF-93EA-3E2BB54E718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67114D-ED23-2A43-BD26-04D629DC704A}" type="slidenum">
              <a:rPr lang="en-LU" smtClean="0"/>
              <a:pPr/>
              <a:t>‹#›</a:t>
            </a:fld>
            <a:endParaRPr lang="en-LU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EFAC4E1B-32BD-5181-1D47-FFB86224EA6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87500" y="4767264"/>
            <a:ext cx="2774950" cy="164386"/>
          </a:xfrm>
        </p:spPr>
        <p:txBody>
          <a:bodyPr lIns="0" tIns="0" rIns="0" bIns="0" anchor="b" anchorCtr="0">
            <a:noAutofit/>
          </a:bodyPr>
          <a:lstStyle>
            <a:lvl1pPr marL="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GB"/>
              <a:t>Insert here the title of the presentation</a:t>
            </a:r>
            <a:endParaRPr lang="en-LU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9D792AD8-EA3B-99E0-A0F9-4ADA0647C1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09200" y="1717482"/>
            <a:ext cx="3060700" cy="1828993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text or caption</a:t>
            </a:r>
            <a:endParaRPr lang="en-L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62020E-5DEC-3DC4-EC6C-629CB6E583B1}"/>
              </a:ext>
            </a:extLst>
          </p:cNvPr>
          <p:cNvSpPr/>
          <p:nvPr userDrawn="1"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U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B0AB515-4280-CF6B-A580-EC2D57DE345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989761" y="541338"/>
            <a:ext cx="3736478" cy="3760787"/>
          </a:xfrm>
        </p:spPr>
        <p:txBody>
          <a:bodyPr>
            <a:normAutofit/>
          </a:bodyPr>
          <a:lstStyle>
            <a:lvl1pPr>
              <a:buClr>
                <a:schemeClr val="bg1"/>
              </a:buClr>
              <a:defRPr sz="18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8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1800"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338869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4E6B3-010F-DD09-798B-9B0673EA6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L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7117DF-268B-9AE4-0352-80145A0033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62ABD-3F34-1C44-9C58-FB1CDDBE92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  <a:endParaRPr lang="en-L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4F218A-A2C8-FE06-A78F-A116E25F84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C5BB12-4435-AB55-4224-FBBB266FC9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  <a:endParaRPr lang="en-L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341713-18F8-9368-1AB9-6B756B2A9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114D-ED23-2A43-BD26-04D629DC704A}" type="slidenum">
              <a:rPr lang="en-LU" smtClean="0"/>
              <a:t>‹#›</a:t>
            </a:fld>
            <a:endParaRPr lang="en-LU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D5BB221-3826-6CD1-A8B0-57351E17A48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87500" y="4767264"/>
            <a:ext cx="2774950" cy="164386"/>
          </a:xfrm>
        </p:spPr>
        <p:txBody>
          <a:bodyPr lIns="0" tIns="0" rIns="0" bIns="0" anchor="b" anchorCtr="0">
            <a:noAutofit/>
          </a:bodyPr>
          <a:lstStyle>
            <a:lvl1pPr marL="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GB"/>
              <a:t>Insert here the title of the presentation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3454053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658DA-9633-A419-9175-69A438A66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L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1CEF16-2079-7A62-2E14-200A49084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114D-ED23-2A43-BD26-04D629DC704A}" type="slidenum">
              <a:rPr lang="en-LU" smtClean="0"/>
              <a:t>‹#›</a:t>
            </a:fld>
            <a:endParaRPr lang="en-LU"/>
          </a:p>
        </p:txBody>
      </p: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8AC1479A-A4F1-508A-C419-807EB18CB6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87500" y="4767264"/>
            <a:ext cx="2774950" cy="164386"/>
          </a:xfrm>
        </p:spPr>
        <p:txBody>
          <a:bodyPr lIns="0" tIns="0" rIns="0" bIns="0" anchor="b" anchorCtr="0">
            <a:noAutofit/>
          </a:bodyPr>
          <a:lstStyle>
            <a:lvl1pPr marL="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GB"/>
              <a:t>Insert here the title of the presentation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2263397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408A63-3242-929F-9BCE-7C365F84C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114D-ED23-2A43-BD26-04D629DC704A}" type="slidenum">
              <a:rPr lang="en-LU" smtClean="0"/>
              <a:t>‹#›</a:t>
            </a:fld>
            <a:endParaRPr lang="en-LU"/>
          </a:p>
        </p:txBody>
      </p:sp>
      <p:sp>
        <p:nvSpPr>
          <p:cNvPr id="2" name="Text Placeholder 6">
            <a:extLst>
              <a:ext uri="{FF2B5EF4-FFF2-40B4-BE49-F238E27FC236}">
                <a16:creationId xmlns:a16="http://schemas.microsoft.com/office/drawing/2014/main" id="{6084E4B1-50DF-5FA9-B73D-29A37B83EB6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87500" y="4767264"/>
            <a:ext cx="2774950" cy="164386"/>
          </a:xfrm>
        </p:spPr>
        <p:txBody>
          <a:bodyPr lIns="0" tIns="0" rIns="0" bIns="0" anchor="b" anchorCtr="0">
            <a:noAutofit/>
          </a:bodyPr>
          <a:lstStyle>
            <a:lvl1pPr marL="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GB"/>
              <a:t>Insert here the title of the presentation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1928245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513608-4B0D-40BF-A439-7BF3CE825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0040" y="741363"/>
            <a:ext cx="4316897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  <a:endParaRPr lang="en-L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024F59-D944-01C5-8E6D-EEE9C6791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114D-ED23-2A43-BD26-04D629DC704A}" type="slidenum">
              <a:rPr lang="en-LU" smtClean="0"/>
              <a:t>‹#›</a:t>
            </a:fld>
            <a:endParaRPr lang="en-LU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3C9509BE-F720-ADCB-B3F1-CF5D9B27B36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87500" y="4767264"/>
            <a:ext cx="2774950" cy="164386"/>
          </a:xfrm>
        </p:spPr>
        <p:txBody>
          <a:bodyPr lIns="0" tIns="0" rIns="0" bIns="0" anchor="b" anchorCtr="0">
            <a:noAutofit/>
          </a:bodyPr>
          <a:lstStyle>
            <a:lvl1pPr marL="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GB"/>
              <a:t>Insert here the title of the presentation</a:t>
            </a:r>
            <a:endParaRPr lang="en-LU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FB1D257-B025-B885-922C-97A322BB52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9200" y="934598"/>
            <a:ext cx="3060755" cy="671565"/>
          </a:xfrm>
        </p:spPr>
        <p:txBody>
          <a:bodyPr lIns="0" tIns="0" rIns="0" bIns="0" anchor="t" anchorCtr="0"/>
          <a:lstStyle>
            <a:lvl1pPr>
              <a:defRPr sz="2400">
                <a:solidFill>
                  <a:srgbClr val="F15A24"/>
                </a:solidFill>
              </a:defRPr>
            </a:lvl1pPr>
          </a:lstStyle>
          <a:p>
            <a:r>
              <a:rPr lang="en-GB"/>
              <a:t>Click to edit title</a:t>
            </a:r>
            <a:endParaRPr lang="en-LU"/>
          </a:p>
        </p:txBody>
      </p:sp>
      <p:sp>
        <p:nvSpPr>
          <p:cNvPr id="9" name="Text Placeholder 13">
            <a:extLst>
              <a:ext uri="{FF2B5EF4-FFF2-40B4-BE49-F238E27FC236}">
                <a16:creationId xmlns:a16="http://schemas.microsoft.com/office/drawing/2014/main" id="{69CB858E-DBBD-00EB-DDB2-5F5317FC596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09200" y="1717482"/>
            <a:ext cx="3060700" cy="1828993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text or caption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303296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10" Type="http://schemas.openxmlformats.org/officeDocument/2006/relationships/image" Target="../media/image4.emf"/><Relationship Id="rId4" Type="http://schemas.openxmlformats.org/officeDocument/2006/relationships/slideLayout" Target="../slideLayouts/slideLayout5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7" Type="http://schemas.openxmlformats.org/officeDocument/2006/relationships/image" Target="../media/image7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C1E0C78-176F-35FA-9600-ED2CC5AE2B0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>
            <a:off x="0" y="395654"/>
            <a:ext cx="9144000" cy="310439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B4E4AE4-3313-F8F8-90E6-07BA52E341C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99134" y="1370951"/>
            <a:ext cx="521958" cy="57690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924DC9A-26FB-F3FF-CAA8-BC361702DCCD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760535" y="3958307"/>
            <a:ext cx="5969977" cy="913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732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1BB65F-2D78-DF4F-2045-4DFB8E087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9"/>
            <a:ext cx="7886700" cy="5744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/>
              <a:t>Click to edit Master title style</a:t>
            </a:r>
            <a:endParaRPr lang="en-L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56D873-08AA-B05E-EEF2-26580979AC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016000"/>
            <a:ext cx="7886700" cy="3616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546212-B238-640A-F74A-CA77B643E7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1356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F67114D-ED23-2A43-BD26-04D629DC704A}" type="slidenum">
              <a:rPr lang="en-LU" smtClean="0"/>
              <a:pPr/>
              <a:t>‹#›</a:t>
            </a:fld>
            <a:endParaRPr lang="en-LU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CE85B63-11E9-0513-CDFE-D20C89768ACD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628650" y="4767263"/>
            <a:ext cx="834571" cy="13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978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30" r:id="rId3"/>
    <p:sldLayoutId id="2147484031" r:id="rId4"/>
    <p:sldLayoutId id="2147484025" r:id="rId5"/>
    <p:sldLayoutId id="2147484026" r:id="rId6"/>
    <p:sldLayoutId id="2147484027" r:id="rId7"/>
    <p:sldLayoutId id="2147484028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F15A24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F15A24"/>
        </a:buClr>
        <a:buFont typeface="Arial" panose="020B0604020202020204" pitchFamily="34" charset="0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15A24"/>
        </a:buClr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15A24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15A24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15A24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ADACDA12-1464-5D1D-DCCF-ED99826CC96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>
            <a:off x="0" y="4842706"/>
            <a:ext cx="9144000" cy="39476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DCDDCBE-744B-C878-9DD2-4ACC0AFAE3B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99134" y="1370951"/>
            <a:ext cx="521958" cy="57690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9049BB6-4E04-4B91-8C67-02527A402E0C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969537" y="2836106"/>
            <a:ext cx="2822973" cy="20066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C424EC4-1F33-6E1E-A87A-1D10CC80CCE4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99134" y="1341373"/>
            <a:ext cx="545831" cy="606479"/>
          </a:xfrm>
          <a:prstGeom prst="rect">
            <a:avLst/>
          </a:prstGeom>
        </p:spPr>
      </p:pic>
      <p:pic>
        <p:nvPicPr>
          <p:cNvPr id="3" name="Picture 2" descr="A green and yellow gradient word&#10;&#10;Description automatically generated">
            <a:extLst>
              <a:ext uri="{FF2B5EF4-FFF2-40B4-BE49-F238E27FC236}">
                <a16:creationId xmlns:a16="http://schemas.microsoft.com/office/drawing/2014/main" id="{0A63C88C-BF7A-A438-02BD-A5B043BB813E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6058818" y="3703012"/>
            <a:ext cx="2398786" cy="606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5631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F_59D4E3F6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13_F02729B8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10_5C2B0C9C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EAD77-04E3-75D6-B255-9193D22940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1067" y="407254"/>
            <a:ext cx="6858000" cy="791455"/>
          </a:xfrm>
        </p:spPr>
        <p:txBody>
          <a:bodyPr/>
          <a:lstStyle/>
          <a:p>
            <a:r>
              <a:rPr lang="en-US"/>
              <a:t>Sotiris Leventis, </a:t>
            </a:r>
            <a:r>
              <a:rPr lang="en-US" err="1"/>
              <a:t>Qognity</a:t>
            </a:r>
            <a:br>
              <a:rPr lang="en-US"/>
            </a:br>
            <a:r>
              <a:rPr lang="en-US"/>
              <a:t>George </a:t>
            </a:r>
            <a:r>
              <a:rPr lang="en-US" err="1"/>
              <a:t>Mikros</a:t>
            </a:r>
            <a:r>
              <a:rPr lang="en-US"/>
              <a:t>, Hamad Bin Khalifa University</a:t>
            </a:r>
            <a:br>
              <a:rPr lang="en-US"/>
            </a:br>
            <a:r>
              <a:rPr lang="en-US"/>
              <a:t>Fotios Fitsilis, Hellenic Parliament</a:t>
            </a:r>
            <a:endParaRPr lang="en-L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21C4CC-7246-3823-FC5A-F5D194F27BD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760538" y="1343024"/>
            <a:ext cx="6446010" cy="1672025"/>
          </a:xfrm>
        </p:spPr>
        <p:txBody>
          <a:bodyPr/>
          <a:lstStyle/>
          <a:p>
            <a:r>
              <a:rPr lang="en-US"/>
              <a:t>Augmented LEOS:</a:t>
            </a:r>
            <a:endParaRPr lang="en-001"/>
          </a:p>
          <a:p>
            <a:r>
              <a:rPr lang="en-US" sz="3600"/>
              <a:t>Semantic Innovations for AI-Driven Legislative Drafting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41815526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644547D3-7BE2-97A7-2ECB-BF2705B3D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9"/>
            <a:ext cx="7886700" cy="574448"/>
          </a:xfrm>
        </p:spPr>
        <p:txBody>
          <a:bodyPr/>
          <a:lstStyle/>
          <a:p>
            <a:r>
              <a:rPr lang="en-US" dirty="0"/>
              <a:t>System </a:t>
            </a:r>
            <a:r>
              <a:rPr lang="el-GR" dirty="0"/>
              <a:t>Α</a:t>
            </a:r>
            <a:r>
              <a:rPr lang="en-US" dirty="0" err="1"/>
              <a:t>rchitecture</a:t>
            </a:r>
            <a:r>
              <a:rPr lang="en-US" dirty="0"/>
              <a:t> </a:t>
            </a:r>
            <a:endParaRPr lang="en-LU" dirty="0"/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0EF961BC-13F1-2AFB-41AC-17FC367306C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87500" y="4675239"/>
            <a:ext cx="5196758" cy="256411"/>
          </a:xfrm>
        </p:spPr>
        <p:txBody>
          <a:bodyPr/>
          <a:lstStyle/>
          <a:p>
            <a:r>
              <a:rPr lang="en-US" dirty="0"/>
              <a:t>Augmented LEOS: Semantic Innovations for AI-Driven Legislative Drafting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BD29C5C4-F272-6CB3-8A16-32B4A16C77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779" y="767144"/>
            <a:ext cx="7698441" cy="3814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20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E423BE-2010-F3DA-D995-67E04C3A1A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7DB2C-60D7-2A83-E0D2-6316AD3A8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Roadmap to implementation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5BDCF-C308-A544-E9A3-C463053B68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/>
              <a:t>Framework Setup</a:t>
            </a:r>
            <a:endParaRPr lang="en-001" sz="2200" b="1" dirty="0"/>
          </a:p>
          <a:p>
            <a:pPr lvl="1"/>
            <a:r>
              <a:rPr lang="en-001" dirty="0"/>
              <a:t>Platform components implementation: UX Addons, Agents, Connectors</a:t>
            </a:r>
          </a:p>
          <a:p>
            <a:pPr lvl="1"/>
            <a:r>
              <a:rPr lang="en-US" dirty="0"/>
              <a:t>Quick wins</a:t>
            </a:r>
            <a:r>
              <a:rPr lang="en-001" dirty="0"/>
              <a:t>: T</a:t>
            </a:r>
            <a:r>
              <a:rPr lang="en-US" dirty="0"/>
              <a:t>erm alignment + citation/definition validation + multilingual drift alerts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001" sz="2200" b="1" dirty="0"/>
              <a:t>Feedback and fine tuning</a:t>
            </a:r>
            <a:endParaRPr lang="en-US" sz="2200" b="1" dirty="0"/>
          </a:p>
          <a:p>
            <a:pPr lvl="1"/>
            <a:r>
              <a:rPr lang="en-001" dirty="0"/>
              <a:t>Model and dataset </a:t>
            </a:r>
            <a:r>
              <a:rPr lang="en-US" dirty="0"/>
              <a:t>development</a:t>
            </a:r>
          </a:p>
          <a:p>
            <a:pPr lvl="1"/>
            <a:r>
              <a:rPr lang="en-US" dirty="0"/>
              <a:t>Legal, ethical alignment with AI Act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D4CD8E-FD28-DE8F-6142-CF2EE1B61CC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87500" y="4675239"/>
            <a:ext cx="5196758" cy="256411"/>
          </a:xfrm>
        </p:spPr>
        <p:txBody>
          <a:bodyPr/>
          <a:lstStyle/>
          <a:p>
            <a:r>
              <a:rPr lang="en-US"/>
              <a:t>Augmented LEOS: Semantic Innovations for AI-Driven Legislative Drafting</a:t>
            </a:r>
          </a:p>
        </p:txBody>
      </p:sp>
    </p:spTree>
    <p:extLst>
      <p:ext uri="{BB962C8B-B14F-4D97-AF65-F5344CB8AC3E}">
        <p14:creationId xmlns:p14="http://schemas.microsoft.com/office/powerpoint/2010/main" val="7398838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100558-E2A8-67D6-17D5-04A6DB329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9BE50-A059-D227-D110-FDEAD39D4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Roadmap to implementation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2D4CC8-CD64-8B60-2D78-4F3ABE8F51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/>
              <a:t>Pilot Testing </a:t>
            </a:r>
          </a:p>
          <a:p>
            <a:pPr lvl="1"/>
            <a:r>
              <a:rPr lang="en-US" dirty="0"/>
              <a:t>Real-environment trials, feedback loop</a:t>
            </a:r>
            <a:r>
              <a:rPr lang="en-001" dirty="0"/>
              <a:t>s</a:t>
            </a:r>
          </a:p>
          <a:p>
            <a:pPr lvl="1"/>
            <a:r>
              <a:rPr lang="en-US" dirty="0"/>
              <a:t>KPI</a:t>
            </a:r>
            <a:r>
              <a:rPr lang="en-001" dirty="0"/>
              <a:t>s</a:t>
            </a:r>
            <a:r>
              <a:rPr lang="en-US" dirty="0"/>
              <a:t>: fewer verification errors, higher translation-consistency, reduced time-to-conformant draft.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200" b="1" dirty="0"/>
              <a:t>Deployment </a:t>
            </a:r>
            <a:r>
              <a:rPr lang="en-001" sz="2200" b="1" dirty="0"/>
              <a:t>&amp; Maintenance</a:t>
            </a:r>
            <a:endParaRPr lang="en-US" sz="2200" b="1" dirty="0"/>
          </a:p>
          <a:p>
            <a:pPr lvl="1"/>
            <a:r>
              <a:rPr lang="en-US" dirty="0"/>
              <a:t>Sustainable operations, scalability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E89D4F-AD96-FBDE-AEFA-6E087CC00E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87500" y="4675239"/>
            <a:ext cx="5196758" cy="256411"/>
          </a:xfrm>
        </p:spPr>
        <p:txBody>
          <a:bodyPr/>
          <a:lstStyle/>
          <a:p>
            <a:r>
              <a:rPr lang="en-US"/>
              <a:t>Augmented LEOS: Semantic Innovations for AI-Driven Legislative Drafting</a:t>
            </a:r>
          </a:p>
        </p:txBody>
      </p:sp>
    </p:spTree>
    <p:extLst>
      <p:ext uri="{BB962C8B-B14F-4D97-AF65-F5344CB8AC3E}">
        <p14:creationId xmlns:p14="http://schemas.microsoft.com/office/powerpoint/2010/main" val="16459955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C73D44-AD11-3978-C077-C45210E0DC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39604-D31D-5F3A-F5F3-573FBDDFA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Conclusion:  From Semantic Blueprint to Practice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DCCC84-2BB1-EFAC-CFC9-AB74F7ABE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65904"/>
            <a:ext cx="7886700" cy="3616325"/>
          </a:xfrm>
        </p:spPr>
        <p:txBody>
          <a:bodyPr>
            <a:normAutofit/>
          </a:bodyPr>
          <a:lstStyle/>
          <a:p>
            <a:r>
              <a:rPr lang="en-US" sz="2200" dirty="0"/>
              <a:t>Augmented LEOS sets the next-gen standard: semantic by design, interoperable, machine-readable</a:t>
            </a:r>
          </a:p>
          <a:p>
            <a:r>
              <a:rPr lang="en-US" sz="2200" dirty="0"/>
              <a:t>A model for cross-border digital law-making that advances Digital Europe’s goals for open, reusable public-sector data</a:t>
            </a:r>
          </a:p>
          <a:p>
            <a:r>
              <a:rPr lang="en-US" sz="2200" dirty="0"/>
              <a:t>Hybrid AI </a:t>
            </a:r>
            <a:r>
              <a:rPr lang="el-GR" sz="2200" dirty="0"/>
              <a:t>&amp; </a:t>
            </a:r>
            <a:r>
              <a:rPr lang="en-001" sz="2200" dirty="0"/>
              <a:t>modular platform of embedded UX addons, a</a:t>
            </a:r>
            <a:r>
              <a:rPr lang="en-US" sz="2200" dirty="0"/>
              <a:t>gents, and connectors</a:t>
            </a:r>
            <a:endParaRPr lang="en-001" sz="2200" dirty="0"/>
          </a:p>
          <a:p>
            <a:endParaRPr lang="en-001" sz="22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CE7409-643B-DA5C-F650-9CCCCFC9B9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87500" y="4675239"/>
            <a:ext cx="5196758" cy="256411"/>
          </a:xfrm>
        </p:spPr>
        <p:txBody>
          <a:bodyPr/>
          <a:lstStyle/>
          <a:p>
            <a:r>
              <a:rPr lang="en-US"/>
              <a:t>Augmented LEOS: Semantic Innovations for AI-Driven Legislative Drafting</a:t>
            </a:r>
          </a:p>
        </p:txBody>
      </p:sp>
    </p:spTree>
    <p:extLst>
      <p:ext uri="{BB962C8B-B14F-4D97-AF65-F5344CB8AC3E}">
        <p14:creationId xmlns:p14="http://schemas.microsoft.com/office/powerpoint/2010/main" val="1507124214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1EA3A-8807-0FA5-1132-CF598B631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5400E6-697D-6858-5DE3-DCE23506DD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/>
              <a:t>Contact: sotiris.leventis@qognity.com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1870397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67F792-55DA-27E0-93CD-001CE13E1E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41EC9-F4F4-A21E-DDE3-3E7FEB2EA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LEOS?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30F0C-C0D9-12F2-A5DD-A1619962A0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576" y="1308641"/>
            <a:ext cx="7763182" cy="3616325"/>
          </a:xfrm>
        </p:spPr>
        <p:txBody>
          <a:bodyPr/>
          <a:lstStyle/>
          <a:p>
            <a:r>
              <a:rPr lang="en-LU"/>
              <a:t>Open-source platform by the European Commission</a:t>
            </a:r>
            <a:endParaRPr lang="en-US"/>
          </a:p>
          <a:p>
            <a:r>
              <a:rPr lang="en-LU"/>
              <a:t>Ensures legal format compliance and structure</a:t>
            </a:r>
            <a:endParaRPr lang="en-US"/>
          </a:p>
          <a:p>
            <a:r>
              <a:rPr lang="en-LU"/>
              <a:t>Focused on digital transformation of legislative drafting</a:t>
            </a:r>
            <a:endParaRPr lang="en-US"/>
          </a:p>
          <a:p>
            <a:r>
              <a:rPr lang="en-LU"/>
              <a:t>Limitations: </a:t>
            </a:r>
            <a:r>
              <a:rPr lang="en-US"/>
              <a:t>AI </a:t>
            </a:r>
            <a:r>
              <a:rPr lang="en-LU"/>
              <a:t>automation, </a:t>
            </a:r>
            <a:r>
              <a:rPr lang="en-US"/>
              <a:t>interoperability features, integration aspects</a:t>
            </a:r>
            <a:endParaRPr lang="en-L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B38A80-EEBA-4ACC-6C67-D9797AF1C8C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87500" y="4675239"/>
            <a:ext cx="5196758" cy="256411"/>
          </a:xfrm>
        </p:spPr>
        <p:txBody>
          <a:bodyPr/>
          <a:lstStyle/>
          <a:p>
            <a:r>
              <a:rPr lang="en-US"/>
              <a:t>Augmented LEOS: Semantic Innovations for AI-Driven Legislative Drafting</a:t>
            </a:r>
          </a:p>
        </p:txBody>
      </p:sp>
    </p:spTree>
    <p:extLst>
      <p:ext uri="{BB962C8B-B14F-4D97-AF65-F5344CB8AC3E}">
        <p14:creationId xmlns:p14="http://schemas.microsoft.com/office/powerpoint/2010/main" val="3047395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E482C8-0279-5760-7AC4-D68BE71F5A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F7B6D-DAE4-DF16-3714-43A2D062A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Motivation and scope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185B04-0F09-FE50-DDAD-9DCF4E2EF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705" y="1593162"/>
            <a:ext cx="3478128" cy="24429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LU" sz="2200" b="1" dirty="0"/>
              <a:t>Current drafting tools gaps</a:t>
            </a:r>
          </a:p>
          <a:p>
            <a:r>
              <a:rPr lang="en-001" sz="2200" dirty="0"/>
              <a:t>Limited automation &amp; </a:t>
            </a:r>
            <a:r>
              <a:rPr lang="en-LU" sz="2200" dirty="0"/>
              <a:t>AI support</a:t>
            </a:r>
          </a:p>
          <a:p>
            <a:r>
              <a:rPr lang="en-LU" sz="2200" dirty="0"/>
              <a:t>Fragmented semantic assets</a:t>
            </a:r>
          </a:p>
          <a:p>
            <a:r>
              <a:rPr lang="en-LU" sz="2200" dirty="0"/>
              <a:t>Multilingual drift</a:t>
            </a:r>
            <a:endParaRPr lang="en-US" sz="2200" dirty="0"/>
          </a:p>
          <a:p>
            <a:endParaRPr lang="en-LU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7AF1C9-E494-BCD7-7D53-0E2D366A730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87500" y="4675239"/>
            <a:ext cx="5196758" cy="256411"/>
          </a:xfrm>
        </p:spPr>
        <p:txBody>
          <a:bodyPr/>
          <a:lstStyle/>
          <a:p>
            <a:r>
              <a:rPr lang="en-US"/>
              <a:t>Augmented LEOS: Semantic Innovations for AI-Driven Legislative Drafting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7A38EB-39D2-2607-EE4B-A4E2A0E1D9B8}"/>
              </a:ext>
            </a:extLst>
          </p:cNvPr>
          <p:cNvSpPr/>
          <p:nvPr/>
        </p:nvSpPr>
        <p:spPr>
          <a:xfrm>
            <a:off x="584536" y="1488248"/>
            <a:ext cx="3698708" cy="2502226"/>
          </a:xfrm>
          <a:prstGeom prst="rect">
            <a:avLst/>
          </a:prstGeom>
          <a:noFill/>
          <a:ln w="19050">
            <a:solidFill>
              <a:srgbClr val="F15A2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63305E4-E021-7E38-1389-AC3C80DE3F07}"/>
              </a:ext>
            </a:extLst>
          </p:cNvPr>
          <p:cNvSpPr txBox="1"/>
          <p:nvPr/>
        </p:nvSpPr>
        <p:spPr>
          <a:xfrm>
            <a:off x="4749465" y="1593162"/>
            <a:ext cx="3765885" cy="2048766"/>
          </a:xfrm>
          <a:prstGeom prst="rect">
            <a:avLst/>
          </a:prstGeom>
          <a:noFill/>
        </p:spPr>
        <p:txBody>
          <a:bodyPr wrap="square" anchor="b">
            <a:spAutoFit/>
          </a:bodyPr>
          <a:lstStyle/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15A24"/>
              </a:buClr>
              <a:buSzTx/>
              <a:tabLst/>
              <a:defRPr/>
            </a:pPr>
            <a:r>
              <a:rPr kumimoji="0" lang="en-LU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LEOS</a:t>
            </a:r>
          </a:p>
          <a:p>
            <a:pPr marL="228600" indent="-228600" defTabSz="914400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/>
            </a:pPr>
            <a:r>
              <a:rPr kumimoji="0" lang="en-L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Strong baseline for structured drafting</a:t>
            </a:r>
          </a:p>
          <a:p>
            <a:pPr marL="228600" indent="-228600" defTabSz="914400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/>
            </a:pPr>
            <a:r>
              <a:rPr kumimoji="0" lang="en-L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Gaps remain in verification, alignment, and cross-system interoperability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AED27CD-A2FD-E101-8B28-5D8596A47DE1}"/>
              </a:ext>
            </a:extLst>
          </p:cNvPr>
          <p:cNvSpPr/>
          <p:nvPr/>
        </p:nvSpPr>
        <p:spPr>
          <a:xfrm>
            <a:off x="4687304" y="1484580"/>
            <a:ext cx="3698708" cy="2502226"/>
          </a:xfrm>
          <a:prstGeom prst="rect">
            <a:avLst/>
          </a:prstGeom>
          <a:noFill/>
          <a:ln w="19050">
            <a:solidFill>
              <a:srgbClr val="F15A2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116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F00E6-85A9-C1D4-2DD7-49F8CFFAC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Motivation and scope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22811-D02F-799F-CFEC-507349CBE0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2014" y="1215527"/>
            <a:ext cx="6988026" cy="106090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LU" sz="2200" b="1" dirty="0"/>
              <a:t>Proposal</a:t>
            </a:r>
            <a:r>
              <a:rPr lang="en-LU" sz="2200" dirty="0"/>
              <a:t>: intelligent, compliant, interoperable processes, machine-readable by design, </a:t>
            </a:r>
            <a:r>
              <a:rPr lang="el-GR" sz="2200" dirty="0" err="1"/>
              <a:t>Linked</a:t>
            </a:r>
            <a:r>
              <a:rPr lang="el-GR" sz="2200" dirty="0"/>
              <a:t> </a:t>
            </a:r>
            <a:r>
              <a:rPr lang="el-GR" sz="2200" dirty="0" err="1"/>
              <a:t>to</a:t>
            </a:r>
            <a:r>
              <a:rPr lang="el-GR" sz="2200" dirty="0"/>
              <a:t> EU </a:t>
            </a:r>
            <a:r>
              <a:rPr lang="el-GR" sz="2200" dirty="0" err="1"/>
              <a:t>vocabularies</a:t>
            </a:r>
            <a:r>
              <a:rPr lang="en-001" sz="2200" dirty="0"/>
              <a:t>, </a:t>
            </a:r>
            <a:r>
              <a:rPr lang="el-GR" sz="2200" dirty="0" err="1"/>
              <a:t>persistent</a:t>
            </a:r>
            <a:r>
              <a:rPr lang="el-GR" sz="2200" dirty="0"/>
              <a:t> I</a:t>
            </a:r>
            <a:r>
              <a:rPr lang="en-GB" sz="2200" dirty="0"/>
              <a:t>d</a:t>
            </a:r>
            <a:r>
              <a:rPr lang="el-GR" sz="2200" dirty="0"/>
              <a:t>s</a:t>
            </a:r>
            <a:r>
              <a:rPr lang="en-001" sz="2200" dirty="0"/>
              <a:t> and other legal systems</a:t>
            </a:r>
            <a:endParaRPr lang="en-LU" sz="22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44D16F-D87A-4CC4-D71B-74823916FD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87500" y="4675239"/>
            <a:ext cx="5196758" cy="256411"/>
          </a:xfrm>
        </p:spPr>
        <p:txBody>
          <a:bodyPr/>
          <a:lstStyle/>
          <a:p>
            <a:r>
              <a:rPr lang="en-US"/>
              <a:t>Augmented LEOS: Semantic Innovations for AI-Driven Legislative Drafting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66F7C7-6EBC-E861-CB15-7F5812C0970C}"/>
              </a:ext>
            </a:extLst>
          </p:cNvPr>
          <p:cNvSpPr/>
          <p:nvPr/>
        </p:nvSpPr>
        <p:spPr>
          <a:xfrm>
            <a:off x="1041901" y="1166212"/>
            <a:ext cx="6891087" cy="1046404"/>
          </a:xfrm>
          <a:prstGeom prst="rect">
            <a:avLst/>
          </a:prstGeom>
          <a:noFill/>
          <a:ln w="19050">
            <a:solidFill>
              <a:srgbClr val="F15A2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6FAE7A6-3BA7-8BA8-7422-0E4FEF314ED6}"/>
              </a:ext>
            </a:extLst>
          </p:cNvPr>
          <p:cNvSpPr txBox="1"/>
          <p:nvPr/>
        </p:nvSpPr>
        <p:spPr>
          <a:xfrm>
            <a:off x="1041901" y="2630735"/>
            <a:ext cx="6939613" cy="1006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lvl="0" indent="-228600" defTabSz="914400">
              <a:lnSpc>
                <a:spcPct val="90000"/>
              </a:lnSpc>
              <a:spcBef>
                <a:spcPts val="10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/>
            </a:pPr>
            <a:r>
              <a:rPr kumimoji="0" lang="en-LU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Objective</a:t>
            </a:r>
            <a:r>
              <a:rPr kumimoji="0" lang="en-L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lang="en-001" sz="2200" dirty="0">
                <a:solidFill>
                  <a:prstClr val="black">
                    <a:lumMod val="65000"/>
                    <a:lumOff val="35000"/>
                  </a:prstClr>
                </a:solidFill>
              </a:rPr>
              <a:t>A</a:t>
            </a:r>
            <a:r>
              <a:rPr lang="en-US" sz="220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ugment</a:t>
            </a:r>
            <a:r>
              <a:rPr lang="en-US" sz="2200" dirty="0">
                <a:solidFill>
                  <a:prstClr val="black">
                    <a:lumMod val="65000"/>
                    <a:lumOff val="35000"/>
                  </a:prstClr>
                </a:solidFill>
              </a:rPr>
              <a:t> LEOS with semantics and hybrid, auditable AI to deliver validation, multilingual consistency, and traceable outputs.</a:t>
            </a:r>
            <a:endParaRPr kumimoji="0" lang="en-LU" sz="2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7D9F235-2B4C-421C-5D1F-3768535ADE22}"/>
              </a:ext>
            </a:extLst>
          </p:cNvPr>
          <p:cNvSpPr/>
          <p:nvPr/>
        </p:nvSpPr>
        <p:spPr>
          <a:xfrm>
            <a:off x="1041901" y="2575553"/>
            <a:ext cx="6891087" cy="1046404"/>
          </a:xfrm>
          <a:prstGeom prst="rect">
            <a:avLst/>
          </a:prstGeom>
          <a:noFill/>
          <a:ln w="19050">
            <a:solidFill>
              <a:srgbClr val="F15A2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552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F658F7-1347-8BFF-D668-B3A6A8A77D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3F424-61BF-5ABE-E0AD-5593F8EB1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Introducing Augmented LEOS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280489-D4AC-3D0B-4D85-A4E4AADF12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58914"/>
            <a:ext cx="7886700" cy="36163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LU" sz="2200" b="1" dirty="0"/>
              <a:t>Embedded UI Extensions</a:t>
            </a:r>
          </a:p>
          <a:p>
            <a:pPr lvl="1"/>
            <a:r>
              <a:rPr lang="en-001" dirty="0"/>
              <a:t>Add-ons with semantic features</a:t>
            </a:r>
          </a:p>
          <a:p>
            <a:pPr lvl="1"/>
            <a:r>
              <a:rPr lang="en-001" dirty="0"/>
              <a:t>Linked to smart functionalities</a:t>
            </a:r>
            <a:endParaRPr lang="el-GR" dirty="0"/>
          </a:p>
          <a:p>
            <a:pPr marL="457200" lvl="1" indent="0">
              <a:buNone/>
            </a:pPr>
            <a:endParaRPr lang="en-LU" dirty="0"/>
          </a:p>
          <a:p>
            <a:pPr marL="0" indent="0">
              <a:buNone/>
            </a:pPr>
            <a:r>
              <a:rPr lang="en-LU" sz="2200" b="1" dirty="0"/>
              <a:t>Smart Functionalities</a:t>
            </a:r>
          </a:p>
          <a:p>
            <a:pPr lvl="1"/>
            <a:r>
              <a:rPr lang="en-LU" dirty="0"/>
              <a:t>Verification &amp; Conformance</a:t>
            </a:r>
          </a:p>
          <a:p>
            <a:pPr lvl="1"/>
            <a:r>
              <a:rPr lang="en-LU" dirty="0"/>
              <a:t>Multilingual &amp; Terminology Alignment</a:t>
            </a:r>
          </a:p>
          <a:p>
            <a:pPr lvl="1"/>
            <a:r>
              <a:rPr lang="en-LU" dirty="0"/>
              <a:t>Assisted Drafting &amp; Change Tracking via hybrid &amp; auditable AI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BD7EEB-1ECA-6075-AABF-FE75E71448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87500" y="4675239"/>
            <a:ext cx="5196758" cy="256411"/>
          </a:xfrm>
        </p:spPr>
        <p:txBody>
          <a:bodyPr/>
          <a:lstStyle/>
          <a:p>
            <a:r>
              <a:rPr lang="en-US"/>
              <a:t>Augmented LEOS: Semantic Innovations for AI-Driven Legislative Drafting</a:t>
            </a:r>
          </a:p>
        </p:txBody>
      </p:sp>
    </p:spTree>
    <p:extLst>
      <p:ext uri="{BB962C8B-B14F-4D97-AF65-F5344CB8AC3E}">
        <p14:creationId xmlns:p14="http://schemas.microsoft.com/office/powerpoint/2010/main" val="1184081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5881C2-38BB-C903-CE81-303936443A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F5583-2FF0-1FDC-1B46-5937E48E4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Hybrid AI </a:t>
            </a:r>
            <a:r>
              <a:rPr lang="en-001"/>
              <a:t>A</a:t>
            </a:r>
            <a:r>
              <a:rPr lang="en-US" err="1"/>
              <a:t>pproach</a:t>
            </a:r>
            <a:r>
              <a:rPr lang="en-US"/>
              <a:t> 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1C6FA6-AADF-AB35-1815-979B761FA1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13326"/>
            <a:ext cx="7886700" cy="36163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001" sz="2200" b="1"/>
              <a:t>Best of all worlds</a:t>
            </a:r>
          </a:p>
          <a:p>
            <a:pPr lvl="1"/>
            <a:r>
              <a:rPr lang="en-001"/>
              <a:t>R</a:t>
            </a:r>
            <a:r>
              <a:rPr lang="en-US"/>
              <a:t>ule-based legal analysis</a:t>
            </a:r>
            <a:endParaRPr lang="en-001"/>
          </a:p>
          <a:p>
            <a:pPr lvl="1"/>
            <a:r>
              <a:rPr lang="en-US"/>
              <a:t>LLM assistance for suggestions and automation</a:t>
            </a:r>
            <a:endParaRPr lang="en-001"/>
          </a:p>
          <a:p>
            <a:pPr lvl="1"/>
            <a:r>
              <a:rPr lang="en-US"/>
              <a:t>Keep provenance and human-in-the-loop</a:t>
            </a:r>
            <a:endParaRPr lang="en-001"/>
          </a:p>
          <a:p>
            <a:pPr lvl="1"/>
            <a:r>
              <a:rPr lang="en-US"/>
              <a:t>AI</a:t>
            </a:r>
            <a:r>
              <a:rPr lang="en-001"/>
              <a:t>-enabled automation </a:t>
            </a:r>
            <a:r>
              <a:rPr lang="en-US"/>
              <a:t>when preferable </a:t>
            </a:r>
            <a:endParaRPr lang="el-GR"/>
          </a:p>
          <a:p>
            <a:pPr lvl="1"/>
            <a:endParaRPr lang="en-US"/>
          </a:p>
          <a:p>
            <a:pPr marL="0" indent="0">
              <a:buNone/>
            </a:pPr>
            <a:r>
              <a:rPr lang="en-LU" sz="2200" b="1"/>
              <a:t>Benefits</a:t>
            </a:r>
            <a:endParaRPr lang="en-US" sz="2200" b="1"/>
          </a:p>
          <a:p>
            <a:pPr lvl="1"/>
            <a:r>
              <a:rPr lang="en-LU"/>
              <a:t>Interpretability</a:t>
            </a:r>
            <a:endParaRPr lang="en-US"/>
          </a:p>
          <a:p>
            <a:pPr lvl="1"/>
            <a:r>
              <a:rPr lang="en-LU"/>
              <a:t>Transparency</a:t>
            </a:r>
            <a:endParaRPr lang="en-US"/>
          </a:p>
          <a:p>
            <a:pPr lvl="1"/>
            <a:r>
              <a:rPr lang="en-US"/>
              <a:t>Less l</a:t>
            </a:r>
            <a:r>
              <a:rPr lang="en-LU"/>
              <a:t>egal </a:t>
            </a:r>
            <a:r>
              <a:rPr lang="en-US"/>
              <a:t>ambiguity</a:t>
            </a:r>
            <a:endParaRPr lang="en-001"/>
          </a:p>
          <a:p>
            <a:endParaRPr lang="en-US" sz="2200"/>
          </a:p>
          <a:p>
            <a:pPr lvl="1"/>
            <a:endParaRPr lang="en-L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1BE07F-B3B5-3BCE-03F2-EA8B90208BB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87500" y="4675239"/>
            <a:ext cx="5196758" cy="256411"/>
          </a:xfrm>
        </p:spPr>
        <p:txBody>
          <a:bodyPr/>
          <a:lstStyle/>
          <a:p>
            <a:r>
              <a:rPr lang="en-US"/>
              <a:t>Augmented LEOS: Semantic Innovations for AI-Driven Legislative Drafting</a:t>
            </a:r>
          </a:p>
        </p:txBody>
      </p:sp>
    </p:spTree>
    <p:extLst>
      <p:ext uri="{BB962C8B-B14F-4D97-AF65-F5344CB8AC3E}">
        <p14:creationId xmlns:p14="http://schemas.microsoft.com/office/powerpoint/2010/main" val="305603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4338C-D4A7-370A-CCF4-E2E80667F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001"/>
              <a:t>Agents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2757E-D8B5-1C1F-0C1D-A5841CE2AE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/>
              <a:t>Verification agents</a:t>
            </a:r>
            <a:endParaRPr lang="en-001" sz="2200" b="1" dirty="0"/>
          </a:p>
          <a:p>
            <a:pPr lvl="1"/>
            <a:r>
              <a:rPr lang="en-US" dirty="0"/>
              <a:t>Citation/definition consistency, conformity checks.</a:t>
            </a:r>
            <a:endParaRPr lang="el-GR" dirty="0"/>
          </a:p>
          <a:p>
            <a:pPr marL="457200" lvl="1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sz="2200" b="1" dirty="0"/>
              <a:t>Linguistic/multilingual agents</a:t>
            </a:r>
            <a:endParaRPr lang="en-001" sz="2200" b="1" dirty="0"/>
          </a:p>
          <a:p>
            <a:pPr lvl="1"/>
            <a:r>
              <a:rPr lang="en-US" dirty="0"/>
              <a:t>Clarity aids + cross-language consistency. </a:t>
            </a:r>
            <a:endParaRPr lang="el-GR" dirty="0"/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200" b="1" dirty="0"/>
              <a:t>Change-tracking &amp; automated drafting agents</a:t>
            </a:r>
            <a:endParaRPr lang="en-001" sz="2200" b="1" dirty="0"/>
          </a:p>
          <a:p>
            <a:pPr lvl="1"/>
            <a:r>
              <a:rPr lang="en-US" dirty="0"/>
              <a:t>Version diffs + structured drafting prompts (hybrid AI: rules + generative).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E9C33C24-E425-0AAD-4538-3033AA74FA1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87499" y="4767263"/>
            <a:ext cx="4189845" cy="165100"/>
          </a:xfrm>
        </p:spPr>
        <p:txBody>
          <a:bodyPr/>
          <a:lstStyle/>
          <a:p>
            <a:r>
              <a:rPr lang="en-US" dirty="0"/>
              <a:t>Augmented LEOS: Semantic Innovations for AI-Driven Legislative Drafting</a:t>
            </a:r>
          </a:p>
        </p:txBody>
      </p:sp>
    </p:spTree>
    <p:extLst>
      <p:ext uri="{BB962C8B-B14F-4D97-AF65-F5344CB8AC3E}">
        <p14:creationId xmlns:p14="http://schemas.microsoft.com/office/powerpoint/2010/main" val="4029098424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B6205-58ED-1B50-4779-31B8F9C0B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001"/>
              <a:t>Connectors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A69FF-82CA-E96E-7642-28D741A771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6339" y="3404647"/>
            <a:ext cx="6879145" cy="115104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400" b="1" dirty="0"/>
              <a:t>Publication</a:t>
            </a:r>
            <a:r>
              <a:rPr lang="en-US" sz="2400" dirty="0"/>
              <a:t>: Official journals and legal gazettes document management systems, audit and compliance tracking tools</a:t>
            </a:r>
            <a:endParaRPr lang="en-001" sz="2400" dirty="0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C216495B-9779-77D5-C4DE-25E07B9FD33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87499" y="4767263"/>
            <a:ext cx="4189845" cy="165100"/>
          </a:xfrm>
        </p:spPr>
        <p:txBody>
          <a:bodyPr/>
          <a:lstStyle/>
          <a:p>
            <a:r>
              <a:rPr lang="en-US" dirty="0"/>
              <a:t>Augmented LEOS: Semantic Innovations for AI-Driven Legislative Drafting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BC04AEC-8A07-0A89-6193-443F908420BE}"/>
              </a:ext>
            </a:extLst>
          </p:cNvPr>
          <p:cNvSpPr/>
          <p:nvPr/>
        </p:nvSpPr>
        <p:spPr>
          <a:xfrm>
            <a:off x="1206341" y="853558"/>
            <a:ext cx="6891087" cy="1151044"/>
          </a:xfrm>
          <a:prstGeom prst="rect">
            <a:avLst/>
          </a:prstGeom>
          <a:noFill/>
          <a:ln w="19050">
            <a:solidFill>
              <a:srgbClr val="F15A2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C697360-08A6-94FA-1F50-6F2BFE017C6C}"/>
              </a:ext>
            </a:extLst>
          </p:cNvPr>
          <p:cNvSpPr txBox="1"/>
          <p:nvPr/>
        </p:nvSpPr>
        <p:spPr>
          <a:xfrm>
            <a:off x="1268356" y="1013308"/>
            <a:ext cx="689108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EU Legal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: EUR-Lex, CELEX databases, legal acts, directives, regulations, case law and court decisions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54D682E-B9EC-1A92-CE0F-394283F67E1F}"/>
              </a:ext>
            </a:extLst>
          </p:cNvPr>
          <p:cNvSpPr/>
          <p:nvPr/>
        </p:nvSpPr>
        <p:spPr>
          <a:xfrm>
            <a:off x="1206340" y="3412843"/>
            <a:ext cx="6891087" cy="1151044"/>
          </a:xfrm>
          <a:prstGeom prst="rect">
            <a:avLst/>
          </a:prstGeom>
          <a:noFill/>
          <a:ln w="19050">
            <a:solidFill>
              <a:srgbClr val="F15A2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2138D03-7687-2AE9-E476-1B3A977BE4B6}"/>
              </a:ext>
            </a:extLst>
          </p:cNvPr>
          <p:cNvSpPr txBox="1">
            <a:spLocks/>
          </p:cNvSpPr>
          <p:nvPr/>
        </p:nvSpPr>
        <p:spPr>
          <a:xfrm>
            <a:off x="1182454" y="2047681"/>
            <a:ext cx="6891087" cy="1046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2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5A2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2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E47DF6F-73D1-74CD-C1E6-55700739D51B}"/>
              </a:ext>
            </a:extLst>
          </p:cNvPr>
          <p:cNvSpPr/>
          <p:nvPr/>
        </p:nvSpPr>
        <p:spPr>
          <a:xfrm>
            <a:off x="1206341" y="2133201"/>
            <a:ext cx="6891087" cy="1151044"/>
          </a:xfrm>
          <a:prstGeom prst="rect">
            <a:avLst/>
          </a:prstGeom>
          <a:noFill/>
          <a:ln w="19050">
            <a:solidFill>
              <a:srgbClr val="F15A2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95F90B2-6B70-D53A-2C74-DE8F2E6032A3}"/>
              </a:ext>
            </a:extLst>
          </p:cNvPr>
          <p:cNvSpPr txBox="1"/>
          <p:nvPr/>
        </p:nvSpPr>
        <p:spPr>
          <a:xfrm>
            <a:off x="1206339" y="2141090"/>
            <a:ext cx="689108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Knowledge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: Legal ontologies and controlled vocabularies, national legal databases, treaties, conventions and jurisprudence</a:t>
            </a:r>
          </a:p>
        </p:txBody>
      </p:sp>
    </p:spTree>
    <p:extLst>
      <p:ext uri="{BB962C8B-B14F-4D97-AF65-F5344CB8AC3E}">
        <p14:creationId xmlns:p14="http://schemas.microsoft.com/office/powerpoint/2010/main" val="1546325148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F0BD4F-ECA2-56B5-9119-D8B78A9FC2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4B76F-599F-ABF3-5D19-251FEA0A0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</a:t>
            </a:r>
            <a:r>
              <a:rPr lang="el-GR" dirty="0"/>
              <a:t>Α</a:t>
            </a:r>
            <a:r>
              <a:rPr lang="en-US" dirty="0" err="1"/>
              <a:t>rchitecture</a:t>
            </a:r>
            <a:r>
              <a:rPr lang="en-US" dirty="0"/>
              <a:t> </a:t>
            </a:r>
            <a:endParaRPr lang="en-LU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900183-4F33-4182-7426-7B62E165F2C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87500" y="4675239"/>
            <a:ext cx="5196758" cy="256411"/>
          </a:xfrm>
        </p:spPr>
        <p:txBody>
          <a:bodyPr/>
          <a:lstStyle/>
          <a:p>
            <a:r>
              <a:rPr lang="en-US" dirty="0"/>
              <a:t>Augmented LEOS: Semantic Innovations for AI-Driven Legislative Drafting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A168858-6A85-B5F9-DBA0-49EAA22E3B66}"/>
              </a:ext>
            </a:extLst>
          </p:cNvPr>
          <p:cNvSpPr txBox="1"/>
          <p:nvPr/>
        </p:nvSpPr>
        <p:spPr>
          <a:xfrm>
            <a:off x="1383354" y="2965484"/>
            <a:ext cx="6093209" cy="397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F15A24"/>
              </a:buClr>
              <a:buSzTx/>
              <a:tabLst/>
              <a:defRPr/>
            </a:pPr>
            <a:r>
              <a:rPr lang="en-001" sz="2200" dirty="0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/>
              </a:rPr>
              <a:t>Support for d</a:t>
            </a:r>
            <a:r>
              <a:rPr kumimoji="0" lang="en-US" sz="220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eployment</a:t>
            </a:r>
            <a:r>
              <a:rPr kumimoji="0" lang="en-001" sz="220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in</a:t>
            </a:r>
            <a:r>
              <a:rPr kumimoji="0" lang="en-US" sz="220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001" sz="220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</a:t>
            </a:r>
            <a:r>
              <a:rPr kumimoji="0" lang="en-US" sz="220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cloud or on-premise</a:t>
            </a:r>
            <a:endParaRPr kumimoji="0" lang="en-001" sz="220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DA7AA02-E86A-FEEB-2A49-0762EEEF057C}"/>
              </a:ext>
            </a:extLst>
          </p:cNvPr>
          <p:cNvSpPr/>
          <p:nvPr/>
        </p:nvSpPr>
        <p:spPr>
          <a:xfrm>
            <a:off x="1282500" y="2791279"/>
            <a:ext cx="6093209" cy="695208"/>
          </a:xfrm>
          <a:prstGeom prst="rect">
            <a:avLst/>
          </a:prstGeom>
          <a:noFill/>
          <a:ln w="19050">
            <a:solidFill>
              <a:srgbClr val="F15A2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84314A-A4DB-AC39-9BB1-F1F5D2FAF164}"/>
              </a:ext>
            </a:extLst>
          </p:cNvPr>
          <p:cNvSpPr/>
          <p:nvPr/>
        </p:nvSpPr>
        <p:spPr>
          <a:xfrm>
            <a:off x="1282501" y="1602527"/>
            <a:ext cx="6093208" cy="695209"/>
          </a:xfrm>
          <a:prstGeom prst="rect">
            <a:avLst/>
          </a:prstGeom>
          <a:noFill/>
          <a:ln w="19050">
            <a:solidFill>
              <a:srgbClr val="F15A2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E33C68-BC2A-C4F8-3D24-8BA162015EE6}"/>
              </a:ext>
            </a:extLst>
          </p:cNvPr>
          <p:cNvSpPr txBox="1"/>
          <p:nvPr/>
        </p:nvSpPr>
        <p:spPr>
          <a:xfrm>
            <a:off x="1383355" y="1751615"/>
            <a:ext cx="5490004" cy="397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52000" defTabSz="914400">
              <a:lnSpc>
                <a:spcPct val="90000"/>
              </a:lnSpc>
              <a:spcBef>
                <a:spcPts val="800"/>
              </a:spcBef>
              <a:buClr>
                <a:srgbClr val="F15A24"/>
              </a:buClr>
              <a:buFontTx/>
              <a:buNone/>
              <a:defRPr/>
            </a:pPr>
            <a:r>
              <a:rPr lang="en-001" sz="2200" dirty="0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/>
              </a:rPr>
              <a:t>Distributed,</a:t>
            </a:r>
            <a:r>
              <a:rPr lang="el-GR" sz="2200" dirty="0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/>
              </a:rPr>
              <a:t> </a:t>
            </a:r>
            <a:r>
              <a:rPr lang="en-US" sz="2200" dirty="0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/>
              </a:rPr>
              <a:t>modular,</a:t>
            </a:r>
            <a:r>
              <a:rPr lang="el-GR" sz="2200" dirty="0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/>
              </a:rPr>
              <a:t> </a:t>
            </a:r>
            <a:r>
              <a:rPr lang="en-US" sz="2200" dirty="0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/>
              </a:rPr>
              <a:t>interoperable platform</a:t>
            </a:r>
            <a:endParaRPr lang="en-001" sz="2200" dirty="0">
              <a:solidFill>
                <a:prstClr val="black">
                  <a:lumMod val="65000"/>
                  <a:lumOff val="3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348124257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NDORSE2023_Presentation-2" id="{DA9775EB-FAC1-594C-B775-D48E2963E454}" vid="{B3481B62-461B-594B-8D2F-9AEEA2B0B925}"/>
    </a:ext>
  </a:extLst>
</a:theme>
</file>

<file path=ppt/theme/theme2.xml><?xml version="1.0" encoding="utf-8"?>
<a:theme xmlns:a="http://schemas.openxmlformats.org/drawingml/2006/main" name="Custom Design">
  <a:themeElements>
    <a:clrScheme name="Gre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NDORSE2023_Presentation-2" id="{DA9775EB-FAC1-594C-B775-D48E2963E454}" vid="{2915585B-38F4-A94E-9D3B-6EEF8714BCBE}"/>
    </a:ext>
  </a:extLst>
</a:theme>
</file>

<file path=ppt/theme/theme3.xml><?xml version="1.0" encoding="utf-8"?>
<a:theme xmlns:a="http://schemas.openxmlformats.org/drawingml/2006/main" name="Last Pag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NDORSE2023_Presentation-2" id="{DA9775EB-FAC1-594C-B775-D48E2963E454}" vid="{D7894B99-85F8-8542-9965-3C9DA1FEA22F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500EAE0857554ABAF5D1E0D7358393" ma:contentTypeVersion="18" ma:contentTypeDescription="Create a new document." ma:contentTypeScope="" ma:versionID="77426a4b2dfa88a4b38ef40e1961a455">
  <xsd:schema xmlns:xsd="http://www.w3.org/2001/XMLSchema" xmlns:xs="http://www.w3.org/2001/XMLSchema" xmlns:p="http://schemas.microsoft.com/office/2006/metadata/properties" xmlns:ns2="62cb77ed-5211-499c-a421-328a2af7da45" xmlns:ns3="ae14bd2b-5038-48de-9538-b8c9dc93ef00" targetNamespace="http://schemas.microsoft.com/office/2006/metadata/properties" ma:root="true" ma:fieldsID="94947f317ca74a4ab02f3aa833be0be0" ns2:_="" ns3:_="">
    <xsd:import namespace="62cb77ed-5211-499c-a421-328a2af7da45"/>
    <xsd:import namespace="ae14bd2b-5038-48de-9538-b8c9dc93ef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ObjectDetectorVersions" minOccurs="0"/>
                <xsd:element ref="ns2:ENDORSE2023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cb77ed-5211-499c-a421-328a2af7da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2b2fad6-9d2c-441c-a321-3f5f1e9bd9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ENDORSE2023" ma:index="23" nillable="true" ma:displayName="ENDORSE2023" ma:format="Dropdown" ma:internalName="ENDORSE2023">
      <xsd:simpleType>
        <xsd:restriction base="dms:Text">
          <xsd:maxLength value="255"/>
        </xsd:restriction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14bd2b-5038-48de-9538-b8c9dc93ef00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2cb77ed-5211-499c-a421-328a2af7da45">
      <Terms xmlns="http://schemas.microsoft.com/office/infopath/2007/PartnerControls"/>
    </lcf76f155ced4ddcb4097134ff3c332f>
    <ENDORSE2023 xmlns="62cb77ed-5211-499c-a421-328a2af7da4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D2665C6-A638-48EC-8552-0DDC1D7A8B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2cb77ed-5211-499c-a421-328a2af7da45"/>
    <ds:schemaRef ds:uri="ae14bd2b-5038-48de-9538-b8c9dc93ef0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EE801C7-AB9C-482D-91D6-D7B026F0966B}">
  <ds:schemaRefs>
    <ds:schemaRef ds:uri="51568352-13e3-46b8-8340-ed2b7f8a1e55"/>
    <ds:schemaRef ds:uri="62cb77ed-5211-499c-a421-328a2af7da45"/>
    <ds:schemaRef ds:uri="ae14bd2b-5038-48de-9538-b8c9dc93ef00"/>
    <ds:schemaRef ds:uri="c5e981ff-1b32-41d0-9062-39c71248c89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2F7E4BA-BFD9-41B3-A35E-45F0F6A16F2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Cover</Template>
  <TotalTime>0</TotalTime>
  <Words>575</Words>
  <Application>Microsoft Office PowerPoint</Application>
  <PresentationFormat>On-screen Show (16:9)</PresentationFormat>
  <Paragraphs>88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Cover</vt:lpstr>
      <vt:lpstr>Custom Design</vt:lpstr>
      <vt:lpstr>Last Page</vt:lpstr>
      <vt:lpstr>Sotiris Leventis, Qognity George Mikros, Hamad Bin Khalifa University Fotios Fitsilis, Hellenic Parliament</vt:lpstr>
      <vt:lpstr>What is LEOS?</vt:lpstr>
      <vt:lpstr>Motivation and scope</vt:lpstr>
      <vt:lpstr>Motivation and scope</vt:lpstr>
      <vt:lpstr>Introducing Augmented LEOS</vt:lpstr>
      <vt:lpstr>Hybrid AI Approach </vt:lpstr>
      <vt:lpstr>Agents</vt:lpstr>
      <vt:lpstr>Connectors</vt:lpstr>
      <vt:lpstr>System Αrchitecture </vt:lpstr>
      <vt:lpstr>System Αrchitecture </vt:lpstr>
      <vt:lpstr>Roadmap to implementation</vt:lpstr>
      <vt:lpstr>Roadmap to implementation</vt:lpstr>
      <vt:lpstr>Conclusion:  From Semantic Blueprint to Practice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CHIAPPARICCI Renato (OP)</dc:creator>
  <cp:lastModifiedBy>MOLNAR Bence (OP-EXT)</cp:lastModifiedBy>
  <cp:revision>2</cp:revision>
  <dcterms:created xsi:type="dcterms:W3CDTF">2024-09-10T09:32:00Z</dcterms:created>
  <dcterms:modified xsi:type="dcterms:W3CDTF">2025-10-08T07:29:30Z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0x0101005C500EAE0857554ABAF5D1E0D7358393</vt:lpwstr>
  </property>
  <property fmtid="{D5CDD505-2E9C-101B-9397-08002B2CF9AE}" pid="3" name="MSIP_Label_6bd9ddd1-4d20-43f6-abfa-fc3c07406f94_Enabled">
    <vt:lpwstr>true</vt:lpwstr>
  </property>
  <property fmtid="{D5CDD505-2E9C-101B-9397-08002B2CF9AE}" pid="4" name="MSIP_Label_6bd9ddd1-4d20-43f6-abfa-fc3c07406f94_SetDate">
    <vt:lpwstr>2022-07-20T16:22:54Z</vt:lpwstr>
  </property>
  <property fmtid="{D5CDD505-2E9C-101B-9397-08002B2CF9AE}" pid="5" name="MSIP_Label_6bd9ddd1-4d20-43f6-abfa-fc3c07406f94_Method">
    <vt:lpwstr>Standard</vt:lpwstr>
  </property>
  <property fmtid="{D5CDD505-2E9C-101B-9397-08002B2CF9AE}" pid="6" name="MSIP_Label_6bd9ddd1-4d20-43f6-abfa-fc3c07406f94_Name">
    <vt:lpwstr>Commission Use</vt:lpwstr>
  </property>
  <property fmtid="{D5CDD505-2E9C-101B-9397-08002B2CF9AE}" pid="7" name="MSIP_Label_6bd9ddd1-4d20-43f6-abfa-fc3c07406f94_SiteId">
    <vt:lpwstr>b24c8b06-522c-46fe-9080-70926f8dddb1</vt:lpwstr>
  </property>
  <property fmtid="{D5CDD505-2E9C-101B-9397-08002B2CF9AE}" pid="8" name="MSIP_Label_6bd9ddd1-4d20-43f6-abfa-fc3c07406f94_ActionId">
    <vt:lpwstr>0e8e67ba-bd66-4d2e-8346-f51307ec5fc8</vt:lpwstr>
  </property>
  <property fmtid="{D5CDD505-2E9C-101B-9397-08002B2CF9AE}" pid="9" name="MSIP_Label_6bd9ddd1-4d20-43f6-abfa-fc3c07406f94_ContentBits">
    <vt:lpwstr>0</vt:lpwstr>
  </property>
  <property fmtid="{D5CDD505-2E9C-101B-9397-08002B2CF9AE}" pid="10" name="MediaServiceImageTags">
    <vt:lpwstr/>
  </property>
</Properties>
</file>