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9" r:id="rId8"/>
    <p:sldId id="269" r:id="rId9"/>
    <p:sldId id="272" r:id="rId10"/>
    <p:sldId id="268" r:id="rId11"/>
    <p:sldId id="271" r:id="rId12"/>
    <p:sldId id="265" r:id="rId13"/>
    <p:sldId id="266" r:id="rId14"/>
    <p:sldId id="267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9F250-5EAF-53A5-E95F-6E5860EE3CA0}" v="931" dt="2025-04-09T15:35:21.691"/>
    <p1510:client id="{63D0A418-45BF-ED48-FAD3-426D5CF60285}" v="716" dt="2025-04-09T11:03:13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98" d="100"/>
          <a:sy n="98" d="100"/>
        </p:scale>
        <p:origin x="74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wuerzburg-my.sharepoint.com/personal/thora_hagen_uni-wuerzburg_de/Documents/ENDORSE25_08-Powerpoint_ColumnClustered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wuerzburg-my.sharepoint.com/personal/thora_hagen_uni-wuerzburg_de/Documents/ENDORSE25_08-Powerpoint_ColumnClustered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Percentages of entry categories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abstract concept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32.789450000000002</c:v>
                </c:pt>
                <c:pt idx="1">
                  <c:v>30.559031999999998</c:v>
                </c:pt>
                <c:pt idx="2">
                  <c:v>37</c:v>
                </c:pt>
                <c:pt idx="3">
                  <c:v>23.375662999999999</c:v>
                </c:pt>
                <c:pt idx="4">
                  <c:v>22.284675</c:v>
                </c:pt>
                <c:pt idx="5">
                  <c:v>21.362054000000001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E-48FD-A666-37FE9914A8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fictional entity</c:v>
                </c:pt>
              </c:strCache>
            </c:strRef>
          </c:tx>
          <c:spPr>
            <a:solidFill>
              <a:srgbClr val="ADADAD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6.9512739999999997</c:v>
                </c:pt>
                <c:pt idx="1">
                  <c:v>8.8652479999999994</c:v>
                </c:pt>
                <c:pt idx="2">
                  <c:v>3.8148149999999998</c:v>
                </c:pt>
                <c:pt idx="3">
                  <c:v>3.0312260000000002</c:v>
                </c:pt>
                <c:pt idx="4">
                  <c:v>1.9960819999999999</c:v>
                </c:pt>
                <c:pt idx="5">
                  <c:v>1.9778929999999999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E-48FD-A666-37FE9914A8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22.016093000000001</c:v>
                </c:pt>
                <c:pt idx="1">
                  <c:v>18.982061000000002</c:v>
                </c:pt>
                <c:pt idx="2">
                  <c:v>15.407406999999999</c:v>
                </c:pt>
                <c:pt idx="3">
                  <c:v>26.198139000000001</c:v>
                </c:pt>
                <c:pt idx="4">
                  <c:v>30.833642999999999</c:v>
                </c:pt>
                <c:pt idx="5">
                  <c:v>31.640214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E-48FD-A666-37FE9914A8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object</c:v>
                </c:pt>
              </c:strCache>
            </c:strRef>
          </c:tx>
          <c:spPr>
            <a:solidFill>
              <a:srgbClr val="E8733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22.351362999999999</c:v>
                </c:pt>
                <c:pt idx="1">
                  <c:v>28.306215999999999</c:v>
                </c:pt>
                <c:pt idx="2">
                  <c:v>28.870370000000001</c:v>
                </c:pt>
                <c:pt idx="3">
                  <c:v>23.110377</c:v>
                </c:pt>
                <c:pt idx="4">
                  <c:v>28.441928999999998</c:v>
                </c:pt>
                <c:pt idx="5">
                  <c:v>26.583124000000002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87-4023-9832-21D87D6317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person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15.891819</c:v>
                </c:pt>
                <c:pt idx="1">
                  <c:v>13.287443</c:v>
                </c:pt>
                <c:pt idx="2">
                  <c:v>14.907406999999999</c:v>
                </c:pt>
                <c:pt idx="3">
                  <c:v>24.284596000000001</c:v>
                </c:pt>
                <c:pt idx="4">
                  <c:v>16.443670999999998</c:v>
                </c:pt>
                <c:pt idx="5">
                  <c:v>18.436716000000001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87-4023-9832-21D87D63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05024"/>
        <c:axId val="53247648"/>
      </c:barChart>
      <c:catAx>
        <c:axId val="524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7648"/>
        <c:crosses val="autoZero"/>
        <c:auto val="1"/>
        <c:lblAlgn val="ctr"/>
        <c:lblOffset val="100"/>
        <c:noMultiLvlLbl val="0"/>
      </c:catAx>
      <c:valAx>
        <c:axId val="5324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Percentages of entries on science and religion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7.7</c:v>
                </c:pt>
                <c:pt idx="2">
                  <c:v>8.9</c:v>
                </c:pt>
                <c:pt idx="3">
                  <c:v>6.6</c:v>
                </c:pt>
                <c:pt idx="4">
                  <c:v>8.1999999999999993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2-4F2E-A602-9B93ED3F52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religion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Brockhaus-1809</c:v>
                </c:pt>
                <c:pt idx="1">
                  <c:v>DamenConvLex-1834</c:v>
                </c:pt>
                <c:pt idx="2">
                  <c:v>Brockhaus-1837</c:v>
                </c:pt>
                <c:pt idx="3">
                  <c:v>Herder-1854</c:v>
                </c:pt>
                <c:pt idx="4">
                  <c:v>Meyers-1905</c:v>
                </c:pt>
                <c:pt idx="5">
                  <c:v>Brockhaus-1911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6.2</c:v>
                </c:pt>
                <c:pt idx="1">
                  <c:v>7.8</c:v>
                </c:pt>
                <c:pt idx="2">
                  <c:v>2.9</c:v>
                </c:pt>
                <c:pt idx="3">
                  <c:v>2.2999999999999998</c:v>
                </c:pt>
                <c:pt idx="4">
                  <c:v>1.6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2-4F2E-A602-9B93ED3F5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61520"/>
        <c:axId val="75362000"/>
      </c:barChart>
      <c:catAx>
        <c:axId val="7536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2000"/>
        <c:crosses val="autoZero"/>
        <c:auto val="1"/>
        <c:lblAlgn val="ctr"/>
        <c:lblOffset val="100"/>
        <c:noMultiLvlLbl val="0"/>
      </c:catAx>
      <c:valAx>
        <c:axId val="753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tt@ids-mannheim.de" TargetMode="External"/><Relationship Id="rId2" Type="http://schemas.openxmlformats.org/officeDocument/2006/relationships/hyperlink" Target="mailto:Hagen@ids-mannheim.d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U">
                <a:latin typeface="Calibri"/>
                <a:ea typeface="Calibri"/>
                <a:cs typeface="Calibri"/>
              </a:rPr>
              <a:t>Thora Hagen &amp; Andreas Witt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U">
                <a:ea typeface="Calibri"/>
                <a:cs typeface="Calibri"/>
              </a:rPr>
              <a:t>Leibniz Institute for the German Language (IDS), Mannheim, Germany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en-LU" dirty="0" err="1">
                <a:latin typeface="Calibri"/>
                <a:ea typeface="Calibri"/>
                <a:cs typeface="Calibri"/>
              </a:rPr>
              <a:t>DataGEMS</a:t>
            </a:r>
            <a:r>
              <a:rPr lang="en-LU" dirty="0">
                <a:latin typeface="Calibri"/>
                <a:ea typeface="Calibri"/>
                <a:cs typeface="Calibri"/>
              </a:rPr>
              <a:t>: Unlocking Data through </a:t>
            </a:r>
            <a:r>
              <a:rPr lang="en-LU">
                <a:latin typeface="Calibri"/>
                <a:ea typeface="Calibri"/>
                <a:cs typeface="Calibri"/>
              </a:rPr>
              <a:t>Semantic Linking</a:t>
            </a:r>
            <a:endParaRPr lang="en-US">
              <a:ea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LU" dirty="0">
                <a:ea typeface="Calibri"/>
                <a:cs typeface="Calibri"/>
              </a:rPr>
              <a:t>A Case Study of Historical Encyclopedias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LU">
                <a:ea typeface="Calibri Light"/>
                <a:cs typeface="Calibri Light"/>
              </a:rPr>
              <a:t>Thank you!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LU" dirty="0">
                <a:ea typeface="Calibri"/>
                <a:cs typeface="Calibri"/>
                <a:hlinkClick r:id="rId2"/>
              </a:rPr>
              <a:t>hagen@ids-mannheim.de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3"/>
              </a:rPr>
              <a:t>witt@ids-mannheim.de</a:t>
            </a:r>
            <a:r>
              <a:rPr lang="en-US" dirty="0"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>
                <a:ea typeface="Calibri"/>
                <a:cs typeface="Calibri"/>
              </a:rPr>
              <a:t>Introduction: DataGEMS</a:t>
            </a:r>
            <a:endParaRPr lang="en-L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2E5BB-032F-AB44-3D33-06177FCDD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903" y="262052"/>
            <a:ext cx="3396343" cy="5848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FFF7B2-7833-F1CE-7F2C-4ED204C53FAC}"/>
              </a:ext>
            </a:extLst>
          </p:cNvPr>
          <p:cNvSpPr txBox="1">
            <a:spLocks/>
          </p:cNvSpPr>
          <p:nvPr/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U" dirty="0">
                <a:ea typeface="Calibri"/>
                <a:cs typeface="Calibri"/>
              </a:rPr>
              <a:t>E</a:t>
            </a:r>
            <a:r>
              <a:rPr lang="de-DE" dirty="0">
                <a:ea typeface="Calibri"/>
                <a:cs typeface="Calibri"/>
              </a:rPr>
              <a:t>U</a:t>
            </a:r>
            <a:r>
              <a:rPr lang="en-LU" dirty="0">
                <a:ea typeface="Calibri"/>
                <a:cs typeface="Calibri"/>
              </a:rPr>
              <a:t>-funded project to</a:t>
            </a:r>
            <a:r>
              <a:rPr lang="en-LU" dirty="0">
                <a:solidFill>
                  <a:srgbClr val="C00000"/>
                </a:solidFill>
                <a:ea typeface="Calibri"/>
                <a:cs typeface="Calibri"/>
              </a:rPr>
              <a:t> improve data accessibility </a:t>
            </a:r>
            <a:r>
              <a:rPr lang="en-LU" dirty="0">
                <a:ea typeface="Calibri"/>
                <a:cs typeface="Calibri"/>
              </a:rPr>
              <a:t>by implementing a new LLM powered platform</a:t>
            </a:r>
            <a:endParaRPr lang="de-DE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Supports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 multi-disciplinary data of different formats</a:t>
            </a:r>
            <a:r>
              <a:rPr lang="en-US" dirty="0">
                <a:ea typeface="Calibri"/>
                <a:cs typeface="Calibri"/>
              </a:rPr>
              <a:t>, whether structured, unstructured, or streaming</a:t>
            </a:r>
            <a:endParaRPr lang="en-LU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Focus on automated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semantic enrichment</a:t>
            </a:r>
            <a:r>
              <a:rPr lang="en-US" dirty="0">
                <a:ea typeface="Calibri"/>
                <a:cs typeface="Calibri"/>
              </a:rPr>
              <a:t> and cross-dataset linking, including reference vocabularies</a:t>
            </a:r>
          </a:p>
          <a:p>
            <a:r>
              <a:rPr lang="en-US" dirty="0">
                <a:ea typeface="Calibri"/>
                <a:cs typeface="Calibri"/>
              </a:rPr>
              <a:t>Promotes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data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</a:rPr>
              <a:t>FAIRness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 and reusability</a:t>
            </a:r>
          </a:p>
          <a:p>
            <a:pPr marL="457200" lvl="1" indent="0">
              <a:buNone/>
            </a:pPr>
            <a:r>
              <a:rPr lang="en-US" sz="2600" dirty="0">
                <a:ea typeface="Calibri"/>
                <a:cs typeface="Calibri"/>
              </a:rPr>
              <a:t>For example: Could historical, qualitative records and real-time climate data predict migration patterns?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A63F-E2B8-3F77-5078-A90C65BF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Data Use Case: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9F8E-B682-885E-0F4F-666FA46D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Case study: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Historical encyclopedias</a:t>
            </a:r>
            <a:r>
              <a:rPr lang="en-US" dirty="0">
                <a:ea typeface="Calibri"/>
                <a:cs typeface="Calibri"/>
              </a:rPr>
              <a:t> across languages and knowledge domains</a:t>
            </a:r>
          </a:p>
          <a:p>
            <a:r>
              <a:rPr lang="en-US" dirty="0">
                <a:ea typeface="Calibri"/>
                <a:cs typeface="Calibri"/>
              </a:rPr>
              <a:t>Underutilized linguistic and cultural corpora</a:t>
            </a:r>
          </a:p>
          <a:p>
            <a:r>
              <a:rPr lang="en-US" dirty="0">
                <a:ea typeface="Calibri"/>
                <a:cs typeface="Calibri"/>
              </a:rPr>
              <a:t>Reflect evolving world knowledge, attitudes, and semantic structures</a:t>
            </a:r>
          </a:p>
          <a:p>
            <a:r>
              <a:rPr lang="en-US" dirty="0">
                <a:ea typeface="Calibri"/>
                <a:cs typeface="Calibri"/>
              </a:rPr>
              <a:t>Terms persist, but contexts shift over time</a:t>
            </a:r>
          </a:p>
          <a:p>
            <a:r>
              <a:rPr lang="en-US" dirty="0">
                <a:ea typeface="Calibri"/>
                <a:cs typeface="Calibri"/>
              </a:rPr>
              <a:t>However: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Lack of interoperability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No </a:t>
            </a:r>
            <a:r>
              <a:rPr lang="en-US" dirty="0" err="1">
                <a:ea typeface="Calibri"/>
                <a:cs typeface="Calibri"/>
              </a:rPr>
              <a:t>standardised</a:t>
            </a:r>
            <a:r>
              <a:rPr lang="en-US" dirty="0">
                <a:ea typeface="Calibri"/>
                <a:cs typeface="Calibri"/>
              </a:rPr>
              <a:t> metadata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How can we link such a broad, shifting spectrum of data?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50D31-3ADA-B598-E15E-D72E6A6CC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427F-CF49-D88E-4174-69D56237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Encyclopedias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95D09-12B6-7E05-8F12-84F20B9F4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A4EE-14C1-7E77-F4B2-8AD6CBAA6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IE" dirty="0">
                <a:ea typeface="Calibri"/>
                <a:cs typeface="Calibri"/>
              </a:rPr>
              <a:t>Corpus covers 1721–1911</a:t>
            </a:r>
          </a:p>
          <a:p>
            <a:r>
              <a:rPr lang="en-IE" dirty="0">
                <a:ea typeface="Calibri"/>
                <a:cs typeface="Calibri"/>
              </a:rPr>
              <a:t>Many “conversational” </a:t>
            </a:r>
            <a:r>
              <a:rPr lang="en-IE" dirty="0" err="1">
                <a:ea typeface="Calibri"/>
                <a:cs typeface="Calibri"/>
              </a:rPr>
              <a:t>encyclopedias</a:t>
            </a:r>
            <a:r>
              <a:rPr lang="en-IE" dirty="0">
                <a:ea typeface="Calibri"/>
                <a:cs typeface="Calibri"/>
              </a:rPr>
              <a:t> (like </a:t>
            </a:r>
            <a:r>
              <a:rPr lang="en-IE" i="1" dirty="0">
                <a:ea typeface="Calibri"/>
                <a:cs typeface="Calibri"/>
              </a:rPr>
              <a:t>Brockhaus</a:t>
            </a:r>
            <a:r>
              <a:rPr lang="en-IE" dirty="0">
                <a:ea typeface="Calibri"/>
                <a:cs typeface="Calibri"/>
              </a:rPr>
              <a:t> or </a:t>
            </a:r>
            <a:r>
              <a:rPr lang="en-IE" i="1" dirty="0">
                <a:ea typeface="Calibri"/>
                <a:cs typeface="Calibri"/>
              </a:rPr>
              <a:t>Britannica</a:t>
            </a:r>
            <a:r>
              <a:rPr lang="en-IE" dirty="0">
                <a:ea typeface="Calibri"/>
                <a:cs typeface="Calibri"/>
              </a:rPr>
              <a:t>) cover all aspects of everyday life.</a:t>
            </a:r>
          </a:p>
          <a:p>
            <a:r>
              <a:rPr lang="en-IE" dirty="0">
                <a:ea typeface="Calibri"/>
                <a:cs typeface="Calibri"/>
              </a:rPr>
              <a:t>Others are specialist </a:t>
            </a:r>
            <a:r>
              <a:rPr lang="en-IE" dirty="0" err="1">
                <a:ea typeface="Calibri"/>
                <a:cs typeface="Calibri"/>
              </a:rPr>
              <a:t>encyclopedias</a:t>
            </a:r>
            <a:r>
              <a:rPr lang="en-IE" dirty="0">
                <a:ea typeface="Calibri"/>
                <a:cs typeface="Calibri"/>
              </a:rPr>
              <a:t> on mythology, philosophy, the railway system</a:t>
            </a:r>
            <a:r>
              <a:rPr lang="hu-HU" dirty="0">
                <a:ea typeface="Calibri"/>
                <a:cs typeface="Calibri"/>
              </a:rPr>
              <a:t>…</a:t>
            </a:r>
            <a:endParaRPr lang="en-IE" dirty="0">
              <a:ea typeface="Calibri"/>
              <a:cs typeface="Calibri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CA39DFB-EF0A-648F-BC67-67F74096A1B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254" r="2254"/>
          <a:stretch/>
        </p:blipFill>
        <p:spPr>
          <a:xfrm>
            <a:off x="4480278" y="679394"/>
            <a:ext cx="4663722" cy="3249490"/>
          </a:xfrm>
        </p:spPr>
      </p:pic>
    </p:spTree>
    <p:extLst>
      <p:ext uri="{BB962C8B-B14F-4D97-AF65-F5344CB8AC3E}">
        <p14:creationId xmlns:p14="http://schemas.microsoft.com/office/powerpoint/2010/main" val="343489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9C16E-CB4A-EBB6-B5A5-5DE00A75A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D323-15EC-5EC3-D1D4-13CB557E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>
                <a:ea typeface="Calibri"/>
                <a:cs typeface="Calibri"/>
              </a:rPr>
              <a:t>Preliminary </a:t>
            </a:r>
            <a:r>
              <a:rPr lang="en-LU">
                <a:ea typeface="Calibri"/>
                <a:cs typeface="Calibri"/>
              </a:rPr>
              <a:t>Study: Links to Wikidata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63BF-5C3B-5686-6B29-4FC9A4AE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LU" dirty="0">
                <a:ea typeface="Calibri"/>
                <a:cs typeface="Calibri"/>
              </a:rPr>
              <a:t>A German portion of the encyclopedias was linked to </a:t>
            </a:r>
            <a:r>
              <a:rPr lang="en-LU" dirty="0" err="1">
                <a:ea typeface="Calibri"/>
                <a:cs typeface="Calibri"/>
              </a:rPr>
              <a:t>Wikidata</a:t>
            </a:r>
            <a:r>
              <a:rPr lang="en-LU" dirty="0">
                <a:ea typeface="Calibri"/>
                <a:cs typeface="Calibri"/>
              </a:rPr>
              <a:t> entries using semantic text similarity (LMs)</a:t>
            </a:r>
            <a:endParaRPr lang="en-US" dirty="0"/>
          </a:p>
          <a:p>
            <a:pPr lvl="1"/>
            <a:r>
              <a:rPr lang="en-LU" dirty="0">
                <a:solidFill>
                  <a:srgbClr val="C00000"/>
                </a:solidFill>
                <a:ea typeface="Calibri"/>
                <a:cs typeface="Calibri"/>
              </a:rPr>
              <a:t>Conceptual alignment</a:t>
            </a:r>
            <a:r>
              <a:rPr lang="en-LU" dirty="0">
                <a:ea typeface="Calibri"/>
                <a:cs typeface="Calibri"/>
              </a:rPr>
              <a:t> possible</a:t>
            </a:r>
          </a:p>
          <a:p>
            <a:pPr lvl="1"/>
            <a:r>
              <a:rPr lang="en-LU" dirty="0">
                <a:ea typeface="Calibri"/>
                <a:cs typeface="Calibri"/>
              </a:rPr>
              <a:t>Enables automatic </a:t>
            </a:r>
            <a:r>
              <a:rPr lang="en-LU" dirty="0">
                <a:solidFill>
                  <a:srgbClr val="C00000"/>
                </a:solidFill>
                <a:ea typeface="Calibri"/>
                <a:cs typeface="Calibri"/>
              </a:rPr>
              <a:t>topic classification and clustering</a:t>
            </a:r>
          </a:p>
          <a:p>
            <a:pPr lvl="1"/>
            <a:r>
              <a:rPr lang="en-LU" dirty="0">
                <a:ea typeface="Calibri"/>
                <a:cs typeface="Calibri"/>
              </a:rPr>
              <a:t>With historical/multilingual corpora, we can then </a:t>
            </a:r>
            <a:r>
              <a:rPr lang="en-LU" dirty="0">
                <a:solidFill>
                  <a:srgbClr val="C00000"/>
                </a:solidFill>
                <a:ea typeface="Calibri"/>
                <a:cs typeface="Calibri"/>
              </a:rPr>
              <a:t>trace differences</a:t>
            </a:r>
          </a:p>
          <a:p>
            <a:pPr marL="0" indent="0">
              <a:buNone/>
            </a:pPr>
            <a:r>
              <a:rPr lang="en-LU" dirty="0">
                <a:ea typeface="Calibri"/>
                <a:cs typeface="Calibri"/>
              </a:rPr>
              <a:t>Advantage: Vast taxonomy that is not limited to a specific domain, broad property spectrum</a:t>
            </a:r>
          </a:p>
          <a:p>
            <a:pPr marL="0" indent="0">
              <a:buNone/>
            </a:pPr>
            <a:r>
              <a:rPr lang="en-LU" dirty="0">
                <a:ea typeface="Calibri"/>
                <a:cs typeface="Calibri"/>
              </a:rPr>
              <a:t>Disadvantage: Less standardi</a:t>
            </a:r>
            <a:r>
              <a:rPr lang="de-DE" dirty="0">
                <a:ea typeface="Calibri"/>
                <a:cs typeface="Calibri"/>
              </a:rPr>
              <a:t>s</a:t>
            </a:r>
            <a:r>
              <a:rPr lang="en-LU" dirty="0">
                <a:ea typeface="Calibri"/>
                <a:cs typeface="Calibri"/>
              </a:rPr>
              <a:t>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CDEB1-DD06-35CB-B079-C816DC1D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59AD-88BF-198A-A599-D9AC9653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Preliminary Study: Links to </a:t>
            </a:r>
            <a:r>
              <a:rPr lang="en-US" dirty="0" err="1">
                <a:ea typeface="Calibri"/>
                <a:cs typeface="Calibri"/>
              </a:rPr>
              <a:t>Wikidata</a:t>
            </a:r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FD3CA-F614-F50D-230D-98205D038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10098-D523-9222-E269-4C89E1E5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43" y="1169528"/>
            <a:ext cx="2711451" cy="116868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7BBDA-7EB2-6B7C-A238-FF8C5D88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2" y="1443285"/>
            <a:ext cx="3114041" cy="16385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3F664-8ADF-79F5-E3E3-64D9CC6B2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892" y="2263422"/>
            <a:ext cx="2414271" cy="90635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52E9C-D8D0-89E6-F688-A1D3C365C2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8" r="21298" b="8014"/>
          <a:stretch/>
        </p:blipFill>
        <p:spPr>
          <a:xfrm>
            <a:off x="4929786" y="1143000"/>
            <a:ext cx="2564495" cy="17436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B1B4B-4B36-1394-B46D-D8D3782B17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1" t="-313" r="-800" b="24357"/>
          <a:stretch/>
        </p:blipFill>
        <p:spPr>
          <a:xfrm>
            <a:off x="292004" y="3653041"/>
            <a:ext cx="3708495" cy="54410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962124-2E48-E719-1A2C-8A6A9F7558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" t="-1464" r="13218" b="-479"/>
          <a:stretch/>
        </p:blipFill>
        <p:spPr>
          <a:xfrm>
            <a:off x="4929018" y="2936637"/>
            <a:ext cx="2558125" cy="1802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4E1094A-2F9B-AF84-EDBE-1158055BB54B}"/>
              </a:ext>
            </a:extLst>
          </p:cNvPr>
          <p:cNvSpPr/>
          <p:nvPr/>
        </p:nvSpPr>
        <p:spPr>
          <a:xfrm>
            <a:off x="205740" y="845820"/>
            <a:ext cx="3794760" cy="23850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714843-642B-AE32-8EC7-CB8610626DDD}"/>
              </a:ext>
            </a:extLst>
          </p:cNvPr>
          <p:cNvCxnSpPr/>
          <p:nvPr/>
        </p:nvCxnSpPr>
        <p:spPr>
          <a:xfrm flipV="1">
            <a:off x="3949667" y="3094021"/>
            <a:ext cx="965935" cy="6006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251D37-5070-7BC8-AB7F-7FC0447D7ADD}"/>
              </a:ext>
            </a:extLst>
          </p:cNvPr>
          <p:cNvCxnSpPr>
            <a:cxnSpLocks/>
          </p:cNvCxnSpPr>
          <p:nvPr/>
        </p:nvCxnSpPr>
        <p:spPr>
          <a:xfrm flipV="1">
            <a:off x="4023359" y="1249680"/>
            <a:ext cx="891540" cy="5257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11E4BE2-AB50-A041-7B16-47E1281B72EE}"/>
              </a:ext>
            </a:extLst>
          </p:cNvPr>
          <p:cNvSpPr/>
          <p:nvPr/>
        </p:nvSpPr>
        <p:spPr>
          <a:xfrm>
            <a:off x="4808220" y="2630951"/>
            <a:ext cx="1529568" cy="3027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40A24B-CF1D-CC74-DF04-F9CAA2A2BE27}"/>
              </a:ext>
            </a:extLst>
          </p:cNvPr>
          <p:cNvCxnSpPr>
            <a:cxnSpLocks/>
          </p:cNvCxnSpPr>
          <p:nvPr/>
        </p:nvCxnSpPr>
        <p:spPr>
          <a:xfrm>
            <a:off x="5402579" y="1257300"/>
            <a:ext cx="1188720" cy="28194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F02E70-6BC5-606B-602B-AB16F829520F}"/>
              </a:ext>
            </a:extLst>
          </p:cNvPr>
          <p:cNvCxnSpPr/>
          <p:nvPr/>
        </p:nvCxnSpPr>
        <p:spPr>
          <a:xfrm flipH="1">
            <a:off x="5585459" y="2933700"/>
            <a:ext cx="0" cy="153924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FA6D97-CC96-36F9-4ECE-AD0349367BC3}"/>
              </a:ext>
            </a:extLst>
          </p:cNvPr>
          <p:cNvSpPr txBox="1"/>
          <p:nvPr/>
        </p:nvSpPr>
        <p:spPr>
          <a:xfrm>
            <a:off x="3633014" y="1036442"/>
            <a:ext cx="12311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n w="6350">
                  <a:solidFill>
                    <a:schemeClr val="accent6"/>
                  </a:solidFill>
                </a:ln>
                <a:solidFill>
                  <a:srgbClr val="F15A24"/>
                </a:solidFill>
                <a:ea typeface="Calibri"/>
                <a:cs typeface="Calibri"/>
              </a:rPr>
              <a:t>Alignment</a:t>
            </a:r>
            <a:endParaRPr lang="en-US" dirty="0">
              <a:ln w="6350">
                <a:solidFill>
                  <a:schemeClr val="accent6"/>
                </a:solidFill>
              </a:ln>
              <a:solidFill>
                <a:srgbClr val="F15A2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BD786-4E33-3F44-6667-96415C6D9C4E}"/>
              </a:ext>
            </a:extLst>
          </p:cNvPr>
          <p:cNvSpPr txBox="1"/>
          <p:nvPr/>
        </p:nvSpPr>
        <p:spPr>
          <a:xfrm>
            <a:off x="7487143" y="3441244"/>
            <a:ext cx="16197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n w="6350">
                  <a:solidFill>
                    <a:schemeClr val="accent6"/>
                  </a:solidFill>
                </a:ln>
                <a:solidFill>
                  <a:srgbClr val="F15A24"/>
                </a:solidFill>
                <a:ea typeface="Calibri"/>
                <a:cs typeface="Calibri"/>
              </a:rPr>
              <a:t>Classification &amp; grouping</a:t>
            </a:r>
            <a:endParaRPr lang="en-US" dirty="0">
              <a:ln w="6350">
                <a:solidFill>
                  <a:schemeClr val="accent6"/>
                </a:solidFill>
              </a:ln>
              <a:solidFill>
                <a:srgbClr val="F15A2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0B6433-3763-EB4E-B8AC-6F518582F38C}"/>
              </a:ext>
            </a:extLst>
          </p:cNvPr>
          <p:cNvSpPr txBox="1"/>
          <p:nvPr/>
        </p:nvSpPr>
        <p:spPr>
          <a:xfrm>
            <a:off x="6629647" y="843339"/>
            <a:ext cx="21216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n w="6350">
                  <a:solidFill>
                    <a:schemeClr val="accent6"/>
                  </a:solidFill>
                </a:ln>
                <a:solidFill>
                  <a:srgbClr val="F15A24"/>
                </a:solidFill>
                <a:ea typeface="Calibri"/>
                <a:cs typeface="Calibri"/>
              </a:rPr>
              <a:t>Further information through properties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03E67-E00E-2D7E-6B36-649341D0F9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5" t="2464" r="33186" b="16217"/>
          <a:stretch/>
        </p:blipFill>
        <p:spPr>
          <a:xfrm>
            <a:off x="6604189" y="1568602"/>
            <a:ext cx="2172542" cy="138154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DBDB932-E91E-1990-D18A-AA05BFA6A504}"/>
              </a:ext>
            </a:extLst>
          </p:cNvPr>
          <p:cNvSpPr/>
          <p:nvPr/>
        </p:nvSpPr>
        <p:spPr>
          <a:xfrm>
            <a:off x="4786239" y="4470008"/>
            <a:ext cx="1529568" cy="3027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18EEF-6640-8274-1493-4516B7FE3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059886-C579-D3CA-764F-5903D0928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086486"/>
              </p:ext>
            </p:extLst>
          </p:nvPr>
        </p:nvGraphicFramePr>
        <p:xfrm>
          <a:off x="590872" y="628543"/>
          <a:ext cx="7962255" cy="388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74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23943-ECEB-03B5-1B03-E1A6854F8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FC6D33-7223-53F8-6374-18BF60EB4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41280"/>
              </p:ext>
            </p:extLst>
          </p:nvPr>
        </p:nvGraphicFramePr>
        <p:xfrm>
          <a:off x="891154" y="676974"/>
          <a:ext cx="7352005" cy="37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02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36877-E64D-4BA7-CB7D-320DD5829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565F-66D0-2DC9-B2FA-0C959C3A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>
                <a:ea typeface="Calibri"/>
                <a:cs typeface="Calibri"/>
              </a:rPr>
              <a:t>Conclusion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30BB-6143-4BA0-15C3-06A753A0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/>
                <a:cs typeface="Calibri"/>
              </a:rPr>
              <a:t>Concepts change over time or across disciplines, exhibiting different word senses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e.g. 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revolution, computer</a:t>
            </a:r>
          </a:p>
          <a:p>
            <a:r>
              <a:rPr lang="en-LU" dirty="0">
                <a:ea typeface="Calibri"/>
                <a:cs typeface="Calibri"/>
              </a:rPr>
              <a:t>Referential data is as important for concepts as it is for named entities!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LU" dirty="0">
                <a:ea typeface="Calibri"/>
                <a:cs typeface="Calibri"/>
              </a:rPr>
              <a:t>Conceptual linking across datasets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LU" dirty="0">
                <a:ea typeface="Calibri"/>
                <a:cs typeface="Calibri"/>
              </a:rPr>
              <a:t>Enables more nuanced, context-sensitive content analysis of texts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LU" dirty="0">
                <a:ea typeface="Calibri"/>
                <a:cs typeface="Calibri"/>
              </a:rPr>
              <a:t>Historical challenges</a:t>
            </a:r>
          </a:p>
          <a:p>
            <a:pPr marL="0" lvl="1" indent="0">
              <a:buNone/>
            </a:pPr>
            <a:r>
              <a:rPr lang="en-LU" sz="2600" dirty="0">
                <a:ea typeface="Calibri"/>
                <a:cs typeface="Calibri"/>
              </a:rPr>
              <a:t>Better support for the humanities and cultural data!</a:t>
            </a:r>
          </a:p>
          <a:p>
            <a:endParaRPr lang="en-LU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D0200-7C73-B61C-B8EC-720F9CB0E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DataGEMS</a:t>
            </a:r>
            <a:r>
              <a:rPr lang="en-US" dirty="0">
                <a:ea typeface="Calibri"/>
                <a:cs typeface="Calibri"/>
              </a:rPr>
              <a:t>: Unlocking Data through Semantic Linking</a:t>
            </a:r>
          </a:p>
        </p:txBody>
      </p:sp>
    </p:spTree>
    <p:extLst>
      <p:ext uri="{BB962C8B-B14F-4D97-AF65-F5344CB8AC3E}">
        <p14:creationId xmlns:p14="http://schemas.microsoft.com/office/powerpoint/2010/main" val="40995382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62cb77ed-5211-499c-a421-328a2af7da45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e14bd2b-5038-48de-9538-b8c9dc93ef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</TotalTime>
  <Words>407</Words>
  <Application>Microsoft Office PowerPoint</Application>
  <PresentationFormat>On-screen Show (16:9)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Cover</vt:lpstr>
      <vt:lpstr>Custom Design</vt:lpstr>
      <vt:lpstr>Last Page</vt:lpstr>
      <vt:lpstr>Thora Hagen &amp; Andreas Witt</vt:lpstr>
      <vt:lpstr>Introduction: DataGEMS</vt:lpstr>
      <vt:lpstr>Data Use Case: Language</vt:lpstr>
      <vt:lpstr>Encyclopedias</vt:lpstr>
      <vt:lpstr>Preliminary Study: Links to Wikidata</vt:lpstr>
      <vt:lpstr>Preliminary Study: Links to Wikidata</vt:lpstr>
      <vt:lpstr>PowerPoint Presentation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618</cp:revision>
  <dcterms:created xsi:type="dcterms:W3CDTF">2024-09-10T09:32:00Z</dcterms:created>
  <dcterms:modified xsi:type="dcterms:W3CDTF">2025-09-15T06:49:41Z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