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79" r:id="rId7"/>
    <p:sldId id="286" r:id="rId8"/>
    <p:sldId id="281" r:id="rId9"/>
    <p:sldId id="282" r:id="rId10"/>
    <p:sldId id="280" r:id="rId11"/>
    <p:sldId id="283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78" r:id="rId21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ND Karl (OP)" userId="f83b00f0-b215-47b6-8f86-c4ae3ea907e4" providerId="ADAL" clId="{86DDCE44-F82C-4B0A-9846-3C7AA77E5B14}"/>
    <pc:docChg chg="modSld">
      <pc:chgData name="FERRAND Karl (OP)" userId="f83b00f0-b215-47b6-8f86-c4ae3ea907e4" providerId="ADAL" clId="{86DDCE44-F82C-4B0A-9846-3C7AA77E5B14}" dt="2023-09-26T09:15:39.028" v="15" actId="20577"/>
      <pc:docMkLst>
        <pc:docMk/>
      </pc:docMkLst>
      <pc:sldChg chg="modSp mod">
        <pc:chgData name="FERRAND Karl (OP)" userId="f83b00f0-b215-47b6-8f86-c4ae3ea907e4" providerId="ADAL" clId="{86DDCE44-F82C-4B0A-9846-3C7AA77E5B14}" dt="2023-09-26T09:15:14.719" v="7" actId="20577"/>
        <pc:sldMkLst>
          <pc:docMk/>
          <pc:sldMk cId="1671040069" sldId="282"/>
        </pc:sldMkLst>
        <pc:spChg chg="mod">
          <ac:chgData name="FERRAND Karl (OP)" userId="f83b00f0-b215-47b6-8f86-c4ae3ea907e4" providerId="ADAL" clId="{86DDCE44-F82C-4B0A-9846-3C7AA77E5B14}" dt="2023-09-26T09:15:14.719" v="7" actId="20577"/>
          <ac:spMkLst>
            <pc:docMk/>
            <pc:sldMk cId="1671040069" sldId="282"/>
            <ac:spMk id="3" creationId="{EF6EEC95-EFF6-5E43-A780-F8CE1AED3EA5}"/>
          </ac:spMkLst>
        </pc:spChg>
      </pc:sldChg>
      <pc:sldChg chg="modSp mod">
        <pc:chgData name="FERRAND Karl (OP)" userId="f83b00f0-b215-47b6-8f86-c4ae3ea907e4" providerId="ADAL" clId="{86DDCE44-F82C-4B0A-9846-3C7AA77E5B14}" dt="2023-09-26T09:15:39.028" v="15" actId="20577"/>
        <pc:sldMkLst>
          <pc:docMk/>
          <pc:sldMk cId="422889168" sldId="291"/>
        </pc:sldMkLst>
        <pc:graphicFrameChg chg="modGraphic">
          <ac:chgData name="FERRAND Karl (OP)" userId="f83b00f0-b215-47b6-8f86-c4ae3ea907e4" providerId="ADAL" clId="{86DDCE44-F82C-4B0A-9846-3C7AA77E5B14}" dt="2023-09-26T09:15:39.028" v="15" actId="20577"/>
          <ac:graphicFrameMkLst>
            <pc:docMk/>
            <pc:sldMk cId="422889168" sldId="291"/>
            <ac:graphicFrameMk id="4" creationId="{60B83A27-5838-E09D-66F8-66BF5E954227}"/>
          </ac:graphicFrameMkLst>
        </pc:graphicFrameChg>
      </pc:sldChg>
    </pc:docChg>
  </pc:docChgLst>
  <pc:docChgLst>
    <pc:chgData name="FERRAND Karl (OP)" userId="f83b00f0-b215-47b6-8f86-c4ae3ea907e4" providerId="ADAL" clId="{DE32F26A-B18A-45A7-9E07-0D1B885030F3}"/>
    <pc:docChg chg="custSel modSld">
      <pc:chgData name="FERRAND Karl (OP)" userId="f83b00f0-b215-47b6-8f86-c4ae3ea907e4" providerId="ADAL" clId="{DE32F26A-B18A-45A7-9E07-0D1B885030F3}" dt="2023-09-26T07:45:30.164" v="217" actId="20577"/>
      <pc:docMkLst>
        <pc:docMk/>
      </pc:docMkLst>
      <pc:sldChg chg="modSp mod">
        <pc:chgData name="FERRAND Karl (OP)" userId="f83b00f0-b215-47b6-8f86-c4ae3ea907e4" providerId="ADAL" clId="{DE32F26A-B18A-45A7-9E07-0D1B885030F3}" dt="2023-09-26T07:45:30.164" v="217" actId="20577"/>
        <pc:sldMkLst>
          <pc:docMk/>
          <pc:sldMk cId="2663238457" sldId="279"/>
        </pc:sldMkLst>
        <pc:spChg chg="mod">
          <ac:chgData name="FERRAND Karl (OP)" userId="f83b00f0-b215-47b6-8f86-c4ae3ea907e4" providerId="ADAL" clId="{DE32F26A-B18A-45A7-9E07-0D1B885030F3}" dt="2023-09-26T07:45:30.164" v="217" actId="20577"/>
          <ac:spMkLst>
            <pc:docMk/>
            <pc:sldMk cId="2663238457" sldId="279"/>
            <ac:spMk id="3" creationId="{EF6EEC95-EFF6-5E43-A780-F8CE1AED3E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28E28-DE7B-425D-9DB3-17128241CFF4}" type="datetimeFigureOut">
              <a:rPr lang="en-IE" smtClean="0"/>
              <a:t>26/09/2023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C4739-B012-45E4-B9CE-394127C946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27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7182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4140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2107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84762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pPr/>
              <a:t>09/26/2023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2518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09/26/2023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058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09/26/2023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8931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09/26/2023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14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09/26/2023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49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6904"/>
            <a:ext cx="589084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09/26/2023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626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2322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09/26/2023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504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09/26/2023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2276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9396DD-5958-CB49-B505-4DF394E596EA}" type="datetimeFigureOut">
              <a:rPr lang="en-LU" smtClean="0"/>
              <a:pPr/>
              <a:t>09/26/2023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110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61" r:id="rId4"/>
    <p:sldLayoutId id="2147483666" r:id="rId5"/>
    <p:sldLayoutId id="2147483662" r:id="rId6"/>
    <p:sldLayoutId id="2147483663" r:id="rId7"/>
    <p:sldLayoutId id="2147483664" r:id="rId8"/>
    <p:sldLayoutId id="2147483653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btechpt-25049933/?utm_source=link-attribution&amp;utm_medium=referral&amp;utm_campaign=image&amp;utm_content=800608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?utm_source=link-attribution&amp;utm_medium=referral&amp;utm_campaign=image&amp;utm_content=800608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otices2.ted.europa.eu/cookies-legal-notice" TargetMode="External"/><Relationship Id="rId2" Type="http://schemas.openxmlformats.org/officeDocument/2006/relationships/hyperlink" Target="https://developer.ted.europa.eu/hom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peggy_marco-1553824/?utm_source=link-attribution&amp;utm_medium=referral&amp;utm_campaign=image&amp;utm_content=1816296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?utm_source=link-attribution&amp;utm_medium=referral&amp;utm_campaign=image&amp;utm_content=181629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map.ted.europa.eu/web/simap/eforms" TargetMode="External"/><Relationship Id="rId2" Type="http://schemas.openxmlformats.org/officeDocument/2006/relationships/hyperlink" Target="https://docs.ted.europa.eu/eforms/latest/reference/index.html#_download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-TED/eForms-SDK/releas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-TED/eForms-SDK/tree/1.9.0-rc.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x2ljypv6s" TargetMode="External"/><Relationship Id="rId7" Type="http://schemas.openxmlformats.org/officeDocument/2006/relationships/hyperlink" Target="https://pixabay.com/?utm_source=link-attribution&amp;utm_medium=referral&amp;utm_campaign=image&amp;utm_content=2480600" TargetMode="External"/><Relationship Id="rId2" Type="http://schemas.openxmlformats.org/officeDocument/2006/relationships/hyperlink" Target="https://ec.europa.eu/info/law/better-regulation/have-your-say/initiatives/13926-Public-procurement-digital-standard-forms-eForms-for-the-publication-of-notices-amendment-_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users/josethestoryteller-5100055/?utm_source=link-attribution&amp;utm_medium=referral&amp;utm_campaign=image&amp;utm_content=2480600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op.europa.eu/en/web/ted-reusers-workshops/agend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" TargetMode="External"/><Relationship Id="rId2" Type="http://schemas.openxmlformats.org/officeDocument/2006/relationships/hyperlink" Target="https://docs.ted.europa.e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github.com/OP-TED/eForms-SDK/discussions/" TargetMode="External"/><Relationship Id="rId5" Type="http://schemas.openxmlformats.org/officeDocument/2006/relationships/hyperlink" Target="mailto:ted@publications.europa.eu" TargetMode="External"/><Relationship Id="rId4" Type="http://schemas.openxmlformats.org/officeDocument/2006/relationships/hyperlink" Target="https://op.europa.eu/en/web/ted-eform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dandelion_tea-15261675/?utm_source=link-attribution&amp;utm_medium=referral&amp;utm_campaign=image&amp;utm_content=564004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?utm_source=link-attribution&amp;utm_medium=referral&amp;utm_campaign=image&amp;utm_content=564004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d.europa.eu/TED/search/expertSearch.d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ted.europa.eu/eforms/latest/reference/business-rules/index.html#_lawfulnes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ed.europa.eu/TED/misc/releaseCalendar.d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?utm_source=link-attribution&amp;utm_medium=referral&amp;utm_campaign=image&amp;utm_content=25763" TargetMode="External"/><Relationship Id="rId4" Type="http://schemas.openxmlformats.org/officeDocument/2006/relationships/hyperlink" Target="https://pixabay.com/users/clker-free-vector-images-3736/?utm_source=link-attribution&amp;utm_medium=referral&amp;utm_campaign=image&amp;utm_content=2576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cs.ted.europa.eu/home/eforms/FAQ/index.html#_forms_and_procedur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?utm_source=link-attribution&amp;utm_medium=referral&amp;utm_campaign=image&amp;utm_content=2027199" TargetMode="External"/><Relationship Id="rId4" Type="http://schemas.openxmlformats.org/officeDocument/2006/relationships/hyperlink" Target="https://pixabay.com/users/openclipart-vectors-30363/?utm_source=link-attribution&amp;utm_medium=referral&amp;utm_campaign=image&amp;utm_content=2027199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9C9A-550B-114F-9B2F-060018805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eForms Business ISSUES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FCB52-11F2-7444-BFF5-C56D3454E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6th eForms technical workshop – 26 September 2023</a:t>
            </a:r>
          </a:p>
          <a:p>
            <a:r>
              <a:rPr lang="fr-FR"/>
              <a:t>Karl Ferrand – Publications Office of the European Union</a:t>
            </a:r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460898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Emails from eNotices2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b="0" i="0">
                <a:effectLst/>
              </a:rPr>
              <a:t>In API submissions </a:t>
            </a:r>
            <a:r>
              <a:rPr lang="en-US" b="1" i="0">
                <a:effectLst/>
              </a:rPr>
              <a:t>NoticeAuthorEmail</a:t>
            </a:r>
            <a:r>
              <a:rPr lang="en-US" b="0" i="0">
                <a:effectLst/>
              </a:rPr>
              <a:t> should be the buyer’s email – eSenders must provide the true email address of the contracting authority in the metadata </a:t>
            </a:r>
          </a:p>
          <a:p>
            <a:pPr algn="l" rtl="0" fontAlgn="base"/>
            <a:r>
              <a:rPr lang="en-US" b="0" i="0">
                <a:effectLst/>
              </a:rPr>
              <a:t>The notice author email gets </a:t>
            </a:r>
            <a:r>
              <a:rPr lang="en-US" b="1" i="0">
                <a:effectLst/>
              </a:rPr>
              <a:t>notifications</a:t>
            </a:r>
            <a:r>
              <a:rPr lang="en-US" b="0" i="0">
                <a:effectLst/>
              </a:rPr>
              <a:t> for status changes:</a:t>
            </a:r>
          </a:p>
          <a:p>
            <a:pPr lvl="1" fontAlgn="base"/>
            <a:r>
              <a:rPr lang="en-US" b="0" i="0">
                <a:effectLst/>
              </a:rPr>
              <a:t>submission, validation failed, stopped, not published, published </a:t>
            </a:r>
          </a:p>
          <a:p>
            <a:pPr algn="l" rtl="0" fontAlgn="base"/>
            <a:r>
              <a:rPr lang="en-US" b="0" i="0">
                <a:effectLst/>
              </a:rPr>
              <a:t>eSender gets a </a:t>
            </a:r>
            <a:r>
              <a:rPr lang="en-US" b="1" i="0">
                <a:effectLst/>
              </a:rPr>
              <a:t>copy</a:t>
            </a:r>
            <a:r>
              <a:rPr lang="en-US" b="0" i="0">
                <a:effectLst/>
              </a:rPr>
              <a:t> sent to the email address used by EU Login for API key </a:t>
            </a:r>
          </a:p>
          <a:p>
            <a:pPr algn="l" rtl="0" fontAlgn="base"/>
            <a:r>
              <a:rPr lang="en-US" b="0" i="0">
                <a:effectLst/>
              </a:rPr>
              <a:t>Plans to improve </a:t>
            </a:r>
            <a:r>
              <a:rPr lang="en-US" b="1" i="0">
                <a:effectLst/>
              </a:rPr>
              <a:t>content and translation </a:t>
            </a:r>
            <a:r>
              <a:rPr lang="en-US" b="0" i="0">
                <a:effectLst/>
              </a:rPr>
              <a:t>of these email notifications </a:t>
            </a:r>
          </a:p>
          <a:p>
            <a:pPr algn="l" rtl="0" fontAlgn="base"/>
            <a:r>
              <a:rPr lang="en-US" b="0" i="0">
                <a:effectLst/>
              </a:rPr>
              <a:t>New feature soon: buyers get email notification when notice published with the </a:t>
            </a:r>
            <a:r>
              <a:rPr lang="en-US" b="1" i="0">
                <a:effectLst/>
              </a:rPr>
              <a:t>same buyer name </a:t>
            </a:r>
          </a:p>
          <a:p>
            <a:pPr lvl="1" fontAlgn="base"/>
            <a:r>
              <a:rPr lang="en-US" b="0" i="0">
                <a:effectLst/>
              </a:rPr>
              <a:t>Be aware for testing by API (risk of getting lots of emails): use unique “main buyer” name for recurring buyer and randomised name for multiple buyers</a:t>
            </a:r>
          </a:p>
          <a:p>
            <a:pPr marL="0" indent="0">
              <a:buNone/>
            </a:pPr>
            <a:endParaRPr lang="en-GB">
              <a:cs typeface="Arial"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pic>
        <p:nvPicPr>
          <p:cNvPr id="5" name="Picture 4" descr="A group of green envelopes&#10;&#10;Description automatically generated">
            <a:extLst>
              <a:ext uri="{FF2B5EF4-FFF2-40B4-BE49-F238E27FC236}">
                <a16:creationId xmlns:a16="http://schemas.microsoft.com/office/drawing/2014/main" id="{B0C5AB95-C9CF-880A-88E4-0035ACF20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017" y="4786679"/>
            <a:ext cx="2078762" cy="1552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91D53-C961-89ED-88F8-E0194F443ABA}"/>
              </a:ext>
            </a:extLst>
          </p:cNvPr>
          <p:cNvSpPr txBox="1"/>
          <p:nvPr/>
        </p:nvSpPr>
        <p:spPr>
          <a:xfrm rot="16200000">
            <a:off x="10716261" y="4863514"/>
            <a:ext cx="2705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by </a:t>
            </a:r>
            <a:r>
              <a:rPr lang="en-US" sz="1000">
                <a:hlinkClick r:id="rId3"/>
              </a:rPr>
              <a:t>Boer Technology</a:t>
            </a:r>
            <a:r>
              <a:rPr lang="en-US" sz="1000"/>
              <a:t> from </a:t>
            </a:r>
            <a:r>
              <a:rPr lang="en-US" sz="1000">
                <a:hlinkClick r:id="rId4"/>
              </a:rPr>
              <a:t>Pixabay</a:t>
            </a:r>
            <a:endParaRPr lang="en-IE" sz="1000"/>
          </a:p>
        </p:txBody>
      </p:sp>
    </p:spTree>
    <p:extLst>
      <p:ext uri="{BB962C8B-B14F-4D97-AF65-F5344CB8AC3E}">
        <p14:creationId xmlns:p14="http://schemas.microsoft.com/office/powerpoint/2010/main" val="91996447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Developer Portal profile and TED Apps terms of service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l" rtl="0" fontAlgn="base"/>
            <a:r>
              <a:rPr lang="en-US" b="1" i="0">
                <a:effectLst/>
              </a:rPr>
              <a:t>Incomplete </a:t>
            </a:r>
            <a:r>
              <a:rPr lang="en-US" b="1" i="0">
                <a:effectLst/>
                <a:hlinkClick r:id="rId2"/>
              </a:rPr>
              <a:t>profiles </a:t>
            </a:r>
            <a:r>
              <a:rPr lang="en-US" b="0" i="0">
                <a:effectLst/>
                <a:hlinkClick r:id="rId2"/>
              </a:rPr>
              <a:t>in Production </a:t>
            </a:r>
            <a:r>
              <a:rPr lang="en-US" b="0" i="0">
                <a:effectLst/>
              </a:rPr>
              <a:t>will be </a:t>
            </a:r>
            <a:r>
              <a:rPr lang="en-US" b="1" i="0">
                <a:effectLst/>
              </a:rPr>
              <a:t>deleted</a:t>
            </a:r>
            <a:r>
              <a:rPr lang="en-US" b="0" i="0">
                <a:effectLst/>
              </a:rPr>
              <a:t> as from this Friday 29th </a:t>
            </a:r>
          </a:p>
          <a:p>
            <a:pPr algn="l" rtl="0" fontAlgn="base"/>
            <a:r>
              <a:rPr lang="en-US" b="0" i="0">
                <a:effectLst/>
              </a:rPr>
              <a:t>Why?</a:t>
            </a:r>
          </a:p>
          <a:p>
            <a:pPr lvl="1" fontAlgn="base"/>
            <a:r>
              <a:rPr lang="en-US" b="0" i="0">
                <a:effectLst/>
              </a:rPr>
              <a:t>need clean “official” accounts to know who is an </a:t>
            </a:r>
            <a:r>
              <a:rPr lang="en-US" b="1" i="0">
                <a:effectLst/>
              </a:rPr>
              <a:t>active eSender</a:t>
            </a:r>
          </a:p>
          <a:p>
            <a:pPr lvl="1" fontAlgn="base"/>
            <a:r>
              <a:rPr lang="en-US"/>
              <a:t>remove </a:t>
            </a:r>
            <a:r>
              <a:rPr lang="en-US" b="1"/>
              <a:t>testing</a:t>
            </a:r>
            <a:r>
              <a:rPr lang="en-US"/>
              <a:t> accounts (risk of publication on TED)</a:t>
            </a:r>
          </a:p>
          <a:p>
            <a:pPr lvl="1" fontAlgn="base"/>
            <a:r>
              <a:rPr lang="en-US" b="0" i="0">
                <a:effectLst/>
              </a:rPr>
              <a:t>have an accurate eForms </a:t>
            </a:r>
            <a:r>
              <a:rPr lang="en-US" b="1" i="0">
                <a:effectLst/>
              </a:rPr>
              <a:t>go-live dates </a:t>
            </a:r>
          </a:p>
          <a:p>
            <a:pPr lvl="1" fontAlgn="base"/>
            <a:r>
              <a:rPr lang="en-US" b="0" i="0">
                <a:effectLst/>
              </a:rPr>
              <a:t>prepare profiles for future opt-in </a:t>
            </a:r>
            <a:r>
              <a:rPr lang="en-US" b="1" i="0">
                <a:effectLst/>
              </a:rPr>
              <a:t>eSender public catalogue </a:t>
            </a:r>
            <a:r>
              <a:rPr lang="en-US" b="0" i="0">
                <a:effectLst/>
              </a:rPr>
              <a:t>(replacing list on SIMAP) </a:t>
            </a:r>
          </a:p>
          <a:p>
            <a:pPr lvl="1" fontAlgn="base"/>
            <a:r>
              <a:rPr lang="en-US"/>
              <a:t>e</a:t>
            </a:r>
            <a:r>
              <a:rPr lang="en-US" b="0" i="0">
                <a:effectLst/>
              </a:rPr>
              <a:t>xplicit </a:t>
            </a:r>
            <a:r>
              <a:rPr lang="en-US" b="1" i="0">
                <a:effectLst/>
              </a:rPr>
              <a:t>acceptance</a:t>
            </a:r>
            <a:r>
              <a:rPr lang="en-US" b="0" i="0">
                <a:effectLst/>
              </a:rPr>
              <a:t> of </a:t>
            </a:r>
            <a:r>
              <a:rPr lang="en-US" b="0" i="0">
                <a:effectLst/>
                <a:hlinkClick r:id="rId3"/>
              </a:rPr>
              <a:t>terms of service </a:t>
            </a:r>
            <a:r>
              <a:rPr lang="en-US" b="0" i="0">
                <a:effectLst/>
              </a:rPr>
              <a:t>and privacy statement</a:t>
            </a:r>
          </a:p>
          <a:p>
            <a:pPr lvl="2" fontAlgn="base"/>
            <a:r>
              <a:rPr lang="en-US"/>
              <a:t>eSender responsibilities for account, notice accuracy, personal data, capacity, support</a:t>
            </a:r>
          </a:p>
          <a:p>
            <a:pPr fontAlgn="base"/>
            <a:r>
              <a:rPr lang="en-US"/>
              <a:t>No clean-up planned yet in </a:t>
            </a:r>
            <a:r>
              <a:rPr lang="en-US" b="1"/>
              <a:t>Preview</a:t>
            </a:r>
            <a:r>
              <a:rPr lang="en-US"/>
              <a:t> – to do after everyone is live to avoid developer disruption</a:t>
            </a:r>
            <a:endParaRPr lang="en-US" b="0" i="0">
              <a:effectLst/>
            </a:endParaRPr>
          </a:p>
          <a:p>
            <a:pPr algn="l" rtl="0" fontAlgn="base"/>
            <a:r>
              <a:rPr lang="en-US" b="0" i="0">
                <a:effectLst/>
              </a:rPr>
              <a:t>Do not use eNotices2 </a:t>
            </a:r>
            <a:r>
              <a:rPr lang="en-US" b="1" i="0">
                <a:effectLst/>
              </a:rPr>
              <a:t>web interface </a:t>
            </a:r>
            <a:r>
              <a:rPr lang="en-US" b="0" i="0">
                <a:effectLst/>
              </a:rPr>
              <a:t>if you submit notices by API – front-end functions are not designed to handle eSender notices</a:t>
            </a:r>
          </a:p>
          <a:p>
            <a:pPr algn="l" rtl="0" fontAlgn="base"/>
            <a:r>
              <a:rPr lang="en-US" b="0" i="0">
                <a:effectLst/>
              </a:rPr>
              <a:t>Planned </a:t>
            </a:r>
            <a:r>
              <a:rPr lang="en-US" b="1" i="0">
                <a:effectLst/>
              </a:rPr>
              <a:t>downtimes</a:t>
            </a:r>
            <a:r>
              <a:rPr lang="en-US" b="0" i="0">
                <a:effectLst/>
              </a:rPr>
              <a:t> announced by email to Portal account and their associated emails </a:t>
            </a:r>
          </a:p>
          <a:p>
            <a:pPr marL="0" indent="0">
              <a:buNone/>
            </a:pPr>
            <a:endParaRPr lang="en-GB">
              <a:cs typeface="Arial"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1110101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character holding a hammer&#10;&#10;Description automatically generated">
            <a:extLst>
              <a:ext uri="{FF2B5EF4-FFF2-40B4-BE49-F238E27FC236}">
                <a16:creationId xmlns:a16="http://schemas.microsoft.com/office/drawing/2014/main" id="{EB88E8D6-1584-4C49-4F7A-5A3276A2B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622" y="3505200"/>
            <a:ext cx="2767379" cy="2767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Preview environment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b="0" i="0">
                <a:effectLst/>
              </a:rPr>
              <a:t>An </a:t>
            </a:r>
            <a:r>
              <a:rPr lang="en-US" b="1" i="0">
                <a:effectLst/>
              </a:rPr>
              <a:t>integrated</a:t>
            </a:r>
            <a:r>
              <a:rPr lang="en-US" b="0" i="0">
                <a:effectLst/>
              </a:rPr>
              <a:t> set of TED applications for validation, submission, viewing </a:t>
            </a:r>
          </a:p>
          <a:p>
            <a:pPr algn="l" rtl="0" fontAlgn="base"/>
            <a:r>
              <a:rPr lang="en-US" b="0" i="0">
                <a:effectLst/>
              </a:rPr>
              <a:t>There is </a:t>
            </a:r>
            <a:r>
              <a:rPr lang="en-US" b="1" i="0">
                <a:effectLst/>
              </a:rPr>
              <a:t>no TED website </a:t>
            </a:r>
            <a:r>
              <a:rPr lang="en-US" b="0" i="0">
                <a:effectLst/>
              </a:rPr>
              <a:t>so there is a mock “Published” status - but Submitted notices are valid </a:t>
            </a:r>
          </a:p>
          <a:p>
            <a:pPr algn="l" rtl="0" fontAlgn="base"/>
            <a:r>
              <a:rPr lang="en-US" b="0" i="0">
                <a:effectLst/>
              </a:rPr>
              <a:t>Preview is </a:t>
            </a:r>
            <a:r>
              <a:rPr lang="en-US" b="1" i="0">
                <a:effectLst/>
              </a:rPr>
              <a:t>kept aligned </a:t>
            </a:r>
            <a:r>
              <a:rPr lang="en-US" b="0" i="0">
                <a:effectLst/>
              </a:rPr>
              <a:t>with Production: software, SDK, system configuration </a:t>
            </a:r>
          </a:p>
          <a:p>
            <a:pPr algn="l" rtl="0" fontAlgn="base"/>
            <a:r>
              <a:rPr lang="en-US" b="0" i="0">
                <a:effectLst/>
              </a:rPr>
              <a:t>Be careful to </a:t>
            </a:r>
            <a:r>
              <a:rPr lang="en-US" b="1" i="0">
                <a:effectLst/>
              </a:rPr>
              <a:t>test</a:t>
            </a:r>
            <a:r>
              <a:rPr lang="en-US" b="0" i="0">
                <a:effectLst/>
              </a:rPr>
              <a:t> in the right environment (they look the same!) </a:t>
            </a:r>
          </a:p>
          <a:p>
            <a:pPr algn="l" rtl="0" fontAlgn="base"/>
            <a:r>
              <a:rPr lang="en-US" b="0" i="0">
                <a:effectLst/>
              </a:rPr>
              <a:t>Environment is provided “as is”, </a:t>
            </a:r>
            <a:r>
              <a:rPr lang="en-US" b="1" i="0">
                <a:effectLst/>
              </a:rPr>
              <a:t>no guarantees</a:t>
            </a:r>
            <a:r>
              <a:rPr lang="en-US" b="0" i="0">
                <a:effectLst/>
              </a:rPr>
              <a:t>; we welcome testing in moderation </a:t>
            </a:r>
          </a:p>
          <a:p>
            <a:pPr algn="l" rtl="0" fontAlgn="base"/>
            <a:r>
              <a:rPr lang="en-US" b="0" i="0">
                <a:effectLst/>
              </a:rPr>
              <a:t>Known issue: don’t put </a:t>
            </a:r>
            <a:r>
              <a:rPr lang="en-US" b="1" i="0">
                <a:effectLst/>
              </a:rPr>
              <a:t>unpublished</a:t>
            </a:r>
            <a:r>
              <a:rPr lang="en-US" b="0" i="0">
                <a:effectLst/>
              </a:rPr>
              <a:t> publication dates in the past </a:t>
            </a:r>
          </a:p>
          <a:p>
            <a:pPr marL="0" indent="0">
              <a:buNone/>
            </a:pPr>
            <a:endParaRPr lang="en-GB">
              <a:cs typeface="Arial"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6A805-B3C9-0145-06E8-DAA6D7FE8FA4}"/>
              </a:ext>
            </a:extLst>
          </p:cNvPr>
          <p:cNvSpPr txBox="1"/>
          <p:nvPr/>
        </p:nvSpPr>
        <p:spPr>
          <a:xfrm rot="16200000">
            <a:off x="10404213" y="4551466"/>
            <a:ext cx="3329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by </a:t>
            </a:r>
            <a:r>
              <a:rPr lang="en-US" sz="1000">
                <a:hlinkClick r:id="rId3"/>
              </a:rPr>
              <a:t>Peggy und Marco Lachmann-Anke</a:t>
            </a:r>
            <a:r>
              <a:rPr lang="en-US" sz="1000"/>
              <a:t> from </a:t>
            </a:r>
            <a:r>
              <a:rPr lang="en-US" sz="1000">
                <a:hlinkClick r:id="rId4"/>
              </a:rPr>
              <a:t>Pixabay</a:t>
            </a:r>
            <a:endParaRPr lang="en-IE" sz="1000"/>
          </a:p>
        </p:txBody>
      </p:sp>
    </p:spTree>
    <p:extLst>
      <p:ext uri="{BB962C8B-B14F-4D97-AF65-F5344CB8AC3E}">
        <p14:creationId xmlns:p14="http://schemas.microsoft.com/office/powerpoint/2010/main" val="174723354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and documentation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b="1" i="0">
                <a:effectLst/>
              </a:rPr>
              <a:t>CSV files </a:t>
            </a:r>
            <a:r>
              <a:rPr lang="en-US" b="0" i="0">
                <a:effectLst/>
              </a:rPr>
              <a:t>on Developer Docs available since SDK 1.7 </a:t>
            </a:r>
          </a:p>
          <a:p>
            <a:pPr marL="360000" lvl="2" indent="0" fontAlgn="base">
              <a:buNone/>
            </a:pPr>
            <a:r>
              <a:rPr lang="en-US" sz="1800" b="0" i="0" u="sng" strike="noStrike">
                <a:solidFill>
                  <a:srgbClr val="0563C1"/>
                </a:solidFill>
                <a:effectLst/>
                <a:hlinkClick r:id="rId2"/>
              </a:rPr>
              <a:t>https://docs.ted.europa.eu/eforms/latest/reference/index.html#_downloads</a:t>
            </a:r>
            <a:r>
              <a:rPr lang="en-US" sz="1800" b="0" i="0">
                <a:effectLst/>
              </a:rPr>
              <a:t> </a:t>
            </a:r>
          </a:p>
          <a:p>
            <a:pPr algn="l" rtl="0" fontAlgn="base"/>
            <a:r>
              <a:rPr lang="en-US" b="1" i="0">
                <a:effectLst/>
              </a:rPr>
              <a:t>Same content </a:t>
            </a:r>
            <a:r>
              <a:rPr lang="en-US" b="0" i="0">
                <a:effectLst/>
              </a:rPr>
              <a:t>as SDK and web fields/rules/codelists - so also versioned </a:t>
            </a:r>
          </a:p>
          <a:p>
            <a:pPr algn="l" rtl="0" fontAlgn="base"/>
            <a:r>
              <a:rPr lang="en-US" b="0" i="0">
                <a:effectLst/>
              </a:rPr>
              <a:t>Import into </a:t>
            </a:r>
            <a:r>
              <a:rPr lang="en-US" b="1" i="0">
                <a:effectLst/>
              </a:rPr>
              <a:t>Excel</a:t>
            </a:r>
            <a:r>
              <a:rPr lang="en-US" b="0" i="0">
                <a:effectLst/>
              </a:rPr>
              <a:t> or your favourite tool </a:t>
            </a:r>
          </a:p>
          <a:p>
            <a:pPr algn="l" rtl="0" fontAlgn="base"/>
            <a:r>
              <a:rPr lang="en-US" b="0" i="0">
                <a:effectLst/>
              </a:rPr>
              <a:t>Table of correspondence of </a:t>
            </a:r>
            <a:r>
              <a:rPr lang="en-US" b="1" i="0">
                <a:effectLst/>
              </a:rPr>
              <a:t>TED-XML forms </a:t>
            </a:r>
            <a:r>
              <a:rPr lang="en-US" b="0" i="0">
                <a:effectLst/>
              </a:rPr>
              <a:t>and eForms available on SIMAP (3/8/3023) </a:t>
            </a:r>
          </a:p>
          <a:p>
            <a:pPr marL="360000" lvl="2" indent="0" fontAlgn="base">
              <a:buNone/>
            </a:pPr>
            <a:r>
              <a:rPr lang="en-US" sz="1800" b="0" i="0" u="sng" strike="noStrike">
                <a:solidFill>
                  <a:srgbClr val="0563C1"/>
                </a:solidFill>
                <a:effectLst/>
                <a:hlinkClick r:id="rId3"/>
              </a:rPr>
              <a:t>https://simap.ted.europa.eu/web/simap/eforms</a:t>
            </a:r>
            <a:r>
              <a:rPr lang="en-US" sz="1800" b="0" i="0">
                <a:effectLst/>
              </a:rPr>
              <a:t> </a:t>
            </a:r>
          </a:p>
          <a:p>
            <a:pPr marL="0" indent="0">
              <a:buNone/>
            </a:pPr>
            <a:endParaRPr lang="en-GB">
              <a:cs typeface="Arial"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30494525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SDK planning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l" rtl="0" fontAlgn="base"/>
            <a:r>
              <a:rPr lang="en-US" sz="1800" b="0" i="0">
                <a:effectLst/>
                <a:latin typeface="Calibri" panose="020F0502020204030204" pitchFamily="34" charset="0"/>
              </a:rPr>
              <a:t>Each </a:t>
            </a:r>
            <a:r>
              <a:rPr lang="en-US" sz="1800">
                <a:latin typeface="Calibri" panose="020F0502020204030204" pitchFamily="34" charset="0"/>
                <a:hlinkClick r:id="rId2"/>
              </a:rPr>
              <a:t>SDK release</a:t>
            </a:r>
            <a:r>
              <a:rPr lang="en-US" sz="1800" b="0" i="0">
                <a:effectLst/>
                <a:latin typeface="Calibri" panose="020F0502020204030204" pitchFamily="34" charset="0"/>
              </a:rPr>
              <a:t> is supported by default for 12 months; aim to announce deprecation with 6 months’ notice </a:t>
            </a:r>
            <a:endParaRPr lang="en-US" b="0" i="0">
              <a:effectLst/>
            </a:endParaRPr>
          </a:p>
          <a:p>
            <a:pPr algn="l" rtl="0" fontAlgn="base"/>
            <a:endParaRPr lang="en-US" sz="1800">
              <a:latin typeface="Calibri" panose="020F0502020204030204" pitchFamily="34" charset="0"/>
            </a:endParaRPr>
          </a:p>
          <a:p>
            <a:pPr algn="l" rtl="0" fontAlgn="base"/>
            <a:endParaRPr lang="en-US" sz="1800" b="0" i="0"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b="0" i="0">
              <a:effectLst/>
            </a:endParaRPr>
          </a:p>
          <a:p>
            <a:pPr algn="l" rtl="0" fontAlgn="base"/>
            <a:endParaRPr lang="en-US" sz="1800" b="0" i="0"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sz="1800">
              <a:latin typeface="Calibri" panose="020F0502020204030204" pitchFamily="34" charset="0"/>
            </a:endParaRPr>
          </a:p>
          <a:p>
            <a:pPr algn="l" rtl="0" fontAlgn="base"/>
            <a:endParaRPr lang="en-US" sz="1800" b="0" i="0"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sz="1800">
              <a:latin typeface="Calibri" panose="020F0502020204030204" pitchFamily="34" charset="0"/>
            </a:endParaRPr>
          </a:p>
          <a:p>
            <a:pPr algn="l" rtl="0" fontAlgn="base"/>
            <a:endParaRPr lang="en-US" sz="1800" b="0" i="0"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sz="1800" b="0" i="0"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>
                <a:effectLst/>
                <a:latin typeface="Calibri" panose="020F0502020204030204" pitchFamily="34" charset="0"/>
              </a:rPr>
              <a:t>SDK support means: </a:t>
            </a:r>
            <a:endParaRPr lang="en-US" b="0" i="0">
              <a:effectLst/>
            </a:endParaRPr>
          </a:p>
          <a:p>
            <a:pPr lvl="1" fontAlgn="base"/>
            <a:r>
              <a:rPr lang="en-US" sz="1800" b="1" i="0">
                <a:effectLst/>
                <a:latin typeface="Calibri" panose="020F0502020204030204" pitchFamily="34" charset="0"/>
              </a:rPr>
              <a:t>Active</a:t>
            </a:r>
            <a:r>
              <a:rPr lang="en-US" sz="1800" b="0" i="0">
                <a:effectLst/>
                <a:latin typeface="Calibri" panose="020F0502020204030204" pitchFamily="34" charset="0"/>
              </a:rPr>
              <a:t>: notices can be submitted in that version – controlled by the CVS active version range </a:t>
            </a:r>
            <a:endParaRPr lang="en-US" b="0" i="0">
              <a:effectLst/>
            </a:endParaRPr>
          </a:p>
          <a:p>
            <a:pPr lvl="1" fontAlgn="base"/>
            <a:r>
              <a:rPr lang="en-US" sz="1800" b="1" i="0">
                <a:effectLst/>
                <a:latin typeface="Calibri" panose="020F0502020204030204" pitchFamily="34" charset="0"/>
              </a:rPr>
              <a:t>Patched</a:t>
            </a:r>
            <a:r>
              <a:rPr lang="en-US" sz="1800" b="0" i="0">
                <a:effectLst/>
                <a:latin typeface="Calibri" panose="020F0502020204030204" pitchFamily="34" charset="0"/>
              </a:rPr>
              <a:t>: backport view-templates and labels/translations; </a:t>
            </a:r>
            <a:r>
              <a:rPr lang="en-US" sz="1800" b="0" i="1">
                <a:effectLst/>
                <a:latin typeface="Calibri" panose="020F0502020204030204" pitchFamily="34" charset="0"/>
              </a:rPr>
              <a:t>exceptionally </a:t>
            </a:r>
            <a:r>
              <a:rPr lang="en-US" sz="1800" b="0" i="0">
                <a:effectLst/>
                <a:latin typeface="Calibri" panose="020F0502020204030204" pitchFamily="34" charset="0"/>
              </a:rPr>
              <a:t>an SDK patch may change a rule but never to make it stricter </a:t>
            </a:r>
            <a:endParaRPr lang="en-US" b="0" i="0">
              <a:effectLst/>
            </a:endParaRPr>
          </a:p>
          <a:p>
            <a:pPr marL="0" indent="0">
              <a:buNone/>
            </a:pPr>
            <a:endParaRPr lang="en-GB">
              <a:cs typeface="Arial"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0B83A27-5838-E09D-66F8-66BF5E954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56394"/>
              </p:ext>
            </p:extLst>
          </p:nvPr>
        </p:nvGraphicFramePr>
        <p:xfrm>
          <a:off x="1205065" y="2087880"/>
          <a:ext cx="7040437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4319">
                  <a:extLst>
                    <a:ext uri="{9D8B030D-6E8A-4147-A177-3AD203B41FA5}">
                      <a16:colId xmlns:a16="http://schemas.microsoft.com/office/drawing/2014/main" val="1866717529"/>
                    </a:ext>
                  </a:extLst>
                </a:gridCol>
                <a:gridCol w="2854724">
                  <a:extLst>
                    <a:ext uri="{9D8B030D-6E8A-4147-A177-3AD203B41FA5}">
                      <a16:colId xmlns:a16="http://schemas.microsoft.com/office/drawing/2014/main" val="2467412857"/>
                    </a:ext>
                  </a:extLst>
                </a:gridCol>
                <a:gridCol w="2711394">
                  <a:extLst>
                    <a:ext uri="{9D8B030D-6E8A-4147-A177-3AD203B41FA5}">
                      <a16:colId xmlns:a16="http://schemas.microsoft.com/office/drawing/2014/main" val="3267093260"/>
                    </a:ext>
                  </a:extLst>
                </a:gridCol>
              </a:tblGrid>
              <a:tr h="309310"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SDK version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Release date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End of support</a:t>
                      </a:r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238463"/>
                  </a:ext>
                </a:extLst>
              </a:tr>
              <a:tr h="309310"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1.3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3 November 2022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January 2024</a:t>
                      </a:r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039059"/>
                  </a:ext>
                </a:extLst>
              </a:tr>
              <a:tr h="309310"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1.4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25 November 2022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January 2024</a:t>
                      </a:r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843508"/>
                  </a:ext>
                </a:extLst>
              </a:tr>
              <a:tr h="309310"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1.5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16 December 2022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January 2024</a:t>
                      </a:r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75936"/>
                  </a:ext>
                </a:extLst>
              </a:tr>
              <a:tr h="309310"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1.6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6 March 2023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March 2024</a:t>
                      </a:r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814262"/>
                  </a:ext>
                </a:extLst>
              </a:tr>
              <a:tr h="309310"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1.7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11 May 2023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May 2024</a:t>
                      </a:r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764670"/>
                  </a:ext>
                </a:extLst>
              </a:tr>
              <a:tr h="309310"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1.8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26 July 2023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July 2024</a:t>
                      </a:r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42099"/>
                  </a:ext>
                </a:extLst>
              </a:tr>
              <a:tr h="309310"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1.9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Early October 2023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October 2024</a:t>
                      </a:r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770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8916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SDK releases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b="0" i="0">
                <a:effectLst/>
              </a:rPr>
              <a:t>SDK 1.8 highlights: </a:t>
            </a:r>
          </a:p>
          <a:p>
            <a:pPr lvl="1" fontAlgn="base"/>
            <a:r>
              <a:rPr lang="en-US" b="0" i="0">
                <a:effectLst/>
              </a:rPr>
              <a:t>Clearer </a:t>
            </a:r>
            <a:r>
              <a:rPr lang="en-US" b="1" i="0">
                <a:effectLst/>
              </a:rPr>
              <a:t>structures</a:t>
            </a:r>
            <a:r>
              <a:rPr lang="en-US" b="0" i="0">
                <a:effectLst/>
              </a:rPr>
              <a:t>, attributes, nodes, groups </a:t>
            </a:r>
          </a:p>
          <a:p>
            <a:pPr lvl="1" fontAlgn="base"/>
            <a:r>
              <a:rPr lang="en-US" b="0" i="0">
                <a:effectLst/>
              </a:rPr>
              <a:t>Reimplementation of many conditional mandatory/forbidden </a:t>
            </a:r>
            <a:r>
              <a:rPr lang="en-US" b="1" i="0">
                <a:effectLst/>
              </a:rPr>
              <a:t>rules</a:t>
            </a:r>
            <a:r>
              <a:rPr lang="en-US" b="0" i="0">
                <a:effectLst/>
              </a:rPr>
              <a:t> </a:t>
            </a:r>
          </a:p>
          <a:p>
            <a:pPr lvl="1" fontAlgn="base"/>
            <a:r>
              <a:rPr lang="en-US" b="1" i="0">
                <a:effectLst/>
              </a:rPr>
              <a:t>Rule and expression labels </a:t>
            </a:r>
            <a:r>
              <a:rPr lang="en-US" b="0" i="0">
                <a:effectLst/>
              </a:rPr>
              <a:t>reviewed in English and translated into all languages </a:t>
            </a:r>
          </a:p>
          <a:p>
            <a:pPr lvl="1" fontAlgn="base"/>
            <a:r>
              <a:rPr lang="en-US" b="0" i="0">
                <a:effectLst/>
              </a:rPr>
              <a:t>More </a:t>
            </a:r>
            <a:r>
              <a:rPr lang="en-US" b="1" i="0">
                <a:effectLst/>
              </a:rPr>
              <a:t>examples</a:t>
            </a:r>
            <a:r>
              <a:rPr lang="en-US" b="0" i="0">
                <a:effectLst/>
              </a:rPr>
              <a:t>, improved view-templates, improved CSV files </a:t>
            </a:r>
          </a:p>
          <a:p>
            <a:pPr algn="l" rtl="0" fontAlgn="base"/>
            <a:r>
              <a:rPr lang="en-US" b="0" i="0">
                <a:effectLst/>
              </a:rPr>
              <a:t>SDK 1.9 includes: CVD fields in NTDs, improve nodes/NTDs, refined rules, update codelists</a:t>
            </a:r>
          </a:p>
          <a:p>
            <a:pPr lvl="1" fontAlgn="base"/>
            <a:r>
              <a:rPr lang="en-US"/>
              <a:t>See </a:t>
            </a:r>
            <a:r>
              <a:rPr lang="en-US">
                <a:hlinkClick r:id="rId2"/>
              </a:rPr>
              <a:t>release candidate</a:t>
            </a:r>
            <a:r>
              <a:rPr lang="en-US"/>
              <a:t> on SDK GitHub – in final testing</a:t>
            </a:r>
            <a:endParaRPr lang="en-US" b="0" i="0">
              <a:effectLst/>
            </a:endParaRPr>
          </a:p>
          <a:p>
            <a:pPr fontAlgn="base"/>
            <a:r>
              <a:rPr lang="en-US" b="0" i="0">
                <a:effectLst/>
              </a:rPr>
              <a:t>SDK 1.10 planned no earlier than December: more progressive improvements</a:t>
            </a:r>
          </a:p>
          <a:p>
            <a:pPr fontAlgn="base"/>
            <a:endParaRPr lang="en-US" b="0" i="0">
              <a:effectLst/>
            </a:endParaRPr>
          </a:p>
          <a:p>
            <a:pPr marL="0" indent="0">
              <a:buNone/>
            </a:pPr>
            <a:endParaRPr lang="en-GB">
              <a:cs typeface="Arial"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96574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ahead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GB" b="0" i="0">
                <a:effectLst/>
                <a:hlinkClick r:id="rId2"/>
              </a:rPr>
              <a:t>Public consultation </a:t>
            </a:r>
            <a:r>
              <a:rPr lang="en-GB" b="0" i="0">
                <a:effectLst/>
              </a:rPr>
              <a:t>on </a:t>
            </a:r>
            <a:r>
              <a:rPr lang="en-GB" b="1"/>
              <a:t>second eForms regulation amendment</a:t>
            </a:r>
          </a:p>
          <a:p>
            <a:pPr lvl="1" fontAlgn="base"/>
            <a:r>
              <a:rPr lang="en-GB"/>
              <a:t>n</a:t>
            </a:r>
            <a:r>
              <a:rPr lang="en-GB" b="0" i="0">
                <a:effectLst/>
              </a:rPr>
              <a:t>ew fields for IPI, FSR, Energy Efficiency directive recast (by June 2024)</a:t>
            </a:r>
          </a:p>
          <a:p>
            <a:pPr lvl="1" fontAlgn="base"/>
            <a:r>
              <a:rPr lang="en-GB" b="0" i="0">
                <a:effectLst/>
              </a:rPr>
              <a:t>addition of six voluntary forms E1-E6 (by November 2024)</a:t>
            </a:r>
          </a:p>
          <a:p>
            <a:pPr lvl="1" fontAlgn="base"/>
            <a:r>
              <a:rPr lang="en-GB" b="0" i="0">
                <a:effectLst/>
              </a:rPr>
              <a:t>annex 2 will be the same as the extended annex (including CM/EM)</a:t>
            </a:r>
          </a:p>
          <a:p>
            <a:pPr algn="l" rtl="0" fontAlgn="base"/>
            <a:r>
              <a:rPr lang="en-GB" b="0" i="0">
                <a:effectLst/>
              </a:rPr>
              <a:t>12 October: second eNotices2 webinar for </a:t>
            </a:r>
            <a:r>
              <a:rPr lang="en-GB" b="1" i="0">
                <a:effectLst/>
              </a:rPr>
              <a:t>web users </a:t>
            </a:r>
            <a:r>
              <a:rPr lang="en-GB" b="0" i="0">
                <a:effectLst/>
              </a:rPr>
              <a:t>(see </a:t>
            </a:r>
            <a:r>
              <a:rPr lang="en-GB" b="0" i="0">
                <a:effectLst/>
                <a:hlinkClick r:id="rId3"/>
              </a:rPr>
              <a:t>video recording </a:t>
            </a:r>
            <a:r>
              <a:rPr lang="en-GB" b="0" i="0">
                <a:effectLst/>
              </a:rPr>
              <a:t>of last week’s webinar)</a:t>
            </a:r>
          </a:p>
          <a:p>
            <a:pPr algn="l" rtl="0" fontAlgn="base"/>
            <a:r>
              <a:rPr lang="en-GB" b="0" i="0">
                <a:effectLst/>
              </a:rPr>
              <a:t>18 October: TED </a:t>
            </a:r>
            <a:r>
              <a:rPr lang="en-GB" b="1" i="0">
                <a:effectLst/>
              </a:rPr>
              <a:t>reusers</a:t>
            </a:r>
            <a:r>
              <a:rPr lang="en-GB" b="0" i="0">
                <a:effectLst/>
              </a:rPr>
              <a:t> workshop (see </a:t>
            </a:r>
            <a:r>
              <a:rPr lang="en-GB" b="0" i="0">
                <a:effectLst/>
                <a:hlinkClick r:id="rId4"/>
              </a:rPr>
              <a:t>previous edition’s presentations and video</a:t>
            </a:r>
            <a:r>
              <a:rPr lang="en-GB" b="0" i="0">
                <a:effectLst/>
              </a:rPr>
              <a:t>)</a:t>
            </a:r>
          </a:p>
          <a:p>
            <a:pPr algn="l" rtl="0" fontAlgn="base"/>
            <a:r>
              <a:rPr lang="en-GB" b="0" i="0">
                <a:effectLst/>
              </a:rPr>
              <a:t>12-13 December: annual </a:t>
            </a:r>
            <a:r>
              <a:rPr lang="en-GB" b="1" i="0">
                <a:effectLst/>
              </a:rPr>
              <a:t>eSenders seminar</a:t>
            </a:r>
          </a:p>
        </p:txBody>
      </p:sp>
      <p:pic>
        <p:nvPicPr>
          <p:cNvPr id="5" name="Picture 4" descr="A cartoon of a ship&#10;&#10;Description automatically generated">
            <a:extLst>
              <a:ext uri="{FF2B5EF4-FFF2-40B4-BE49-F238E27FC236}">
                <a16:creationId xmlns:a16="http://schemas.microsoft.com/office/drawing/2014/main" id="{6F88837F-0721-0B33-46D6-0C06F6251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65149" y="3765545"/>
            <a:ext cx="2226800" cy="2442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257D-F053-1586-B441-197DDB834AE8}"/>
              </a:ext>
            </a:extLst>
          </p:cNvPr>
          <p:cNvSpPr txBox="1"/>
          <p:nvPr/>
        </p:nvSpPr>
        <p:spPr>
          <a:xfrm rot="16200000">
            <a:off x="10716261" y="4863514"/>
            <a:ext cx="2705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by </a:t>
            </a:r>
            <a:r>
              <a:rPr lang="en-US" sz="1000">
                <a:hlinkClick r:id="rId6"/>
              </a:rPr>
              <a:t>Jose R. Cabello</a:t>
            </a:r>
            <a:r>
              <a:rPr lang="en-US" sz="1000"/>
              <a:t> from </a:t>
            </a:r>
            <a:r>
              <a:rPr lang="en-US" sz="1000">
                <a:hlinkClick r:id="rId7"/>
              </a:rPr>
              <a:t>Pixabay</a:t>
            </a:r>
            <a:endParaRPr lang="en-IE" sz="1000"/>
          </a:p>
        </p:txBody>
      </p:sp>
    </p:spTree>
    <p:extLst>
      <p:ext uri="{BB962C8B-B14F-4D97-AF65-F5344CB8AC3E}">
        <p14:creationId xmlns:p14="http://schemas.microsoft.com/office/powerpoint/2010/main" val="53860852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EEA7D1-81A7-AC49-9E45-B6E9D3B3A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065531"/>
            <a:ext cx="9144000" cy="1003112"/>
          </a:xfrm>
        </p:spPr>
        <p:txBody>
          <a:bodyPr/>
          <a:lstStyle/>
          <a:p>
            <a:r>
              <a:rPr lang="en-LU"/>
              <a:t>Thank you</a:t>
            </a:r>
            <a:r>
              <a:rPr lang="en-IE"/>
              <a:t> for your attention</a:t>
            </a:r>
            <a:endParaRPr lang="en-LU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B51BBF-29F1-CE47-81B0-088E4E273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2462925"/>
            <a:ext cx="9144000" cy="3723826"/>
          </a:xfrm>
        </p:spPr>
        <p:txBody>
          <a:bodyPr>
            <a:normAutofit/>
          </a:bodyPr>
          <a:lstStyle/>
          <a:p>
            <a:pPr algn="l" rtl="0" fontAlgn="base"/>
            <a:r>
              <a:rPr lang="en-IE" b="1" i="0" u="none" strike="noStrike">
                <a:solidFill>
                  <a:srgbClr val="000000"/>
                </a:solidFill>
                <a:effectLst/>
              </a:rPr>
              <a:t>Links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IE" b="0" i="0">
                <a:solidFill>
                  <a:srgbClr val="000000"/>
                </a:solidFill>
                <a:effectLst/>
              </a:rPr>
              <a:t>​</a:t>
            </a:r>
            <a:r>
              <a:rPr lang="en-IE" b="0" i="0" u="sng" strike="noStrike">
                <a:solidFill>
                  <a:srgbClr val="6699CC"/>
                </a:solidFill>
                <a:effectLst/>
                <a:hlinkClick r:id="rId2"/>
              </a:rPr>
              <a:t>https://docs.ted.europa.eu</a:t>
            </a:r>
            <a:r>
              <a:rPr lang="en-IE" b="0" i="0">
                <a:solidFill>
                  <a:srgbClr val="000000"/>
                </a:solidFill>
                <a:effectLst/>
              </a:rPr>
              <a:t>​ - </a:t>
            </a:r>
            <a:r>
              <a:rPr lang="en-IE" b="0" i="0" u="none" strike="noStrike">
                <a:solidFill>
                  <a:srgbClr val="000000"/>
                </a:solidFill>
                <a:effectLst/>
              </a:rPr>
              <a:t>Developer guide, APIs, Preview, FAQ, every SDK version…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IE" b="0" i="0">
                <a:solidFill>
                  <a:srgbClr val="000000"/>
                </a:solidFill>
                <a:effectLst/>
              </a:rPr>
              <a:t>​</a:t>
            </a:r>
            <a:r>
              <a:rPr lang="en-US" b="0" i="0" u="sng" strike="noStrike">
                <a:solidFill>
                  <a:srgbClr val="6699CC"/>
                </a:solidFill>
                <a:effectLst/>
                <a:hlinkClick r:id="rId3"/>
              </a:rPr>
              <a:t>https://github.com/OP-TED/</a:t>
            </a:r>
            <a:r>
              <a:rPr lang="en-IE" b="0" i="0">
                <a:solidFill>
                  <a:srgbClr val="000000"/>
                </a:solidFill>
                <a:effectLst/>
              </a:rPr>
              <a:t>​ - </a:t>
            </a:r>
            <a:r>
              <a:rPr lang="en-IE" b="0" i="0" u="none" strike="noStrike">
                <a:solidFill>
                  <a:srgbClr val="000000"/>
                </a:solidFill>
                <a:effectLst/>
              </a:rPr>
              <a:t>Components and code for developers, SDK, discussions…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IE" b="0" i="0">
                <a:solidFill>
                  <a:srgbClr val="000000"/>
                </a:solidFill>
                <a:effectLst/>
                <a:hlinkClick r:id="rId4"/>
              </a:rPr>
              <a:t>​https://op.europa.eu/en/web/ted-eforms </a:t>
            </a:r>
            <a:r>
              <a:rPr lang="en-IE" b="0">
                <a:solidFill>
                  <a:srgbClr val="000000"/>
                </a:solidFill>
              </a:rPr>
              <a:t>-</a:t>
            </a:r>
            <a:r>
              <a:rPr lang="en-IE" b="0" i="0">
                <a:solidFill>
                  <a:srgbClr val="000000"/>
                </a:solidFill>
                <a:effectLst/>
              </a:rPr>
              <a:t> OP eForms events</a:t>
            </a:r>
          </a:p>
          <a:p>
            <a:pPr algn="l" rtl="0" fontAlgn="base"/>
            <a:endParaRPr lang="en-IE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b="1" i="0" u="none" strike="noStrike">
                <a:solidFill>
                  <a:srgbClr val="000000"/>
                </a:solidFill>
                <a:effectLst/>
              </a:rPr>
              <a:t>Any questions?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Business: </a:t>
            </a:r>
            <a:r>
              <a:rPr lang="en-US" b="0" i="0" u="sng" strike="noStrike">
                <a:solidFill>
                  <a:srgbClr val="6699CC"/>
                </a:solidFill>
                <a:effectLst/>
                <a:hlinkClick r:id="rId5"/>
              </a:rPr>
              <a:t>ted@publications.europa.eu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 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Technical: </a:t>
            </a:r>
            <a:r>
              <a:rPr lang="en-US" b="0" i="0" u="sng" strike="noStrike">
                <a:solidFill>
                  <a:srgbClr val="6699CC"/>
                </a:solidFill>
                <a:effectLst/>
                <a:hlinkClick r:id="rId6"/>
              </a:rPr>
              <a:t>https://github.com/OP-TED/eForms-SDK/discussions/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 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72077159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eForms business issues – autumn harvest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/>
              <a:t>Status of eForms implementation</a:t>
            </a:r>
          </a:p>
          <a:p>
            <a:r>
              <a:rPr lang="en-GB"/>
              <a:t>Publishing workflow and notice status</a:t>
            </a:r>
          </a:p>
          <a:p>
            <a:r>
              <a:rPr lang="en-GB"/>
              <a:t>Links, dynamic rules, emails</a:t>
            </a:r>
          </a:p>
          <a:p>
            <a:r>
              <a:rPr lang="en-I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Developer Portal, terms of service, Preview environment</a:t>
            </a:r>
          </a:p>
          <a:p>
            <a:r>
              <a:rPr lang="en-I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SDK planning and releases</a:t>
            </a:r>
          </a:p>
          <a:p>
            <a:r>
              <a:rPr lang="en-I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Looking ahead</a:t>
            </a: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2FFFA5-629A-818F-AE0D-C75F551DA7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48988" y="1805355"/>
            <a:ext cx="3412207" cy="4493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AB1C56-7AE4-7A4F-B0BB-ACB9D4CE1402}"/>
              </a:ext>
            </a:extLst>
          </p:cNvPr>
          <p:cNvSpPr txBox="1"/>
          <p:nvPr/>
        </p:nvSpPr>
        <p:spPr>
          <a:xfrm rot="16200000">
            <a:off x="10823355" y="5030482"/>
            <a:ext cx="2475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by </a:t>
            </a:r>
            <a:r>
              <a:rPr lang="en-US" sz="1000">
                <a:hlinkClick r:id="rId3"/>
              </a:rPr>
              <a:t>Agata</a:t>
            </a:r>
            <a:r>
              <a:rPr lang="en-US" sz="1000"/>
              <a:t> from </a:t>
            </a:r>
            <a:r>
              <a:rPr lang="en-US" sz="1000">
                <a:hlinkClick r:id="rId4"/>
              </a:rPr>
              <a:t>Pixabay</a:t>
            </a:r>
            <a:endParaRPr lang="en-IE" sz="1000"/>
          </a:p>
        </p:txBody>
      </p:sp>
    </p:spTree>
    <p:extLst>
      <p:ext uri="{BB962C8B-B14F-4D97-AF65-F5344CB8AC3E}">
        <p14:creationId xmlns:p14="http://schemas.microsoft.com/office/powerpoint/2010/main" val="354647357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Status of eForms implementation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1" y="1805355"/>
            <a:ext cx="9467501" cy="4220796"/>
          </a:xfrm>
        </p:spPr>
        <p:txBody>
          <a:bodyPr>
            <a:normAutofit fontScale="92500" lnSpcReduction="10000"/>
          </a:bodyPr>
          <a:lstStyle/>
          <a:p>
            <a:pPr algn="l" rtl="0" fontAlgn="base"/>
            <a:r>
              <a:rPr lang="en-US" b="1" i="0">
                <a:effectLst/>
              </a:rPr>
              <a:t>3940</a:t>
            </a:r>
            <a:r>
              <a:rPr lang="en-US" b="0" i="0">
                <a:effectLst/>
              </a:rPr>
              <a:t> eForms notices on TED* since November 2022 until today</a:t>
            </a:r>
            <a:endParaRPr lang="en-US" sz="2400" b="0" i="0">
              <a:effectLst/>
            </a:endParaRPr>
          </a:p>
          <a:p>
            <a:pPr lvl="1" fontAlgn="base"/>
            <a:r>
              <a:rPr lang="en-US" b="0" i="0">
                <a:effectLst/>
              </a:rPr>
              <a:t>Majority from eSenders: Estonia (since May); Malta; Belgium, Finland and Switzerland (in September) </a:t>
            </a:r>
            <a:endParaRPr lang="en-US" sz="2400" b="0" i="0">
              <a:effectLst/>
            </a:endParaRPr>
          </a:p>
          <a:p>
            <a:pPr lvl="1" fontAlgn="base"/>
            <a:r>
              <a:rPr lang="en-US" b="0" i="0">
                <a:effectLst/>
              </a:rPr>
              <a:t>Also via API from European Commission (JRC) and Monopolverwaltung (Austrian tobacco monopoly) </a:t>
            </a:r>
            <a:endParaRPr lang="en-US" sz="2400" b="0" i="0">
              <a:effectLst/>
            </a:endParaRPr>
          </a:p>
          <a:p>
            <a:pPr lvl="1" fontAlgn="base"/>
            <a:r>
              <a:rPr lang="en-US" b="0" i="0">
                <a:effectLst/>
              </a:rPr>
              <a:t>42 notices via eNotices2 from Poland, Germany, Spain, Greece, France </a:t>
            </a:r>
            <a:endParaRPr lang="en-US" sz="2400" b="0" i="0">
              <a:effectLst/>
            </a:endParaRPr>
          </a:p>
          <a:p>
            <a:pPr algn="l" rtl="0" fontAlgn="base"/>
            <a:r>
              <a:rPr lang="en-US" b="0" i="0">
                <a:effectLst/>
              </a:rPr>
              <a:t>Based on responses from today’s participants:</a:t>
            </a:r>
          </a:p>
          <a:p>
            <a:pPr lvl="1" fontAlgn="base"/>
            <a:r>
              <a:rPr lang="en-US"/>
              <a:t>average readiness: </a:t>
            </a:r>
            <a:r>
              <a:rPr lang="en-US" b="1"/>
              <a:t>6,7</a:t>
            </a:r>
            <a:r>
              <a:rPr lang="en-US"/>
              <a:t> out of 10</a:t>
            </a:r>
            <a:endParaRPr lang="en-US" b="0" i="0">
              <a:effectLst/>
            </a:endParaRPr>
          </a:p>
          <a:p>
            <a:pPr lvl="1" fontAlgn="base"/>
            <a:r>
              <a:rPr lang="en-US" b="0" i="0">
                <a:effectLst/>
              </a:rPr>
              <a:t>34% live by mid-October, 43% just before or by 25 October, 23% plan for later </a:t>
            </a:r>
            <a:endParaRPr lang="en-US" sz="2400" b="0" i="0">
              <a:effectLst/>
            </a:endParaRPr>
          </a:p>
          <a:p>
            <a:pPr marL="0" indent="0" algn="l" rtl="0" fontAlgn="base">
              <a:buNone/>
            </a:pPr>
            <a:endParaRPr lang="en-US" sz="1800"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en-US" sz="1800" b="0" i="0"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en-US" sz="1400">
                <a:latin typeface="Calibri" panose="020F0502020204030204" pitchFamily="34" charset="0"/>
                <a:hlinkClick r:id="rId2"/>
              </a:rPr>
              <a:t>* TED expert search </a:t>
            </a:r>
            <a:r>
              <a:rPr lang="en-US" sz="1400">
                <a:latin typeface="Calibri" panose="020F0502020204030204" pitchFamily="34" charset="0"/>
              </a:rPr>
              <a:t>query: </a:t>
            </a:r>
            <a:r>
              <a:rPr lang="en-US" sz="1400" b="0" i="0">
                <a:effectLst/>
                <a:latin typeface="Calibri" panose="020F0502020204030204" pitchFamily="34" charset="0"/>
              </a:rPr>
              <a:t>TD=[NOT (C or E or G or I or D or P or M or Q or O or R or 0 or 1 or 2 or 3 or 4 or 5 or 6 or 7 or 8 or 9 or B or S or Y or V or F or A or H or J or K)]</a:t>
            </a:r>
          </a:p>
          <a:p>
            <a:pPr marL="0" indent="0" algn="l" rtl="0" fontAlgn="base">
              <a:buNone/>
            </a:pPr>
            <a:r>
              <a:rPr lang="en-US" sz="1400">
                <a:latin typeface="Calibri" panose="020F0502020204030204" pitchFamily="34" charset="0"/>
              </a:rPr>
              <a:t>Add AND CY=[3-letter-country-code] to find eForms from a specific country</a:t>
            </a:r>
            <a:endParaRPr lang="en-US" sz="1400" b="0" i="0">
              <a:effectLst/>
            </a:endParaRPr>
          </a:p>
          <a:p>
            <a:pPr algn="l" rtl="0" fontAlgn="base"/>
            <a:endParaRPr lang="en-US" b="0" i="0">
              <a:effectLst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632384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Reminder of eForms notice status and workflow</a:t>
            </a:r>
            <a:endParaRPr lang="en-LU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F633CA-041F-0E8F-A2C1-6A86BD8F80A0}"/>
              </a:ext>
            </a:extLst>
          </p:cNvPr>
          <p:cNvSpPr/>
          <p:nvPr/>
        </p:nvSpPr>
        <p:spPr>
          <a:xfrm>
            <a:off x="2366754" y="2650434"/>
            <a:ext cx="950855" cy="488311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7A4C8F-80C0-EE0B-4305-14F323ECFAEE}"/>
              </a:ext>
            </a:extLst>
          </p:cNvPr>
          <p:cNvSpPr txBox="1"/>
          <p:nvPr/>
        </p:nvSpPr>
        <p:spPr>
          <a:xfrm>
            <a:off x="2303944" y="2684706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/>
              <a:t>Draft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041522-BB70-4A26-3BFA-AFC5452CD718}"/>
              </a:ext>
            </a:extLst>
          </p:cNvPr>
          <p:cNvGrpSpPr/>
          <p:nvPr/>
        </p:nvGrpSpPr>
        <p:grpSpPr>
          <a:xfrm>
            <a:off x="4334191" y="4398494"/>
            <a:ext cx="1826261" cy="503555"/>
            <a:chOff x="5903624" y="4171298"/>
            <a:chExt cx="1826261" cy="50355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457ED7E-1CA6-0AE6-0C6B-A2D5750123C3}"/>
                </a:ext>
              </a:extLst>
            </p:cNvPr>
            <p:cNvSpPr/>
            <p:nvPr/>
          </p:nvSpPr>
          <p:spPr>
            <a:xfrm>
              <a:off x="5903624" y="4171298"/>
              <a:ext cx="1826261" cy="503555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92E246-5BFA-82AE-B3B7-E379F1FC3F52}"/>
                </a:ext>
              </a:extLst>
            </p:cNvPr>
            <p:cNvSpPr txBox="1"/>
            <p:nvPr/>
          </p:nvSpPr>
          <p:spPr>
            <a:xfrm>
              <a:off x="5935597" y="4241242"/>
              <a:ext cx="1739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/>
                <a:t>Validation Failed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88C8219-A27E-EFFC-5BD1-4930F301B042}"/>
              </a:ext>
            </a:extLst>
          </p:cNvPr>
          <p:cNvGrpSpPr/>
          <p:nvPr/>
        </p:nvGrpSpPr>
        <p:grpSpPr>
          <a:xfrm>
            <a:off x="4321234" y="3069829"/>
            <a:ext cx="1838535" cy="652368"/>
            <a:chOff x="3527247" y="2298728"/>
            <a:chExt cx="1429962" cy="65236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F5BD7C4-4BC0-F151-67AF-990A329EE9B0}"/>
                </a:ext>
              </a:extLst>
            </p:cNvPr>
            <p:cNvSpPr/>
            <p:nvPr/>
          </p:nvSpPr>
          <p:spPr>
            <a:xfrm>
              <a:off x="3527247" y="2298728"/>
              <a:ext cx="1397003" cy="652368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04B45E-4507-8589-34C5-FBE4AD6B6DD2}"/>
                </a:ext>
              </a:extLst>
            </p:cNvPr>
            <p:cNvSpPr txBox="1"/>
            <p:nvPr/>
          </p:nvSpPr>
          <p:spPr>
            <a:xfrm>
              <a:off x="3760867" y="2428377"/>
              <a:ext cx="1196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/>
                <a:t>Submitted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A650D6-CCE6-8B32-9ECE-E422AF3E179F}"/>
              </a:ext>
            </a:extLst>
          </p:cNvPr>
          <p:cNvCxnSpPr>
            <a:cxnSpLocks/>
          </p:cNvCxnSpPr>
          <p:nvPr/>
        </p:nvCxnSpPr>
        <p:spPr>
          <a:xfrm>
            <a:off x="8809075" y="2101951"/>
            <a:ext cx="4838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2BB2AF-15F7-1397-C3E6-605EEA630BB9}"/>
              </a:ext>
            </a:extLst>
          </p:cNvPr>
          <p:cNvGrpSpPr/>
          <p:nvPr/>
        </p:nvGrpSpPr>
        <p:grpSpPr>
          <a:xfrm>
            <a:off x="6516937" y="4510815"/>
            <a:ext cx="316228" cy="326645"/>
            <a:chOff x="5050794" y="4732515"/>
            <a:chExt cx="316228" cy="326645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C3E269ED-482A-E884-7FE5-D8BA6666865D}"/>
                </a:ext>
              </a:extLst>
            </p:cNvPr>
            <p:cNvSpPr/>
            <p:nvPr/>
          </p:nvSpPr>
          <p:spPr>
            <a:xfrm>
              <a:off x="5050794" y="4732515"/>
              <a:ext cx="316228" cy="326645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081D50FA-E644-991B-3B31-63F4B8119356}"/>
                </a:ext>
              </a:extLst>
            </p:cNvPr>
            <p:cNvSpPr/>
            <p:nvPr/>
          </p:nvSpPr>
          <p:spPr>
            <a:xfrm>
              <a:off x="5113663" y="4805837"/>
              <a:ext cx="180000" cy="180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280DC1-E743-3D4B-C88B-41578DE7F829}"/>
              </a:ext>
            </a:extLst>
          </p:cNvPr>
          <p:cNvGrpSpPr/>
          <p:nvPr/>
        </p:nvGrpSpPr>
        <p:grpSpPr>
          <a:xfrm>
            <a:off x="7185459" y="1894296"/>
            <a:ext cx="1721739" cy="481647"/>
            <a:chOff x="5903624" y="1559662"/>
            <a:chExt cx="1435488" cy="48164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8A71287-82B0-09FB-47F9-41DA53468E90}"/>
                </a:ext>
              </a:extLst>
            </p:cNvPr>
            <p:cNvSpPr/>
            <p:nvPr/>
          </p:nvSpPr>
          <p:spPr>
            <a:xfrm>
              <a:off x="5903624" y="1559662"/>
              <a:ext cx="1397003" cy="481647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F4A769-3F82-3646-6FDA-A25DD45DFBB0}"/>
                </a:ext>
              </a:extLst>
            </p:cNvPr>
            <p:cNvSpPr txBox="1"/>
            <p:nvPr/>
          </p:nvSpPr>
          <p:spPr>
            <a:xfrm>
              <a:off x="6142770" y="1637432"/>
              <a:ext cx="1196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/>
                <a:t>Published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7F80F1-111A-EEBF-6CCF-5FB4DFEAC7F9}"/>
              </a:ext>
            </a:extLst>
          </p:cNvPr>
          <p:cNvGrpSpPr/>
          <p:nvPr/>
        </p:nvGrpSpPr>
        <p:grpSpPr>
          <a:xfrm>
            <a:off x="7199217" y="2865523"/>
            <a:ext cx="1661823" cy="481647"/>
            <a:chOff x="5894801" y="2298728"/>
            <a:chExt cx="1661823" cy="481647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E38DDAB-75E7-C781-FB56-8DEAE8D475BE}"/>
                </a:ext>
              </a:extLst>
            </p:cNvPr>
            <p:cNvSpPr/>
            <p:nvPr/>
          </p:nvSpPr>
          <p:spPr>
            <a:xfrm>
              <a:off x="5894801" y="2298728"/>
              <a:ext cx="1661823" cy="481647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4B33A5-F25F-CF5D-486D-0DBF8F769139}"/>
                </a:ext>
              </a:extLst>
            </p:cNvPr>
            <p:cNvSpPr txBox="1"/>
            <p:nvPr/>
          </p:nvSpPr>
          <p:spPr>
            <a:xfrm>
              <a:off x="5993866" y="2377837"/>
              <a:ext cx="1553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/>
                <a:t>Not Published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F6CD77-0CCF-A425-AB9F-0C877EB580CE}"/>
              </a:ext>
            </a:extLst>
          </p:cNvPr>
          <p:cNvGrpSpPr/>
          <p:nvPr/>
        </p:nvGrpSpPr>
        <p:grpSpPr>
          <a:xfrm>
            <a:off x="7208395" y="3621824"/>
            <a:ext cx="1685549" cy="477918"/>
            <a:chOff x="5903977" y="3055029"/>
            <a:chExt cx="1230394" cy="4779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A188C14-E1C3-3AA0-74C0-D1C90814CDBF}"/>
                </a:ext>
              </a:extLst>
            </p:cNvPr>
            <p:cNvSpPr/>
            <p:nvPr/>
          </p:nvSpPr>
          <p:spPr>
            <a:xfrm>
              <a:off x="5903977" y="3055029"/>
              <a:ext cx="1206377" cy="477918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CB35EF-E373-3B24-4F6F-6F4B58A2E4D8}"/>
                </a:ext>
              </a:extLst>
            </p:cNvPr>
            <p:cNvSpPr txBox="1"/>
            <p:nvPr/>
          </p:nvSpPr>
          <p:spPr>
            <a:xfrm>
              <a:off x="6131678" y="3102617"/>
              <a:ext cx="1002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/>
                <a:t>Stopped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1D850A-D655-8764-AF4F-0F518548A87C}"/>
              </a:ext>
            </a:extLst>
          </p:cNvPr>
          <p:cNvGrpSpPr/>
          <p:nvPr/>
        </p:nvGrpSpPr>
        <p:grpSpPr>
          <a:xfrm>
            <a:off x="9305890" y="1961308"/>
            <a:ext cx="316228" cy="326645"/>
            <a:chOff x="5050794" y="4732515"/>
            <a:chExt cx="316228" cy="326645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5A18D07F-5C11-F4D3-3678-D97887CA97C9}"/>
                </a:ext>
              </a:extLst>
            </p:cNvPr>
            <p:cNvSpPr/>
            <p:nvPr/>
          </p:nvSpPr>
          <p:spPr>
            <a:xfrm>
              <a:off x="5050794" y="4732515"/>
              <a:ext cx="316228" cy="326645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83E1F50F-5323-2391-128D-87D8424FA4B2}"/>
                </a:ext>
              </a:extLst>
            </p:cNvPr>
            <p:cNvSpPr/>
            <p:nvPr/>
          </p:nvSpPr>
          <p:spPr>
            <a:xfrm>
              <a:off x="5113663" y="4805837"/>
              <a:ext cx="180000" cy="180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F7112D-03F2-6778-0197-72E0C8B92EAA}"/>
              </a:ext>
            </a:extLst>
          </p:cNvPr>
          <p:cNvGrpSpPr/>
          <p:nvPr/>
        </p:nvGrpSpPr>
        <p:grpSpPr>
          <a:xfrm>
            <a:off x="2347243" y="1892808"/>
            <a:ext cx="998052" cy="481646"/>
            <a:chOff x="9410073" y="3005933"/>
            <a:chExt cx="1250344" cy="48164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776015D-4471-1DC0-0B32-C38EBE5CCE76}"/>
                </a:ext>
              </a:extLst>
            </p:cNvPr>
            <p:cNvSpPr/>
            <p:nvPr/>
          </p:nvSpPr>
          <p:spPr>
            <a:xfrm>
              <a:off x="9410073" y="3005933"/>
              <a:ext cx="1159188" cy="481646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957CEA-0806-E756-689C-46F0733917CB}"/>
                </a:ext>
              </a:extLst>
            </p:cNvPr>
            <p:cNvSpPr txBox="1"/>
            <p:nvPr/>
          </p:nvSpPr>
          <p:spPr>
            <a:xfrm>
              <a:off x="9464076" y="3068478"/>
              <a:ext cx="1196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600"/>
                <a:t>Deleted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B58C005-1BF2-E354-2108-848CD7667AD3}"/>
              </a:ext>
            </a:extLst>
          </p:cNvPr>
          <p:cNvGrpSpPr/>
          <p:nvPr/>
        </p:nvGrpSpPr>
        <p:grpSpPr>
          <a:xfrm>
            <a:off x="9308042" y="2922324"/>
            <a:ext cx="316228" cy="326645"/>
            <a:chOff x="5050794" y="4732515"/>
            <a:chExt cx="316228" cy="326645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F270393C-1664-3DAC-40B7-A4132A8BA05A}"/>
                </a:ext>
              </a:extLst>
            </p:cNvPr>
            <p:cNvSpPr/>
            <p:nvPr/>
          </p:nvSpPr>
          <p:spPr>
            <a:xfrm>
              <a:off x="5050794" y="4732515"/>
              <a:ext cx="316228" cy="326645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77581CCA-F2CE-A548-BD7E-FA8DDABA71E1}"/>
                </a:ext>
              </a:extLst>
            </p:cNvPr>
            <p:cNvSpPr/>
            <p:nvPr/>
          </p:nvSpPr>
          <p:spPr>
            <a:xfrm>
              <a:off x="5113663" y="4805837"/>
              <a:ext cx="180000" cy="180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69147B1-A396-DFDB-64C1-1F777BB7D2FB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6191887" y="4674138"/>
            <a:ext cx="325050" cy="6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37E734F9-B0B4-DA09-562E-AC9C68759D1F}"/>
              </a:ext>
            </a:extLst>
          </p:cNvPr>
          <p:cNvSpPr/>
          <p:nvPr/>
        </p:nvSpPr>
        <p:spPr>
          <a:xfrm>
            <a:off x="3236023" y="5440918"/>
            <a:ext cx="186528" cy="196458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40C9C3DA-FA53-A8BA-69A7-BACA69D55382}"/>
              </a:ext>
            </a:extLst>
          </p:cNvPr>
          <p:cNvSpPr/>
          <p:nvPr/>
        </p:nvSpPr>
        <p:spPr>
          <a:xfrm>
            <a:off x="3273106" y="5485017"/>
            <a:ext cx="106174" cy="1082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F3A3A0-BB63-EB50-AEF3-C507DB1FF2C8}"/>
              </a:ext>
            </a:extLst>
          </p:cNvPr>
          <p:cNvSpPr txBox="1"/>
          <p:nvPr/>
        </p:nvSpPr>
        <p:spPr>
          <a:xfrm>
            <a:off x="3467054" y="5368643"/>
            <a:ext cx="510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i="1"/>
              <a:t>End status for a given business ID (notice ID + version ID)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6A20961-2384-D46B-0D77-6A601FD83BB3}"/>
              </a:ext>
            </a:extLst>
          </p:cNvPr>
          <p:cNvSpPr/>
          <p:nvPr/>
        </p:nvSpPr>
        <p:spPr>
          <a:xfrm>
            <a:off x="1857301" y="2797415"/>
            <a:ext cx="216000" cy="21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3370123-B0F2-574B-F8C8-852026E42CEB}"/>
              </a:ext>
            </a:extLst>
          </p:cNvPr>
          <p:cNvCxnSpPr>
            <a:cxnSpLocks/>
          </p:cNvCxnSpPr>
          <p:nvPr/>
        </p:nvCxnSpPr>
        <p:spPr>
          <a:xfrm flipV="1">
            <a:off x="2969569" y="5531861"/>
            <a:ext cx="202613" cy="6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F4B8BA7-1B6A-9242-DB6D-FD3E9C537809}"/>
              </a:ext>
            </a:extLst>
          </p:cNvPr>
          <p:cNvCxnSpPr>
            <a:cxnSpLocks/>
            <a:stCxn id="38" idx="6"/>
          </p:cNvCxnSpPr>
          <p:nvPr/>
        </p:nvCxnSpPr>
        <p:spPr>
          <a:xfrm>
            <a:off x="2073301" y="2905415"/>
            <a:ext cx="2765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61EA9F22-AC98-CD14-CD1D-015909BC1B11}"/>
              </a:ext>
            </a:extLst>
          </p:cNvPr>
          <p:cNvSpPr/>
          <p:nvPr/>
        </p:nvSpPr>
        <p:spPr>
          <a:xfrm>
            <a:off x="1857301" y="3971444"/>
            <a:ext cx="216000" cy="21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9FC0024-FC3B-B185-E762-2AAAAD7155C1}"/>
              </a:ext>
            </a:extLst>
          </p:cNvPr>
          <p:cNvCxnSpPr>
            <a:cxnSpLocks/>
            <a:stCxn id="41" idx="6"/>
          </p:cNvCxnSpPr>
          <p:nvPr/>
        </p:nvCxnSpPr>
        <p:spPr>
          <a:xfrm flipV="1">
            <a:off x="2073301" y="3478648"/>
            <a:ext cx="2260876" cy="600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9961D0-E9BE-6CFE-FE6B-9875010A6A26}"/>
              </a:ext>
            </a:extLst>
          </p:cNvPr>
          <p:cNvGrpSpPr/>
          <p:nvPr/>
        </p:nvGrpSpPr>
        <p:grpSpPr>
          <a:xfrm>
            <a:off x="4332561" y="1900754"/>
            <a:ext cx="2090957" cy="488311"/>
            <a:chOff x="3501607" y="1407155"/>
            <a:chExt cx="1736283" cy="488311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847FE94-CC2C-A7BF-539E-3D39DDFBDBD2}"/>
                </a:ext>
              </a:extLst>
            </p:cNvPr>
            <p:cNvSpPr/>
            <p:nvPr/>
          </p:nvSpPr>
          <p:spPr>
            <a:xfrm>
              <a:off x="3501607" y="1407155"/>
              <a:ext cx="1472789" cy="488311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CCCB578-B426-C9F9-D5B5-AF2E6AA4E661}"/>
                </a:ext>
              </a:extLst>
            </p:cNvPr>
            <p:cNvSpPr txBox="1"/>
            <p:nvPr/>
          </p:nvSpPr>
          <p:spPr>
            <a:xfrm>
              <a:off x="3765102" y="1477662"/>
              <a:ext cx="1472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/>
                <a:t>Publishing</a:t>
              </a: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32EE81E-0CDF-29A9-2CD9-46CDF2D99B50}"/>
              </a:ext>
            </a:extLst>
          </p:cNvPr>
          <p:cNvCxnSpPr>
            <a:cxnSpLocks/>
            <a:stCxn id="24" idx="3"/>
            <a:endCxn id="48" idx="2"/>
          </p:cNvCxnSpPr>
          <p:nvPr/>
        </p:nvCxnSpPr>
        <p:spPr>
          <a:xfrm>
            <a:off x="8893944" y="3854078"/>
            <a:ext cx="4140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B0E69BE-327B-DC49-579D-2AA353A989E3}"/>
              </a:ext>
            </a:extLst>
          </p:cNvPr>
          <p:cNvGrpSpPr/>
          <p:nvPr/>
        </p:nvGrpSpPr>
        <p:grpSpPr>
          <a:xfrm>
            <a:off x="9308042" y="3690755"/>
            <a:ext cx="316228" cy="326645"/>
            <a:chOff x="5050794" y="4732515"/>
            <a:chExt cx="316228" cy="326645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5FF595B7-5D2B-BD40-8033-AE4137E159DF}"/>
                </a:ext>
              </a:extLst>
            </p:cNvPr>
            <p:cNvSpPr/>
            <p:nvPr/>
          </p:nvSpPr>
          <p:spPr>
            <a:xfrm>
              <a:off x="5050794" y="4732515"/>
              <a:ext cx="316228" cy="326645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635EE11F-B855-7A8A-734C-8210CF2ADF1C}"/>
                </a:ext>
              </a:extLst>
            </p:cNvPr>
            <p:cNvSpPr/>
            <p:nvPr/>
          </p:nvSpPr>
          <p:spPr>
            <a:xfrm>
              <a:off x="5113663" y="4805837"/>
              <a:ext cx="180000" cy="180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4D72F16-429E-8C7C-83A4-FFDB3772622E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133992" y="3536443"/>
            <a:ext cx="1074403" cy="32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AE3A605-1448-3787-B488-2E4C0F1F0209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6133992" y="3106347"/>
            <a:ext cx="1065225" cy="163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F5CE882-2634-0409-1AEC-4F32B9BCBAD8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5215328" y="2410832"/>
            <a:ext cx="3986" cy="658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2D022C0-794C-2C60-871C-94274DEF8DAD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6117393" y="2135120"/>
            <a:ext cx="10680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329D321-6642-30BA-0257-6198BACB16E7}"/>
              </a:ext>
            </a:extLst>
          </p:cNvPr>
          <p:cNvCxnSpPr>
            <a:cxnSpLocks/>
          </p:cNvCxnSpPr>
          <p:nvPr/>
        </p:nvCxnSpPr>
        <p:spPr>
          <a:xfrm>
            <a:off x="8878875" y="3090081"/>
            <a:ext cx="4140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990CCB8-1211-4FD3-C1E3-E5B927DDCCF4}"/>
              </a:ext>
            </a:extLst>
          </p:cNvPr>
          <p:cNvCxnSpPr>
            <a:cxnSpLocks/>
          </p:cNvCxnSpPr>
          <p:nvPr/>
        </p:nvCxnSpPr>
        <p:spPr>
          <a:xfrm>
            <a:off x="3317609" y="2869372"/>
            <a:ext cx="1008189" cy="400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D32EC9C-1265-346A-C1AC-E7BE280D3A45}"/>
              </a:ext>
            </a:extLst>
          </p:cNvPr>
          <p:cNvCxnSpPr>
            <a:cxnSpLocks/>
          </p:cNvCxnSpPr>
          <p:nvPr/>
        </p:nvCxnSpPr>
        <p:spPr>
          <a:xfrm flipV="1">
            <a:off x="2842181" y="2341398"/>
            <a:ext cx="0" cy="295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53A4857-67E5-52D8-43ED-79506CACC244}"/>
              </a:ext>
            </a:extLst>
          </p:cNvPr>
          <p:cNvCxnSpPr>
            <a:cxnSpLocks/>
            <a:stCxn id="41" idx="5"/>
            <a:endCxn id="8" idx="1"/>
          </p:cNvCxnSpPr>
          <p:nvPr/>
        </p:nvCxnSpPr>
        <p:spPr>
          <a:xfrm>
            <a:off x="2041669" y="4155812"/>
            <a:ext cx="2324495" cy="497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CE10A82-05C9-5479-BC43-32448DD131F6}"/>
              </a:ext>
            </a:extLst>
          </p:cNvPr>
          <p:cNvSpPr txBox="1"/>
          <p:nvPr/>
        </p:nvSpPr>
        <p:spPr>
          <a:xfrm>
            <a:off x="798371" y="2630582"/>
            <a:ext cx="112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/>
              <a:t>eNotices2 web UI</a:t>
            </a:r>
            <a:endParaRPr lang="en-IE" sz="16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21E104-16EC-1556-42CA-B98496E29AEC}"/>
              </a:ext>
            </a:extLst>
          </p:cNvPr>
          <p:cNvSpPr txBox="1"/>
          <p:nvPr/>
        </p:nvSpPr>
        <p:spPr>
          <a:xfrm>
            <a:off x="798371" y="3815853"/>
            <a:ext cx="106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/>
              <a:t>eNotices2 API</a:t>
            </a:r>
            <a:endParaRPr lang="en-IE" sz="160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A27D995-3C35-06E6-6F49-C948604F5BC5}"/>
              </a:ext>
            </a:extLst>
          </p:cNvPr>
          <p:cNvGrpSpPr/>
          <p:nvPr/>
        </p:nvGrpSpPr>
        <p:grpSpPr>
          <a:xfrm>
            <a:off x="1248880" y="1886413"/>
            <a:ext cx="998052" cy="481646"/>
            <a:chOff x="9410073" y="3005933"/>
            <a:chExt cx="1250344" cy="481646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C59CEDF-C70C-17DD-D6B5-B020010AED8E}"/>
                </a:ext>
              </a:extLst>
            </p:cNvPr>
            <p:cNvSpPr/>
            <p:nvPr/>
          </p:nvSpPr>
          <p:spPr>
            <a:xfrm>
              <a:off x="9410073" y="3005933"/>
              <a:ext cx="1159188" cy="481646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E4C70E5-03DC-5F9B-29D5-936F6E9D8F40}"/>
                </a:ext>
              </a:extLst>
            </p:cNvPr>
            <p:cNvSpPr txBox="1"/>
            <p:nvPr/>
          </p:nvSpPr>
          <p:spPr>
            <a:xfrm>
              <a:off x="9464076" y="3068478"/>
              <a:ext cx="1196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600"/>
                <a:t>Archived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42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When is a valid notice not published?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b="0" i="1">
                <a:effectLst/>
              </a:rPr>
              <a:t>Submitted</a:t>
            </a:r>
            <a:r>
              <a:rPr lang="en-US" b="0" i="0">
                <a:effectLst/>
              </a:rPr>
              <a:t> status means notice is </a:t>
            </a:r>
            <a:r>
              <a:rPr lang="en-US" b="1" i="0">
                <a:effectLst/>
              </a:rPr>
              <a:t>valid</a:t>
            </a:r>
            <a:r>
              <a:rPr lang="en-US" b="0" i="0">
                <a:effectLst/>
              </a:rPr>
              <a:t>, i.e. no errors from CVS rules and ready to publish</a:t>
            </a:r>
            <a:endParaRPr lang="en-US" sz="2400" b="0" i="0">
              <a:effectLst/>
            </a:endParaRPr>
          </a:p>
          <a:p>
            <a:pPr algn="l" rtl="0" fontAlgn="base"/>
            <a:r>
              <a:rPr lang="en-US" b="0" i="0">
                <a:effectLst/>
              </a:rPr>
              <a:t>Reasons for </a:t>
            </a:r>
            <a:r>
              <a:rPr lang="en-US" b="1" i="1">
                <a:effectLst/>
              </a:rPr>
              <a:t>Not Published</a:t>
            </a:r>
            <a:r>
              <a:rPr lang="en-US" b="0" i="0">
                <a:effectLst/>
              </a:rPr>
              <a:t>: not lawful or a technical error </a:t>
            </a:r>
            <a:endParaRPr lang="en-US" sz="2400" b="0" i="0">
              <a:effectLst/>
            </a:endParaRPr>
          </a:p>
          <a:p>
            <a:pPr algn="l" rtl="0" fontAlgn="base"/>
            <a:r>
              <a:rPr lang="en-US" b="1" i="0">
                <a:effectLst/>
              </a:rPr>
              <a:t>Lawfulness</a:t>
            </a:r>
            <a:r>
              <a:rPr lang="en-US" b="0" i="0">
                <a:effectLst/>
              </a:rPr>
              <a:t> </a:t>
            </a:r>
            <a:r>
              <a:rPr lang="en-US" b="0" i="0">
                <a:effectLst/>
                <a:hlinkClick r:id="rId2"/>
              </a:rPr>
              <a:t>rule warning</a:t>
            </a:r>
            <a:r>
              <a:rPr lang="en-US" b="0" i="0">
                <a:effectLst/>
              </a:rPr>
              <a:t>:</a:t>
            </a:r>
          </a:p>
          <a:p>
            <a:pPr lvl="1" fontAlgn="base"/>
            <a:r>
              <a:rPr lang="en-US"/>
              <a:t>Buyer c</a:t>
            </a:r>
            <a:r>
              <a:rPr lang="en-US" b="0" i="0">
                <a:effectLst/>
              </a:rPr>
              <a:t>ountry not in </a:t>
            </a:r>
            <a:r>
              <a:rPr lang="en-US" b="1" i="0">
                <a:effectLst/>
              </a:rPr>
              <a:t>lawful-country</a:t>
            </a:r>
            <a:r>
              <a:rPr lang="en-US" b="0" i="0">
                <a:effectLst/>
              </a:rPr>
              <a:t> codelist and not using EU funds </a:t>
            </a:r>
            <a:endParaRPr lang="en-US" sz="2400" b="0" i="0">
              <a:effectLst/>
            </a:endParaRPr>
          </a:p>
          <a:p>
            <a:pPr lvl="1" fontAlgn="base"/>
            <a:r>
              <a:rPr lang="en-US" b="0" i="0">
                <a:effectLst/>
              </a:rPr>
              <a:t>Also notices in English that contain the string “</a:t>
            </a:r>
            <a:r>
              <a:rPr lang="en-US" b="1" i="0">
                <a:effectLst/>
              </a:rPr>
              <a:t>sale</a:t>
            </a:r>
            <a:r>
              <a:rPr lang="en-US" b="0" i="0">
                <a:effectLst/>
              </a:rPr>
              <a:t>” (no plans to extend this soon)</a:t>
            </a:r>
            <a:endParaRPr lang="en-US" sz="2400" b="0" i="0">
              <a:effectLst/>
            </a:endParaRPr>
          </a:p>
          <a:p>
            <a:pPr lvl="1" fontAlgn="base"/>
            <a:r>
              <a:rPr lang="en-US" b="1" i="0">
                <a:effectLst/>
              </a:rPr>
              <a:t>Human check </a:t>
            </a:r>
            <a:r>
              <a:rPr lang="en-US" b="0" i="0">
                <a:effectLst/>
              </a:rPr>
              <a:t>by Publications Office team (within 5 calendar days) </a:t>
            </a:r>
            <a:endParaRPr lang="en-US" sz="2400" b="0" i="0">
              <a:effectLst/>
            </a:endParaRPr>
          </a:p>
          <a:p>
            <a:pPr algn="l" rtl="0" fontAlgn="base"/>
            <a:r>
              <a:rPr lang="en-US" b="0" i="0">
                <a:effectLst/>
              </a:rPr>
              <a:t>In development: expose </a:t>
            </a:r>
            <a:r>
              <a:rPr lang="en-US" b="1" i="0">
                <a:effectLst/>
              </a:rPr>
              <a:t>reason codes </a:t>
            </a:r>
            <a:r>
              <a:rPr lang="en-US" b="0" i="0">
                <a:effectLst/>
              </a:rPr>
              <a:t>for Not Published in eNotices2 web and API </a:t>
            </a:r>
            <a:endParaRPr lang="en-US" sz="2400" b="0" i="0">
              <a:effectLst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9695896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Publication dates – faster and slower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b="0" i="0">
                <a:effectLst/>
              </a:rPr>
              <a:t>Date of publication of eForms notices on TED: </a:t>
            </a:r>
            <a:r>
              <a:rPr lang="en-US" b="1" i="0">
                <a:effectLst/>
              </a:rPr>
              <a:t>no longer 5 fixed </a:t>
            </a:r>
            <a:r>
              <a:rPr lang="en-US" b="0" i="0">
                <a:effectLst/>
              </a:rPr>
              <a:t>calendar days </a:t>
            </a:r>
            <a:endParaRPr lang="en-US" sz="2400" b="0" i="0">
              <a:effectLst/>
            </a:endParaRPr>
          </a:p>
          <a:p>
            <a:pPr algn="l" rtl="0" fontAlgn="base"/>
            <a:r>
              <a:rPr lang="en-US" i="0">
                <a:effectLst/>
              </a:rPr>
              <a:t>Option to set </a:t>
            </a:r>
            <a:r>
              <a:rPr lang="en-US" b="1" i="0">
                <a:effectLst/>
              </a:rPr>
              <a:t>Preferred publication date </a:t>
            </a:r>
            <a:r>
              <a:rPr lang="en-US" i="0">
                <a:effectLst/>
              </a:rPr>
              <a:t>(BT-738)</a:t>
            </a:r>
            <a:endParaRPr lang="en-US" sz="2400" i="0">
              <a:effectLst/>
            </a:endParaRPr>
          </a:p>
          <a:p>
            <a:pPr algn="l" rtl="0" fontAlgn="base"/>
            <a:r>
              <a:rPr lang="en-US" b="0" i="0">
                <a:effectLst/>
              </a:rPr>
              <a:t>If empty, then we publish “</a:t>
            </a:r>
            <a:r>
              <a:rPr lang="en-US" b="1" i="0">
                <a:effectLst/>
              </a:rPr>
              <a:t>As soon as possible</a:t>
            </a:r>
            <a:r>
              <a:rPr lang="en-US" b="0" i="0">
                <a:effectLst/>
              </a:rPr>
              <a:t>”, i.e. in </a:t>
            </a:r>
            <a:r>
              <a:rPr lang="en-US" i="0">
                <a:effectLst/>
              </a:rPr>
              <a:t>next available </a:t>
            </a:r>
            <a:r>
              <a:rPr lang="en-US" b="0" i="0">
                <a:effectLst/>
              </a:rPr>
              <a:t>OJS issue</a:t>
            </a:r>
          </a:p>
          <a:p>
            <a:pPr lvl="1" fontAlgn="base"/>
            <a:r>
              <a:rPr lang="en-US"/>
              <a:t>notice can be on TED at 9:00 the next morning; maximum 2 working days</a:t>
            </a:r>
          </a:p>
          <a:p>
            <a:pPr lvl="1" fontAlgn="base"/>
            <a:r>
              <a:rPr lang="en-US"/>
              <a:t>less time to stop publication</a:t>
            </a:r>
          </a:p>
          <a:p>
            <a:pPr algn="l" rtl="0" fontAlgn="base"/>
            <a:r>
              <a:rPr lang="en-US" b="0" i="0">
                <a:effectLst/>
              </a:rPr>
              <a:t>If provided, then we publish on </a:t>
            </a:r>
            <a:r>
              <a:rPr lang="en-US" b="1" i="0">
                <a:effectLst/>
              </a:rPr>
              <a:t>preferred date </a:t>
            </a:r>
            <a:r>
              <a:rPr lang="en-US" b="0" i="0">
                <a:effectLst/>
              </a:rPr>
              <a:t>or next available OJS issue after this date</a:t>
            </a:r>
          </a:p>
          <a:p>
            <a:pPr lvl="1" fontAlgn="base"/>
            <a:r>
              <a:rPr lang="en-US" b="0" i="0">
                <a:effectLst/>
              </a:rPr>
              <a:t>check </a:t>
            </a:r>
            <a:r>
              <a:rPr lang="en-US" b="0" i="0">
                <a:effectLst/>
                <a:hlinkClick r:id="rId2"/>
              </a:rPr>
              <a:t>TED release calendar</a:t>
            </a:r>
            <a:r>
              <a:rPr lang="en-US"/>
              <a:t> </a:t>
            </a:r>
            <a:r>
              <a:rPr lang="en-US" b="0" i="0">
                <a:effectLst/>
              </a:rPr>
              <a:t>for working days</a:t>
            </a:r>
          </a:p>
          <a:p>
            <a:pPr lvl="1" fontAlgn="base"/>
            <a:r>
              <a:rPr lang="en-US"/>
              <a:t>p</a:t>
            </a:r>
            <a:r>
              <a:rPr lang="en-US" b="0" i="0">
                <a:effectLst/>
              </a:rPr>
              <a:t>referred publication date can be up to 60 days in the future </a:t>
            </a:r>
          </a:p>
          <a:p>
            <a:pPr fontAlgn="base"/>
            <a:r>
              <a:rPr lang="en-US"/>
              <a:t>On working day before </a:t>
            </a:r>
            <a:r>
              <a:rPr lang="en-US" b="1"/>
              <a:t>expected</a:t>
            </a:r>
            <a:r>
              <a:rPr lang="en-US"/>
              <a:t> publication date:</a:t>
            </a:r>
          </a:p>
          <a:p>
            <a:pPr lvl="1" fontAlgn="base"/>
            <a:r>
              <a:rPr lang="en-US" b="1" i="0">
                <a:effectLst/>
              </a:rPr>
              <a:t>daily</a:t>
            </a:r>
            <a:r>
              <a:rPr lang="en-US" b="0" i="0">
                <a:effectLst/>
              </a:rPr>
              <a:t> export on working days between midday and midnight – notice enters OJS issue</a:t>
            </a:r>
          </a:p>
          <a:p>
            <a:pPr lvl="1" fontAlgn="base"/>
            <a:r>
              <a:rPr lang="en-US"/>
              <a:t>i</a:t>
            </a:r>
            <a:r>
              <a:rPr lang="en-US" b="0" i="0">
                <a:effectLst/>
              </a:rPr>
              <a:t>n “</a:t>
            </a:r>
            <a:r>
              <a:rPr lang="en-US" b="1" i="1">
                <a:effectLst/>
              </a:rPr>
              <a:t>Publishing</a:t>
            </a:r>
            <a:r>
              <a:rPr lang="en-US" b="0" i="0">
                <a:effectLst/>
              </a:rPr>
              <a:t>” status overnight (or over weekend or holidays) </a:t>
            </a:r>
            <a:endParaRPr lang="en-US" sz="2400" b="0" i="0">
              <a:effectLst/>
            </a:endParaRPr>
          </a:p>
          <a:p>
            <a:pPr lvl="1" fontAlgn="base"/>
            <a:endParaRPr lang="en-US" b="0" i="0">
              <a:effectLst/>
            </a:endParaRPr>
          </a:p>
          <a:p>
            <a:pPr lvl="1" fontAlgn="base"/>
            <a:endParaRPr lang="en-US" sz="2400" b="0" i="0">
              <a:effectLst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pic>
        <p:nvPicPr>
          <p:cNvPr id="10" name="Picture 9" descr="A black and red stopwatch&#10;&#10;Description automatically generated">
            <a:extLst>
              <a:ext uri="{FF2B5EF4-FFF2-40B4-BE49-F238E27FC236}">
                <a16:creationId xmlns:a16="http://schemas.microsoft.com/office/drawing/2014/main" id="{ACA145B2-B92D-8C64-2E4B-90933DB88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432" y="194258"/>
            <a:ext cx="1942857" cy="23774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A05B64-B106-A5D3-EC5D-E34D2B09CBC8}"/>
              </a:ext>
            </a:extLst>
          </p:cNvPr>
          <p:cNvSpPr txBox="1"/>
          <p:nvPr/>
        </p:nvSpPr>
        <p:spPr>
          <a:xfrm rot="16200000">
            <a:off x="10737893" y="1189512"/>
            <a:ext cx="2705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by </a:t>
            </a:r>
            <a:r>
              <a:rPr lang="en-US" sz="1000">
                <a:hlinkClick r:id="rId4"/>
              </a:rPr>
              <a:t>Clker-Free-Vector-Images</a:t>
            </a:r>
            <a:r>
              <a:rPr lang="en-US" sz="1000"/>
              <a:t> from </a:t>
            </a:r>
            <a:r>
              <a:rPr lang="en-US" sz="1000">
                <a:hlinkClick r:id="rId5"/>
              </a:rPr>
              <a:t>Pixabay</a:t>
            </a:r>
            <a:endParaRPr lang="en-IE" sz="1000"/>
          </a:p>
        </p:txBody>
      </p:sp>
    </p:spTree>
    <p:extLst>
      <p:ext uri="{BB962C8B-B14F-4D97-AF65-F5344CB8AC3E}">
        <p14:creationId xmlns:p14="http://schemas.microsoft.com/office/powerpoint/2010/main" val="167104006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Stop or Change or Cancel?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b="1" i="0">
                <a:effectLst/>
              </a:rPr>
              <a:t>“</a:t>
            </a:r>
            <a:r>
              <a:rPr lang="en-US" b="1" i="1">
                <a:effectLst/>
              </a:rPr>
              <a:t>Publishing</a:t>
            </a:r>
            <a:r>
              <a:rPr lang="en-US" b="1" i="0">
                <a:effectLst/>
              </a:rPr>
              <a:t>” </a:t>
            </a:r>
            <a:r>
              <a:rPr lang="en-US" b="0" i="0">
                <a:effectLst/>
              </a:rPr>
              <a:t>status visible next month in eNotices2 web and API </a:t>
            </a:r>
          </a:p>
          <a:p>
            <a:pPr algn="l" rtl="0" fontAlgn="base"/>
            <a:r>
              <a:rPr lang="en-US" b="0" i="0">
                <a:effectLst/>
              </a:rPr>
              <a:t>Buyer/API can </a:t>
            </a:r>
            <a:r>
              <a:rPr lang="en-US" b="1" i="0">
                <a:effectLst/>
              </a:rPr>
              <a:t>Stop publication </a:t>
            </a:r>
            <a:r>
              <a:rPr lang="en-US" b="0" i="0">
                <a:effectLst/>
              </a:rPr>
              <a:t>of notice while in </a:t>
            </a:r>
            <a:r>
              <a:rPr lang="en-US" b="0" i="1">
                <a:effectLst/>
              </a:rPr>
              <a:t>Submitted</a:t>
            </a:r>
            <a:r>
              <a:rPr lang="en-US" b="0" i="0">
                <a:effectLst/>
              </a:rPr>
              <a:t> status</a:t>
            </a:r>
          </a:p>
          <a:p>
            <a:pPr algn="l" rtl="0" fontAlgn="base"/>
            <a:r>
              <a:rPr lang="en-US" b="0" i="0">
                <a:effectLst/>
              </a:rPr>
              <a:t>Once in </a:t>
            </a:r>
            <a:r>
              <a:rPr lang="en-US" b="0" i="1">
                <a:effectLst/>
              </a:rPr>
              <a:t>Published</a:t>
            </a:r>
            <a:r>
              <a:rPr lang="en-US" b="0" i="0">
                <a:effectLst/>
              </a:rPr>
              <a:t> status (i.e. on TED), can </a:t>
            </a:r>
            <a:r>
              <a:rPr lang="en-US" b="1" i="0">
                <a:effectLst/>
              </a:rPr>
              <a:t>Change</a:t>
            </a:r>
            <a:r>
              <a:rPr lang="en-US" b="0" i="0">
                <a:effectLst/>
              </a:rPr>
              <a:t> notice or </a:t>
            </a:r>
            <a:r>
              <a:rPr lang="en-US" b="1" i="0">
                <a:effectLst/>
              </a:rPr>
              <a:t>Continue</a:t>
            </a:r>
            <a:r>
              <a:rPr lang="en-US" b="0" i="0">
                <a:effectLst/>
              </a:rPr>
              <a:t> procedure </a:t>
            </a:r>
          </a:p>
          <a:p>
            <a:pPr algn="l" rtl="0" fontAlgn="base"/>
            <a:r>
              <a:rPr lang="en-US" b="1" i="0">
                <a:effectLst/>
              </a:rPr>
              <a:t>Cancel lot or procedure </a:t>
            </a:r>
            <a:r>
              <a:rPr lang="en-US" b="0" i="0">
                <a:effectLst/>
              </a:rPr>
              <a:t>via contract award notice with no winner </a:t>
            </a:r>
          </a:p>
          <a:p>
            <a:pPr algn="l" rtl="0" fontAlgn="base"/>
            <a:r>
              <a:rPr lang="en-US" b="0" i="0">
                <a:effectLst/>
              </a:rPr>
              <a:t>Change notice with </a:t>
            </a:r>
            <a:r>
              <a:rPr lang="en-US" b="1" i="0">
                <a:effectLst/>
              </a:rPr>
              <a:t>“cancel” reason </a:t>
            </a:r>
            <a:r>
              <a:rPr lang="en-US"/>
              <a:t>= the notice is null and void - </a:t>
            </a:r>
            <a:r>
              <a:rPr lang="en-US" b="0" i="0">
                <a:effectLst/>
              </a:rPr>
              <a:t>possible but not recommended!</a:t>
            </a:r>
          </a:p>
          <a:p>
            <a:pPr algn="l" rtl="0" fontAlgn="base"/>
            <a:r>
              <a:rPr lang="en-US"/>
              <a:t>Buyer has these options to control their notices – no need to contact TED helpdesk</a:t>
            </a:r>
            <a:endParaRPr lang="en-US" b="0" i="0">
              <a:effectLst/>
            </a:endParaRPr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71782504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notices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b="0" i="0">
                <a:effectLst/>
              </a:rPr>
              <a:t>eForms are linked by </a:t>
            </a:r>
            <a:r>
              <a:rPr lang="en-US" b="1" i="0">
                <a:effectLst/>
              </a:rPr>
              <a:t>procedure ID </a:t>
            </a:r>
            <a:r>
              <a:rPr lang="en-US" b="0" i="0">
                <a:effectLst/>
              </a:rPr>
              <a:t>but for specific cases: </a:t>
            </a:r>
          </a:p>
          <a:p>
            <a:pPr lvl="1" fontAlgn="base"/>
            <a:r>
              <a:rPr lang="en-US" b="1" i="0">
                <a:effectLst/>
              </a:rPr>
              <a:t>Planning</a:t>
            </a:r>
            <a:r>
              <a:rPr lang="en-US" b="0" i="0">
                <a:effectLst/>
              </a:rPr>
              <a:t>/PINs are not part of procedures: use BT-125 </a:t>
            </a:r>
          </a:p>
          <a:p>
            <a:pPr lvl="1" fontAlgn="base"/>
            <a:r>
              <a:rPr lang="en-US" b="0" i="0">
                <a:effectLst/>
              </a:rPr>
              <a:t>Awards within a </a:t>
            </a:r>
            <a:r>
              <a:rPr lang="en-US" b="1" i="0">
                <a:effectLst/>
              </a:rPr>
              <a:t>framework contract</a:t>
            </a:r>
            <a:r>
              <a:rPr lang="en-US" b="0" i="0">
                <a:effectLst/>
              </a:rPr>
              <a:t>: use OPT-100 </a:t>
            </a:r>
          </a:p>
          <a:p>
            <a:pPr lvl="1" fontAlgn="base"/>
            <a:r>
              <a:rPr lang="en-US" b="1" i="0">
                <a:effectLst/>
              </a:rPr>
              <a:t>Change</a:t>
            </a:r>
            <a:r>
              <a:rPr lang="en-US" b="0" i="0">
                <a:effectLst/>
              </a:rPr>
              <a:t> notice: use BT-758 </a:t>
            </a:r>
          </a:p>
          <a:p>
            <a:pPr lvl="1" fontAlgn="base"/>
            <a:r>
              <a:rPr lang="en-US" b="0" i="0">
                <a:effectLst/>
              </a:rPr>
              <a:t>Contract </a:t>
            </a:r>
            <a:r>
              <a:rPr lang="en-US" b="1" i="0">
                <a:effectLst/>
              </a:rPr>
              <a:t>modification</a:t>
            </a:r>
            <a:r>
              <a:rPr lang="en-US" b="0" i="0">
                <a:effectLst/>
              </a:rPr>
              <a:t>: use BT-1501 </a:t>
            </a:r>
          </a:p>
          <a:p>
            <a:pPr lvl="1" fontAlgn="base"/>
            <a:r>
              <a:rPr lang="en-US" b="0" i="0">
                <a:effectLst/>
              </a:rPr>
              <a:t>Notices </a:t>
            </a:r>
            <a:r>
              <a:rPr lang="en-US" b="1" i="0">
                <a:effectLst/>
              </a:rPr>
              <a:t>before eForms </a:t>
            </a:r>
            <a:r>
              <a:rPr lang="en-US" b="0" i="0">
                <a:effectLst/>
              </a:rPr>
              <a:t>(and any other cases): use OPP-090 </a:t>
            </a:r>
          </a:p>
          <a:p>
            <a:pPr algn="l" rtl="0" fontAlgn="base"/>
            <a:r>
              <a:rPr lang="en-US" b="0" i="0">
                <a:effectLst/>
              </a:rPr>
              <a:t>Use TED publication number ([1-8 digits]-[year]) or eForms UUID </a:t>
            </a:r>
          </a:p>
          <a:p>
            <a:pPr algn="l" rtl="0" fontAlgn="base"/>
            <a:r>
              <a:rPr lang="en-US" b="0" i="0">
                <a:effectLst/>
                <a:hlinkClick r:id="rId2"/>
              </a:rPr>
              <a:t>Developer Docs FAQ</a:t>
            </a:r>
            <a:r>
              <a:rPr lang="en-US"/>
              <a:t> includes this information</a:t>
            </a:r>
            <a:endParaRPr lang="en-IE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7BD0018-655A-D8C2-999E-6CC3E16AA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274" y="2025040"/>
            <a:ext cx="3781425" cy="1890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A92021-A1D8-FB06-F7CE-9B2C40AFD293}"/>
              </a:ext>
            </a:extLst>
          </p:cNvPr>
          <p:cNvSpPr txBox="1"/>
          <p:nvPr/>
        </p:nvSpPr>
        <p:spPr>
          <a:xfrm rot="16200000">
            <a:off x="10716261" y="2847285"/>
            <a:ext cx="2705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by </a:t>
            </a:r>
            <a:r>
              <a:rPr lang="en-US" sz="1000">
                <a:hlinkClick r:id="rId4"/>
              </a:rPr>
              <a:t>OpenClipart-Vectors</a:t>
            </a:r>
            <a:r>
              <a:rPr lang="en-US" sz="1000"/>
              <a:t> from </a:t>
            </a:r>
            <a:r>
              <a:rPr lang="en-US" sz="1000">
                <a:hlinkClick r:id="rId5"/>
              </a:rPr>
              <a:t>Pixabay</a:t>
            </a:r>
            <a:endParaRPr lang="en-IE" sz="1000"/>
          </a:p>
        </p:txBody>
      </p:sp>
    </p:spTree>
    <p:extLst>
      <p:ext uri="{BB962C8B-B14F-4D97-AF65-F5344CB8AC3E}">
        <p14:creationId xmlns:p14="http://schemas.microsoft.com/office/powerpoint/2010/main" val="11725514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rules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b="0" i="0">
                <a:effectLst/>
              </a:rPr>
              <a:t>Dynamic rules depend on information </a:t>
            </a:r>
            <a:r>
              <a:rPr lang="en-US" b="1" i="0">
                <a:effectLst/>
              </a:rPr>
              <a:t>outside the notice </a:t>
            </a:r>
            <a:r>
              <a:rPr lang="en-US" b="0" i="0">
                <a:effectLst/>
              </a:rPr>
              <a:t>and that may </a:t>
            </a:r>
            <a:r>
              <a:rPr lang="en-US" b="1" i="0">
                <a:effectLst/>
              </a:rPr>
              <a:t>vary in time </a:t>
            </a:r>
          </a:p>
          <a:p>
            <a:pPr algn="l" rtl="0" fontAlgn="base"/>
            <a:r>
              <a:rPr lang="en-US" b="0" i="0">
                <a:effectLst/>
              </a:rPr>
              <a:t>Currently two rules (in stage 6 of Schematron rules): </a:t>
            </a:r>
          </a:p>
          <a:p>
            <a:pPr lvl="1" fontAlgn="base"/>
            <a:r>
              <a:rPr lang="en-US" b="1" i="0">
                <a:effectLst/>
              </a:rPr>
              <a:t>Dispatch date </a:t>
            </a:r>
            <a:r>
              <a:rPr lang="en-US" b="0" i="0">
                <a:effectLst/>
              </a:rPr>
              <a:t>(BT-05) must be within 24 hours of reception by eNotices2 (since 1.7.0) </a:t>
            </a:r>
          </a:p>
          <a:p>
            <a:pPr lvl="2" fontAlgn="base"/>
            <a:r>
              <a:rPr lang="en-US" b="0" i="0">
                <a:effectLst/>
              </a:rPr>
              <a:t>Successor of eSentool’s check on NOTICE_DISPATCH_DATE within 12 hours </a:t>
            </a:r>
          </a:p>
          <a:p>
            <a:pPr lvl="1" fontAlgn="base"/>
            <a:r>
              <a:rPr lang="en-US" b="0" i="0">
                <a:effectLst/>
              </a:rPr>
              <a:t>Notice ID cannot be the same as a </a:t>
            </a:r>
            <a:r>
              <a:rPr lang="en-US" b="1" i="0">
                <a:effectLst/>
              </a:rPr>
              <a:t>published notice ID </a:t>
            </a:r>
            <a:r>
              <a:rPr lang="en-US" b="0" i="0">
                <a:effectLst/>
              </a:rPr>
              <a:t>(in CVS as from 1.9.0) </a:t>
            </a:r>
          </a:p>
          <a:p>
            <a:pPr algn="l" rtl="0" fontAlgn="base"/>
            <a:r>
              <a:rPr lang="en-US" b="0" i="0">
                <a:effectLst/>
              </a:rPr>
              <a:t>In future, using SDK2: checks on </a:t>
            </a:r>
            <a:r>
              <a:rPr lang="en-US" b="1" i="0">
                <a:effectLst/>
              </a:rPr>
              <a:t>Change</a:t>
            </a:r>
            <a:r>
              <a:rPr lang="en-US" b="0" i="0">
                <a:effectLst/>
              </a:rPr>
              <a:t> notice, </a:t>
            </a:r>
            <a:r>
              <a:rPr lang="en-US" b="1" i="0">
                <a:effectLst/>
              </a:rPr>
              <a:t>Continue</a:t>
            </a:r>
            <a:r>
              <a:rPr lang="en-US" b="0" i="0">
                <a:effectLst/>
              </a:rPr>
              <a:t> procedure and Contract </a:t>
            </a:r>
            <a:r>
              <a:rPr lang="en-US" b="1" i="0">
                <a:effectLst/>
              </a:rPr>
              <a:t>modification</a:t>
            </a:r>
          </a:p>
          <a:p>
            <a:pPr algn="l" rtl="0" fontAlgn="base"/>
            <a:r>
              <a:rPr lang="en-US" b="0" i="0">
                <a:effectLst/>
              </a:rPr>
              <a:t>Fields that should </a:t>
            </a:r>
            <a:r>
              <a:rPr lang="en-US" b="1" i="0">
                <a:effectLst/>
              </a:rPr>
              <a:t>not be changed </a:t>
            </a:r>
            <a:r>
              <a:rPr lang="en-US" b="0" i="0">
                <a:effectLst/>
              </a:rPr>
              <a:t>(planned):</a:t>
            </a:r>
          </a:p>
          <a:p>
            <a:pPr lvl="1" fontAlgn="base"/>
            <a:r>
              <a:rPr lang="en-US" b="0" i="0">
                <a:effectLst/>
              </a:rPr>
              <a:t>BT-04 Procedure ID, BT-03 Form Type, BT-02 Notice Type, OPT-070 Notice Subtype, BT-105 Procedure Type, BT-23 Main Nature, BT-702 Notice language, BT-1501-(n)-Contract previous notice, BT-142 Winner chosen and the BT-195 Unpublished identifiers </a:t>
            </a:r>
          </a:p>
          <a:p>
            <a:pPr marL="0" indent="0">
              <a:buNone/>
            </a:pPr>
            <a:endParaRPr lang="en-GB">
              <a:cs typeface="Arial"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04787012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white background 2  -  Read-Only" id="{3256414E-8899-4D91-88B9-3858EDC5D164}" vid="{DA25D172-1672-4428-A6C4-D10A4A605E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16" ma:contentTypeDescription="Create a new document." ma:contentTypeScope="" ma:versionID="10a24b5911350fd7fcd9e8ae0f887b44">
  <xsd:schema xmlns:xsd="http://www.w3.org/2001/XMLSchema" xmlns:xs="http://www.w3.org/2001/XMLSchema" xmlns:p="http://schemas.microsoft.com/office/2006/metadata/properties" xmlns:ns2="cce4269c-1bca-4c47-bcbd-0ca0cb14aa6e" xmlns:ns3="96a7f24e-e0df-4592-b6e0-4a62e251a0e5" targetNamespace="http://schemas.microsoft.com/office/2006/metadata/properties" ma:root="true" ma:fieldsID="ee42be72183efd70d7d9a7c2b3d2f005" ns2:_="" ns3:_="">
    <xsd:import namespace="cce4269c-1bca-4c47-bcbd-0ca0cb14aa6e"/>
    <xsd:import namespace="96a7f24e-e0df-4592-b6e0-4a62e251a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7f24e-e0df-4592-b6e0-4a62e251a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752f0e4-ce4d-4dd6-bee9-8d6d8b668caa}" ma:internalName="TaxCatchAll" ma:showField="CatchAllData" ma:web="96a7f24e-e0df-4592-b6e0-4a62e251a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a7f24e-e0df-4592-b6e0-4a62e251a0e5" xsi:nil="true"/>
    <lcf76f155ced4ddcb4097134ff3c332f xmlns="cce4269c-1bca-4c47-bcbd-0ca0cb14aa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7F722D-FE97-48AB-8190-2B038D61C268}">
  <ds:schemaRefs>
    <ds:schemaRef ds:uri="96a7f24e-e0df-4592-b6e0-4a62e251a0e5"/>
    <ds:schemaRef ds:uri="cce4269c-1bca-4c47-bcbd-0ca0cb14aa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865F3BD-7ADA-47AC-A1C3-FC11966418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365862-B5DF-4681-8948-855656D70EA0}">
  <ds:schemaRefs>
    <ds:schemaRef ds:uri="3d8d2588-2ff6-4376-a3c5-8547bd6349de"/>
    <ds:schemaRef ds:uri="96a7f24e-e0df-4592-b6e0-4a62e251a0e5"/>
    <ds:schemaRef ds:uri="cce4269c-1bca-4c47-bcbd-0ca0cb14aa6e"/>
    <ds:schemaRef ds:uri="d1e01616-699f-498e-b9a8-85e81c47c5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 white background</Template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eForms Business ISSUES</vt:lpstr>
      <vt:lpstr>eForms business issues – autumn harvest</vt:lpstr>
      <vt:lpstr>Status of eForms implementation</vt:lpstr>
      <vt:lpstr>Reminder of eForms notice status and workflow</vt:lpstr>
      <vt:lpstr>When is a valid notice not published?</vt:lpstr>
      <vt:lpstr>Publication dates – faster and slower</vt:lpstr>
      <vt:lpstr>Stop or Change or Cancel?</vt:lpstr>
      <vt:lpstr>Linking notices</vt:lpstr>
      <vt:lpstr>Dynamic rules</vt:lpstr>
      <vt:lpstr>Emails from eNotices2</vt:lpstr>
      <vt:lpstr>Developer Portal profile and TED Apps terms of service</vt:lpstr>
      <vt:lpstr>Preview environment</vt:lpstr>
      <vt:lpstr>Information and documentation</vt:lpstr>
      <vt:lpstr>SDK planning</vt:lpstr>
      <vt:lpstr>SDK releases</vt:lpstr>
      <vt:lpstr>Looking ahead</vt:lpstr>
      <vt:lpstr>Thank you for your attention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for General OP Powerpoint presentation</dc:title>
  <dc:creator>FERRAND Karl (OP)</dc:creator>
  <cp:keywords/>
  <cp:revision>1</cp:revision>
  <dcterms:created xsi:type="dcterms:W3CDTF">2023-05-22T20:51:51Z</dcterms:created>
  <dcterms:modified xsi:type="dcterms:W3CDTF">2023-09-26T09:17:55Z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0x0101008BA6791DDFFC024DAA4136D92359EB10</vt:lpwstr>
  </property>
  <property fmtid="{D5CDD505-2E9C-101B-9397-08002B2CF9AE}" pid="3" name="Unit">
    <vt:lpwstr>13;#OP.B.2 - Multimedia and Publications|b60b1445-b671-47b6-b729-f0134ff23533</vt:lpwstr>
  </property>
  <property fmtid="{D5CDD505-2E9C-101B-9397-08002B2CF9AE}" pid="4" name="MSIP_Label_6bd9ddd1-4d20-43f6-abfa-fc3c07406f94_Name">
    <vt:lpwstr>Commission Use</vt:lpwstr>
  </property>
  <property fmtid="{D5CDD505-2E9C-101B-9397-08002B2CF9AE}" pid="5" name="URL">
    <vt:lpwstr/>
  </property>
  <property fmtid="{D5CDD505-2E9C-101B-9397-08002B2CF9AE}" pid="6" name="MSIP_Label_6bd9ddd1-4d20-43f6-abfa-fc3c07406f94_SetDate">
    <vt:lpwstr>2022-04-28T08:42:27Z</vt:lpwstr>
  </property>
  <property fmtid="{D5CDD505-2E9C-101B-9397-08002B2CF9AE}" pid="7" name="MSIP_Label_6bd9ddd1-4d20-43f6-abfa-fc3c07406f94_ActionId">
    <vt:lpwstr>c8e21a04-4ea1-47be-a3a1-8a28161194c0</vt:lpwstr>
  </property>
  <property fmtid="{D5CDD505-2E9C-101B-9397-08002B2CF9AE}" pid="8" name="MSIP_Label_6bd9ddd1-4d20-43f6-abfa-fc3c07406f94_ContentBits">
    <vt:lpwstr>0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Method">
    <vt:lpwstr>Standard</vt:lpwstr>
  </property>
  <property fmtid="{D5CDD505-2E9C-101B-9397-08002B2CF9AE}" pid="11" name="MSIP_Label_6bd9ddd1-4d20-43f6-abfa-fc3c07406f94_Enabled">
    <vt:lpwstr>true</vt:lpwstr>
  </property>
  <property fmtid="{D5CDD505-2E9C-101B-9397-08002B2CF9AE}" pid="12" name="MediaServiceImageTags">
    <vt:lpwstr/>
  </property>
</Properties>
</file>