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9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4" r:id="rId16"/>
    <p:sldId id="293" r:id="rId17"/>
    <p:sldId id="278" r:id="rId18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6FA65-23CE-F553-17CF-F72D059AD686}" v="12" dt="2023-12-12T14:07:16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D Karl (OP)" userId="f83b00f0-b215-47b6-8f86-c4ae3ea907e4" providerId="ADAL" clId="{80715630-5231-49B8-A298-B5E3189B06A0}"/>
    <pc:docChg chg="custSel delSld modSld">
      <pc:chgData name="FERRAND Karl (OP)" userId="f83b00f0-b215-47b6-8f86-c4ae3ea907e4" providerId="ADAL" clId="{80715630-5231-49B8-A298-B5E3189B06A0}" dt="2023-12-12T10:47:02.648" v="61" actId="1076"/>
      <pc:docMkLst>
        <pc:docMk/>
      </pc:docMkLst>
      <pc:sldChg chg="modSp mod">
        <pc:chgData name="FERRAND Karl (OP)" userId="f83b00f0-b215-47b6-8f86-c4ae3ea907e4" providerId="ADAL" clId="{80715630-5231-49B8-A298-B5E3189B06A0}" dt="2023-12-12T10:31:21.494" v="0" actId="1076"/>
        <pc:sldMkLst>
          <pc:docMk/>
          <pc:sldMk cId="3546473570" sldId="257"/>
        </pc:sldMkLst>
        <pc:spChg chg="mod">
          <ac:chgData name="FERRAND Karl (OP)" userId="f83b00f0-b215-47b6-8f86-c4ae3ea907e4" providerId="ADAL" clId="{80715630-5231-49B8-A298-B5E3189B06A0}" dt="2023-12-12T10:31:21.494" v="0" actId="1076"/>
          <ac:spMkLst>
            <pc:docMk/>
            <pc:sldMk cId="3546473570" sldId="257"/>
            <ac:spMk id="6" creationId="{B3AB1C56-7AE4-7A4F-B0BB-ACB9D4CE1402}"/>
          </ac:spMkLst>
        </pc:spChg>
      </pc:sldChg>
      <pc:sldChg chg="addSp delSp modSp mod">
        <pc:chgData name="FERRAND Karl (OP)" userId="f83b00f0-b215-47b6-8f86-c4ae3ea907e4" providerId="ADAL" clId="{80715630-5231-49B8-A298-B5E3189B06A0}" dt="2023-12-12T10:47:02.648" v="61" actId="1076"/>
        <pc:sldMkLst>
          <pc:docMk/>
          <pc:sldMk cId="2663238457" sldId="279"/>
        </pc:sldMkLst>
        <pc:spChg chg="mod">
          <ac:chgData name="FERRAND Karl (OP)" userId="f83b00f0-b215-47b6-8f86-c4ae3ea907e4" providerId="ADAL" clId="{80715630-5231-49B8-A298-B5E3189B06A0}" dt="2023-12-12T10:42:05.643" v="46" actId="20577"/>
          <ac:spMkLst>
            <pc:docMk/>
            <pc:sldMk cId="2663238457" sldId="279"/>
            <ac:spMk id="3" creationId="{EF6EEC95-EFF6-5E43-A780-F8CE1AED3EA5}"/>
          </ac:spMkLst>
        </pc:spChg>
        <pc:picChg chg="del mod">
          <ac:chgData name="FERRAND Karl (OP)" userId="f83b00f0-b215-47b6-8f86-c4ae3ea907e4" providerId="ADAL" clId="{80715630-5231-49B8-A298-B5E3189B06A0}" dt="2023-12-12T10:44:16.501" v="47" actId="478"/>
          <ac:picMkLst>
            <pc:docMk/>
            <pc:sldMk cId="2663238457" sldId="279"/>
            <ac:picMk id="5" creationId="{3457F8ED-636F-CFBC-B6DA-B52D0F1CB265}"/>
          </ac:picMkLst>
        </pc:picChg>
        <pc:picChg chg="add del mod">
          <ac:chgData name="FERRAND Karl (OP)" userId="f83b00f0-b215-47b6-8f86-c4ae3ea907e4" providerId="ADAL" clId="{80715630-5231-49B8-A298-B5E3189B06A0}" dt="2023-12-12T10:44:40.521" v="53" actId="478"/>
          <ac:picMkLst>
            <pc:docMk/>
            <pc:sldMk cId="2663238457" sldId="279"/>
            <ac:picMk id="6" creationId="{DA1C70AE-C238-CF9F-77EB-26F88C64113C}"/>
          </ac:picMkLst>
        </pc:picChg>
        <pc:picChg chg="add mod">
          <ac:chgData name="FERRAND Karl (OP)" userId="f83b00f0-b215-47b6-8f86-c4ae3ea907e4" providerId="ADAL" clId="{80715630-5231-49B8-A298-B5E3189B06A0}" dt="2023-12-12T10:47:02.648" v="61" actId="1076"/>
          <ac:picMkLst>
            <pc:docMk/>
            <pc:sldMk cId="2663238457" sldId="279"/>
            <ac:picMk id="8" creationId="{60C9DC95-F2A7-26BA-9D4B-7A94151EC485}"/>
          </ac:picMkLst>
        </pc:picChg>
      </pc:sldChg>
      <pc:sldChg chg="modSp mod">
        <pc:chgData name="FERRAND Karl (OP)" userId="f83b00f0-b215-47b6-8f86-c4ae3ea907e4" providerId="ADAL" clId="{80715630-5231-49B8-A298-B5E3189B06A0}" dt="2023-12-12T10:39:27.638" v="44" actId="20577"/>
        <pc:sldMkLst>
          <pc:docMk/>
          <pc:sldMk cId="858447832" sldId="295"/>
        </pc:sldMkLst>
        <pc:spChg chg="mod">
          <ac:chgData name="FERRAND Karl (OP)" userId="f83b00f0-b215-47b6-8f86-c4ae3ea907e4" providerId="ADAL" clId="{80715630-5231-49B8-A298-B5E3189B06A0}" dt="2023-12-12T10:39:27.638" v="44" actId="20577"/>
          <ac:spMkLst>
            <pc:docMk/>
            <pc:sldMk cId="858447832" sldId="295"/>
            <ac:spMk id="3" creationId="{EF6EEC95-EFF6-5E43-A780-F8CE1AED3EA5}"/>
          </ac:spMkLst>
        </pc:spChg>
      </pc:sldChg>
      <pc:sldChg chg="modSp mod">
        <pc:chgData name="FERRAND Karl (OP)" userId="f83b00f0-b215-47b6-8f86-c4ae3ea907e4" providerId="ADAL" clId="{80715630-5231-49B8-A298-B5E3189B06A0}" dt="2023-12-12T10:39:07.492" v="27" actId="20577"/>
        <pc:sldMkLst>
          <pc:docMk/>
          <pc:sldMk cId="1557644261" sldId="296"/>
        </pc:sldMkLst>
        <pc:spChg chg="mod">
          <ac:chgData name="FERRAND Karl (OP)" userId="f83b00f0-b215-47b6-8f86-c4ae3ea907e4" providerId="ADAL" clId="{80715630-5231-49B8-A298-B5E3189B06A0}" dt="2023-12-12T10:39:07.492" v="27" actId="20577"/>
          <ac:spMkLst>
            <pc:docMk/>
            <pc:sldMk cId="1557644261" sldId="296"/>
            <ac:spMk id="3" creationId="{EF6EEC95-EFF6-5E43-A780-F8CE1AED3EA5}"/>
          </ac:spMkLst>
        </pc:spChg>
      </pc:sldChg>
      <pc:sldChg chg="del">
        <pc:chgData name="FERRAND Karl (OP)" userId="f83b00f0-b215-47b6-8f86-c4ae3ea907e4" providerId="ADAL" clId="{80715630-5231-49B8-A298-B5E3189B06A0}" dt="2023-12-12T10:37:47.742" v="10" actId="47"/>
        <pc:sldMkLst>
          <pc:docMk/>
          <pc:sldMk cId="3684212273" sldId="301"/>
        </pc:sldMkLst>
      </pc:sldChg>
    </pc:docChg>
  </pc:docChgLst>
  <pc:docChgLst>
    <pc:chgData name="FERRAND Karl (OP)" userId="f83b00f0-b215-47b6-8f86-c4ae3ea907e4" providerId="ADAL" clId="{E7AC71EA-4B0D-43F1-A138-35990E5F3E22}"/>
    <pc:docChg chg="undo custSel addSld delSld modSld">
      <pc:chgData name="FERRAND Karl (OP)" userId="f83b00f0-b215-47b6-8f86-c4ae3ea907e4" providerId="ADAL" clId="{E7AC71EA-4B0D-43F1-A138-35990E5F3E22}" dt="2023-12-13T08:59:33.338" v="1319" actId="20577"/>
      <pc:docMkLst>
        <pc:docMk/>
      </pc:docMkLst>
      <pc:sldChg chg="modSp mod">
        <pc:chgData name="FERRAND Karl (OP)" userId="f83b00f0-b215-47b6-8f86-c4ae3ea907e4" providerId="ADAL" clId="{E7AC71EA-4B0D-43F1-A138-35990E5F3E22}" dt="2023-12-13T08:28:20.942" v="51" actId="5793"/>
        <pc:sldMkLst>
          <pc:docMk/>
          <pc:sldMk cId="538608525" sldId="293"/>
        </pc:sldMkLst>
        <pc:spChg chg="mod">
          <ac:chgData name="FERRAND Karl (OP)" userId="f83b00f0-b215-47b6-8f86-c4ae3ea907e4" providerId="ADAL" clId="{E7AC71EA-4B0D-43F1-A138-35990E5F3E22}" dt="2023-12-13T08:28:20.942" v="51" actId="5793"/>
          <ac:spMkLst>
            <pc:docMk/>
            <pc:sldMk cId="538608525" sldId="293"/>
            <ac:spMk id="3" creationId="{EF6EEC95-EFF6-5E43-A780-F8CE1AED3EA5}"/>
          </ac:spMkLst>
        </pc:spChg>
      </pc:sldChg>
      <pc:sldChg chg="add del">
        <pc:chgData name="FERRAND Karl (OP)" userId="f83b00f0-b215-47b6-8f86-c4ae3ea907e4" providerId="ADAL" clId="{E7AC71EA-4B0D-43F1-A138-35990E5F3E22}" dt="2023-12-13T08:47:18.845" v="54" actId="47"/>
        <pc:sldMkLst>
          <pc:docMk/>
          <pc:sldMk cId="1161698977" sldId="303"/>
        </pc:sldMkLst>
      </pc:sldChg>
      <pc:sldChg chg="addSp delSp modSp add mod">
        <pc:chgData name="FERRAND Karl (OP)" userId="f83b00f0-b215-47b6-8f86-c4ae3ea907e4" providerId="ADAL" clId="{E7AC71EA-4B0D-43F1-A138-35990E5F3E22}" dt="2023-12-13T08:59:33.338" v="1319" actId="20577"/>
        <pc:sldMkLst>
          <pc:docMk/>
          <pc:sldMk cId="218284173" sldId="304"/>
        </pc:sldMkLst>
        <pc:spChg chg="mod">
          <ac:chgData name="FERRAND Karl (OP)" userId="f83b00f0-b215-47b6-8f86-c4ae3ea907e4" providerId="ADAL" clId="{E7AC71EA-4B0D-43F1-A138-35990E5F3E22}" dt="2023-12-13T08:47:50.023" v="113" actId="20577"/>
          <ac:spMkLst>
            <pc:docMk/>
            <pc:sldMk cId="218284173" sldId="304"/>
            <ac:spMk id="2" creationId="{8FD0FE2F-D878-5348-A8C1-3021B7884307}"/>
          </ac:spMkLst>
        </pc:spChg>
        <pc:spChg chg="mod">
          <ac:chgData name="FERRAND Karl (OP)" userId="f83b00f0-b215-47b6-8f86-c4ae3ea907e4" providerId="ADAL" clId="{E7AC71EA-4B0D-43F1-A138-35990E5F3E22}" dt="2023-12-13T08:59:33.338" v="1319" actId="20577"/>
          <ac:spMkLst>
            <pc:docMk/>
            <pc:sldMk cId="218284173" sldId="304"/>
            <ac:spMk id="3" creationId="{EF6EEC95-EFF6-5E43-A780-F8CE1AED3EA5}"/>
          </ac:spMkLst>
        </pc:spChg>
        <pc:picChg chg="add del">
          <ac:chgData name="FERRAND Karl (OP)" userId="f83b00f0-b215-47b6-8f86-c4ae3ea907e4" providerId="ADAL" clId="{E7AC71EA-4B0D-43F1-A138-35990E5F3E22}" dt="2023-12-13T08:47:42.108" v="89" actId="478"/>
          <ac:picMkLst>
            <pc:docMk/>
            <pc:sldMk cId="218284173" sldId="304"/>
            <ac:picMk id="7" creationId="{8849EC21-D3F5-4837-2A9C-0D2C52751038}"/>
          </ac:picMkLst>
        </pc:picChg>
      </pc:sldChg>
    </pc:docChg>
  </pc:docChgLst>
  <pc:docChgLst>
    <pc:chgData name="IOANNIDOU Evgenia (OP)" userId="S::evgenia.ioannidou@publications.europa.eu::16f124f7-669e-485c-9745-0037c49b2ff1" providerId="AD" clId="Web-{8B06FA65-23CE-F553-17CF-F72D059AD686}"/>
    <pc:docChg chg="modSld">
      <pc:chgData name="IOANNIDOU Evgenia (OP)" userId="S::evgenia.ioannidou@publications.europa.eu::16f124f7-669e-485c-9745-0037c49b2ff1" providerId="AD" clId="Web-{8B06FA65-23CE-F553-17CF-F72D059AD686}" dt="2023-12-12T14:07:14.098" v="10" actId="20577"/>
      <pc:docMkLst>
        <pc:docMk/>
      </pc:docMkLst>
      <pc:sldChg chg="modSp">
        <pc:chgData name="IOANNIDOU Evgenia (OP)" userId="S::evgenia.ioannidou@publications.europa.eu::16f124f7-669e-485c-9745-0037c49b2ff1" providerId="AD" clId="Web-{8B06FA65-23CE-F553-17CF-F72D059AD686}" dt="2023-12-12T14:07:14.098" v="10" actId="20577"/>
        <pc:sldMkLst>
          <pc:docMk/>
          <pc:sldMk cId="364608980" sldId="256"/>
        </pc:sldMkLst>
        <pc:spChg chg="mod">
          <ac:chgData name="IOANNIDOU Evgenia (OP)" userId="S::evgenia.ioannidou@publications.europa.eu::16f124f7-669e-485c-9745-0037c49b2ff1" providerId="AD" clId="Web-{8B06FA65-23CE-F553-17CF-F72D059AD686}" dt="2023-12-12T14:07:14.098" v="10" actId="20577"/>
          <ac:spMkLst>
            <pc:docMk/>
            <pc:sldMk cId="364608980" sldId="256"/>
            <ac:spMk id="2" creationId="{09B29C9A-550B-114F-9B2F-060018805E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offline\11\ferraka\Desktop\TED_eForms_PerSDK-Nov-up-to11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97-49FA-8FD4-D2BA67CC9F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97-49FA-8FD4-D2BA67CC9F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97-49FA-8FD4-D2BA67CC9F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97-49FA-8FD4-D2BA67CC9F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97-49FA-8FD4-D2BA67CC9F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97-49FA-8FD4-D2BA67CC9F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97-49FA-8FD4-D2BA67CC9F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97-49FA-8FD4-D2BA67CC9F58}"/>
              </c:ext>
            </c:extLst>
          </c:dPt>
          <c:dLbls>
            <c:dLbl>
              <c:idx val="0"/>
              <c:layout>
                <c:manualLayout>
                  <c:x val="0.1"/>
                  <c:y val="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97-49FA-8FD4-D2BA67CC9F58}"/>
                </c:ext>
              </c:extLst>
            </c:dLbl>
            <c:dLbl>
              <c:idx val="1"/>
              <c:layout>
                <c:manualLayout>
                  <c:x val="0.19682549123326515"/>
                  <c:y val="4.84891732283464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35305690468418E-2"/>
                      <c:h val="0.1026771653543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97-49FA-8FD4-D2BA67CC9F58}"/>
                </c:ext>
              </c:extLst>
            </c:dLbl>
            <c:dLbl>
              <c:idx val="2"/>
              <c:layout>
                <c:manualLayout>
                  <c:x val="0.28263892931353468"/>
                  <c:y val="0.148635515955242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97-49FA-8FD4-D2BA67CC9F58}"/>
                </c:ext>
              </c:extLst>
            </c:dLbl>
            <c:dLbl>
              <c:idx val="3"/>
              <c:layout>
                <c:manualLayout>
                  <c:x val="0.29791670357612587"/>
                  <c:y val="0.258040820555325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97-49FA-8FD4-D2BA67CC9F58}"/>
                </c:ext>
              </c:extLst>
            </c:dLbl>
            <c:dLbl>
              <c:idx val="5"/>
              <c:layout>
                <c:manualLayout>
                  <c:x val="-1.11111111111111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97-49FA-8FD4-D2BA67CC9F58}"/>
                </c:ext>
              </c:extLst>
            </c:dLbl>
            <c:dLbl>
              <c:idx val="7"/>
              <c:layout>
                <c:manualLayout>
                  <c:x val="-1.388888888888883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97-49FA-8FD4-D2BA67CC9F5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'TED eForms Statistics per SDK '!$C$42:$C$49</c:f>
              <c:strCache>
                <c:ptCount val="8"/>
                <c:pt idx="0">
                  <c:v>1.3</c:v>
                </c:pt>
                <c:pt idx="1">
                  <c:v>1.4</c:v>
                </c:pt>
                <c:pt idx="2">
                  <c:v>1.5</c:v>
                </c:pt>
                <c:pt idx="3">
                  <c:v>1.6</c:v>
                </c:pt>
                <c:pt idx="4">
                  <c:v>1.7 </c:v>
                </c:pt>
                <c:pt idx="5">
                  <c:v>1.8</c:v>
                </c:pt>
                <c:pt idx="6">
                  <c:v>1.9</c:v>
                </c:pt>
                <c:pt idx="7">
                  <c:v>1.10</c:v>
                </c:pt>
              </c:strCache>
            </c:strRef>
          </c:cat>
          <c:val>
            <c:numRef>
              <c:f>'TED eForms Statistics per SDK '!$D$42:$D$49</c:f>
              <c:numCache>
                <c:formatCode>General</c:formatCode>
                <c:ptCount val="8"/>
                <c:pt idx="0">
                  <c:v>797</c:v>
                </c:pt>
                <c:pt idx="1">
                  <c:v>0</c:v>
                </c:pt>
                <c:pt idx="2">
                  <c:v>9</c:v>
                </c:pt>
                <c:pt idx="3">
                  <c:v>1539</c:v>
                </c:pt>
                <c:pt idx="4">
                  <c:v>25790</c:v>
                </c:pt>
                <c:pt idx="5">
                  <c:v>3064</c:v>
                </c:pt>
                <c:pt idx="6">
                  <c:v>3982</c:v>
                </c:pt>
                <c:pt idx="7">
                  <c:v>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997-49FA-8FD4-D2BA67CC9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8E28-DE7B-425D-9DB3-17128241CFF4}" type="datetimeFigureOut">
              <a:rPr lang="en-IE" smtClean="0"/>
              <a:t>13/12/2023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4739-B012-45E4-B9CE-394127C946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7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12/13/2023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12/13/2023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12/13/2023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3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ted.europa.eu/eforms/latest/reference/business-rules/index.html#_co_constrai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ted.europa.eu/eforms/latest/reference/business-rules/index.html#_lawfulnes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?utm_source=link-attribution&amp;utm_medium=referral&amp;utm_campaign=image&amp;utm_content=1445655" TargetMode="External"/><Relationship Id="rId2" Type="http://schemas.openxmlformats.org/officeDocument/2006/relationships/hyperlink" Target="https://pixabay.com/users/melaniko-2679446/?utm_source=link-attribution&amp;utm_medium=referral&amp;utm_campaign=image&amp;utm_content=144565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melaniko-2679446/?utm_source=link-attribution&amp;utm_medium=referral&amp;utm_campaign=image&amp;utm_content=1445655" TargetMode="External"/><Relationship Id="rId2" Type="http://schemas.openxmlformats.org/officeDocument/2006/relationships/hyperlink" Target="https://gamma.tedv2.spikeseed.cloud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pixabay.com/?utm_source=link-attribution&amp;utm_medium=referral&amp;utm_campaign=image&amp;utm_content=14456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" TargetMode="External"/><Relationship Id="rId2" Type="http://schemas.openxmlformats.org/officeDocument/2006/relationships/hyperlink" Target="https://docs.ted.europa.e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OP-TED/eForms-SDK/discussions/" TargetMode="External"/><Relationship Id="rId5" Type="http://schemas.openxmlformats.org/officeDocument/2006/relationships/hyperlink" Target="mailto:ted@publications.europa.eu" TargetMode="External"/><Relationship Id="rId4" Type="http://schemas.openxmlformats.org/officeDocument/2006/relationships/hyperlink" Target="https://op.europa.eu/en/web/ted-eform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icsbyannyk-5112090/?utm_source=link-attribution&amp;utm_medium=referral&amp;utm_campaign=image&amp;utm_content=675847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675847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ocs.ted.europa.eu/home/eforms/active-version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-TED/eForms-SDK/releases/tag/1.9.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-TED/eForms-SDK/releases/tag/1.10.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docs.ted.europa.eu/eforms/latest/schematrons/index.html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docs.ted.europa.eu/eforms/latest/field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ted.europa.eu/eforms/latest/reference/index.html#_downloads" TargetMode="External"/><Relationship Id="rId5" Type="http://schemas.openxmlformats.org/officeDocument/2006/relationships/hyperlink" Target="https://docs.ted.europa.eu/eforms/latest/reference/business-rules/index.html" TargetMode="External"/><Relationship Id="rId4" Type="http://schemas.openxmlformats.org/officeDocument/2006/relationships/hyperlink" Target="https://docs.ted.europa.eu/eforms/latest/translations/index.html#asset-types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ted.europa.eu/eforms/latest/reference/code-list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ted.europa.eu/eforms/latest/reference/business-rules/index.html#_pattern_matching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ted.europa.eu/eforms/latest/reference/business-rules/index.html#_co_constrai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CURRENT EFORMS IMPLEMENTATION</a:t>
            </a:r>
            <a:endParaRPr lang="fr-FR" dirty="0"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eSenders annual seminar – 13 December 2023</a:t>
            </a:r>
          </a:p>
          <a:p>
            <a:r>
              <a:rPr lang="fr-FR"/>
              <a:t>Karl Ferrand – Publications Office of the European Union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Rules: mandatory and forbidden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2076308"/>
            <a:ext cx="10854002" cy="3757225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Rule types </a:t>
            </a:r>
            <a:r>
              <a:rPr lang="en-US" sz="1800" b="1">
                <a:latin typeface="Calibri" panose="020F0502020204030204" pitchFamily="34" charset="0"/>
              </a:rPr>
              <a:t>mandatory</a:t>
            </a:r>
            <a:r>
              <a:rPr lang="en-US" sz="1800">
                <a:latin typeface="Calibri" panose="020F0502020204030204" pitchFamily="34" charset="0"/>
              </a:rPr>
              <a:t> and </a:t>
            </a:r>
            <a:r>
              <a:rPr lang="en-US" sz="1800" b="1">
                <a:latin typeface="Calibri" panose="020F0502020204030204" pitchFamily="34" charset="0"/>
              </a:rPr>
              <a:t>forbidden</a:t>
            </a:r>
            <a:r>
              <a:rPr lang="en-US" sz="1800">
                <a:latin typeface="Calibri" panose="020F0502020204030204" pitchFamily="34" charset="0"/>
              </a:rPr>
              <a:t> are generated and apply per notice subtype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fieldId</a:t>
            </a:r>
            <a:r>
              <a:rPr lang="en-US" sz="1800">
                <a:latin typeface="Calibri" panose="020F0502020204030204" pitchFamily="34" charset="0"/>
              </a:rPr>
              <a:t>: BT-132(d)-Lot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noticeSubtype</a:t>
            </a:r>
            <a:r>
              <a:rPr lang="en-US" sz="1800">
                <a:latin typeface="Calibri" panose="020F0502020204030204" pitchFamily="34" charset="0"/>
              </a:rPr>
              <a:t>: 16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conditionEfx</a:t>
            </a:r>
            <a:r>
              <a:rPr lang="en-US" sz="1800">
                <a:latin typeface="Calibri" panose="020F0502020204030204" pitchFamily="34" charset="0"/>
              </a:rPr>
              <a:t>: not(BT-105-Procedure == 'open')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This is what makes a rule conditionally mandatory or conditionally forbidden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If no condition, the field is always mandatory or forbidden for the subtype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context</a:t>
            </a:r>
            <a:r>
              <a:rPr lang="en-US" sz="1800">
                <a:latin typeface="Calibri" panose="020F0502020204030204" pitchFamily="34" charset="0"/>
              </a:rPr>
              <a:t>: </a:t>
            </a:r>
            <a:r>
              <a:rPr lang="en-I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ND-LotTenderingProcess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ruleLabel</a:t>
            </a:r>
            <a:r>
              <a:rPr lang="en-US" sz="1800">
                <a:latin typeface="Calibri" panose="020F0502020204030204" pitchFamily="34" charset="0"/>
              </a:rPr>
              <a:t>: 'Opening date' (BT-132(d)-Lot) is not allowed in notice type '16 – Contract notice – general directive, standard regime' under following condition: 'Type of procedure' (BT-105-Lot) is not 'Open’</a:t>
            </a:r>
          </a:p>
          <a:p>
            <a:pPr marL="180000" lvl="1" indent="0" fontAlgn="base">
              <a:buNone/>
            </a:pPr>
            <a:endParaRPr lang="en-US" sz="1800">
              <a:latin typeface="Calibri" panose="020F0502020204030204" pitchFamily="34" charset="0"/>
            </a:endParaRPr>
          </a:p>
          <a:p>
            <a:pPr lvl="1" fontAlgn="base"/>
            <a:r>
              <a:rPr lang="en-US" sz="1800">
                <a:latin typeface="Calibri" panose="020F0502020204030204" pitchFamily="34" charset="0"/>
              </a:rPr>
              <a:t>Also see</a:t>
            </a:r>
            <a:r>
              <a:rPr lang="en-US" sz="1800" b="0">
                <a:latin typeface="Calibri" panose="020F0502020204030204" pitchFamily="34" charset="0"/>
              </a:rPr>
              <a:t> at </a:t>
            </a:r>
            <a:r>
              <a:rPr lang="en-US" sz="1800" b="0">
                <a:latin typeface="Calibri" panose="020F0502020204030204" pitchFamily="34" charset="0"/>
                <a:hlinkClick r:id="rId2"/>
              </a:rPr>
              <a:t>https://docs.ted.europa.eu/eforms/latest/reference/business-rules/index.html#_rules_applicable_to_specific_notice_sub_types</a:t>
            </a:r>
          </a:p>
          <a:p>
            <a:pPr marL="180000" lvl="1" indent="0" fontAlgn="base">
              <a:buNone/>
            </a:pPr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7E9BD-8E7B-F16E-883D-A7C9AAD4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6931" y="1718623"/>
            <a:ext cx="10210536" cy="2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59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Rules: lawfulness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2763205"/>
            <a:ext cx="10854002" cy="3757225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Rule type </a:t>
            </a:r>
            <a:r>
              <a:rPr lang="en-US" sz="1800" b="1">
                <a:latin typeface="Calibri" panose="020F0502020204030204" pitchFamily="34" charset="0"/>
              </a:rPr>
              <a:t>lawfulness</a:t>
            </a:r>
            <a:r>
              <a:rPr lang="en-US" sz="1800">
                <a:latin typeface="Calibri" panose="020F0502020204030204" pitchFamily="34" charset="0"/>
              </a:rPr>
              <a:t> are the only rules with warnings, requiring manual check by OP to publish or not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fieldId</a:t>
            </a:r>
            <a:r>
              <a:rPr lang="en-US" sz="1800">
                <a:latin typeface="Calibri" panose="020F0502020204030204" pitchFamily="34" charset="0"/>
              </a:rPr>
              <a:t>: BT-514-Organization-Company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conditionEfx</a:t>
            </a:r>
            <a:r>
              <a:rPr lang="en-US" sz="1800">
                <a:latin typeface="Calibri" panose="020F0502020204030204" pitchFamily="34" charset="0"/>
              </a:rPr>
              <a:t>: (OPT-200-Organization-Company in OPT-300-Procedure-Buyer) and OPP-070-notice in ('1','2','3','4','5','6','E1','E2’)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expressionEfx: </a:t>
            </a:r>
            <a:r>
              <a:rPr lang="en-US" sz="1800">
                <a:latin typeface="Calibri" panose="020F0502020204030204" pitchFamily="34" charset="0"/>
              </a:rPr>
              <a:t>(BT-514-Organization-Company[OPT-200-Organization-Company in OPT-300-Procedure-Buyer] in (lawful-country))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context</a:t>
            </a:r>
            <a:r>
              <a:rPr lang="en-US" sz="1800">
                <a:latin typeface="Calibri" panose="020F0502020204030204" pitchFamily="34" charset="0"/>
              </a:rPr>
              <a:t>: </a:t>
            </a:r>
            <a:r>
              <a:rPr lang="en-I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ND-Company</a:t>
            </a:r>
            <a:r>
              <a:rPr lang="en-IE" sz="1600"/>
              <a:t> 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ruleLabel</a:t>
            </a:r>
            <a:r>
              <a:rPr lang="en-US" sz="1800">
                <a:latin typeface="Calibri" panose="020F0502020204030204" pitchFamily="34" charset="0"/>
              </a:rPr>
              <a:t>: The buyer must be in a country for which the publication is expressly authorized</a:t>
            </a:r>
          </a:p>
          <a:p>
            <a:pPr lvl="1" fontAlgn="base"/>
            <a:endParaRPr lang="en-US" sz="1800">
              <a:latin typeface="Calibri" panose="020F0502020204030204" pitchFamily="34" charset="0"/>
            </a:endParaRPr>
          </a:p>
          <a:p>
            <a:pPr lvl="1" fontAlgn="base"/>
            <a:r>
              <a:rPr lang="en-US" sz="1800">
                <a:latin typeface="Calibri" panose="020F0502020204030204" pitchFamily="34" charset="0"/>
              </a:rPr>
              <a:t>Also see</a:t>
            </a:r>
            <a:r>
              <a:rPr lang="en-US" sz="1800" b="0">
                <a:latin typeface="Calibri" panose="020F0502020204030204" pitchFamily="34" charset="0"/>
              </a:rPr>
              <a:t> at </a:t>
            </a:r>
            <a:r>
              <a:rPr lang="en-US" sz="1800" b="0">
                <a:latin typeface="Calibri" panose="020F0502020204030204" pitchFamily="34" charset="0"/>
                <a:hlinkClick r:id="rId2"/>
              </a:rPr>
              <a:t>https://docs.ted.europa.eu/eforms/latest/reference/business-rules/index.html#_lawfulness</a:t>
            </a:r>
            <a:endParaRPr lang="en-US" sz="1800" b="0">
              <a:latin typeface="Calibri" panose="020F0502020204030204" pitchFamily="34" charset="0"/>
            </a:endParaRPr>
          </a:p>
          <a:p>
            <a:pPr lvl="1" fontAlgn="base"/>
            <a:r>
              <a:rPr lang="en-US" sz="1800">
                <a:latin typeface="Calibri" panose="020F0502020204030204" pitchFamily="34" charset="0"/>
              </a:rPr>
              <a:t>In the longer term, further non-Schematron rules may be developed, e.g. mix of languages, text analysis</a:t>
            </a:r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7E9BD-8E7B-F16E-883D-A7C9AAD4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1" y="1566222"/>
            <a:ext cx="10544579" cy="10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03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issues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fr-BE"/>
              <a:t>CVS doesn’t have all rules yet, e.g. checking valid linked notices, Change notice, etc</a:t>
            </a:r>
          </a:p>
          <a:p>
            <a:pPr algn="l" rtl="0" fontAlgn="base"/>
            <a:r>
              <a:rPr lang="fr-BE"/>
              <a:t>Some notices will be rejected after CVS, i.e. Not Published – check your notice status</a:t>
            </a:r>
          </a:p>
          <a:p>
            <a:pPr lvl="1" fontAlgn="base"/>
            <a:r>
              <a:rPr lang="fr-BE"/>
              <a:t>Linking to a notice that hasn’t been published yet, especially Change notice</a:t>
            </a:r>
          </a:p>
          <a:p>
            <a:pPr lvl="1" fontAlgn="base"/>
            <a:r>
              <a:rPr lang="fr-BE"/>
              <a:t>Some cases of unpublished fields, with dates in the past</a:t>
            </a:r>
          </a:p>
          <a:p>
            <a:pPr fontAlgn="base"/>
            <a:r>
              <a:rPr lang="fr-BE"/>
              <a:t>Data quality:</a:t>
            </a:r>
          </a:p>
          <a:p>
            <a:pPr lvl="1" fontAlgn="base"/>
            <a:r>
              <a:rPr lang="en-GB"/>
              <a:t>Contract award notices need to carefully link tenderers, tenders, contract to define the winner</a:t>
            </a:r>
          </a:p>
          <a:p>
            <a:pPr lvl="1" fontAlgn="base"/>
            <a:r>
              <a:rPr lang="en-GB"/>
              <a:t>Change notices or Continue procedure that are not consistent</a:t>
            </a:r>
          </a:p>
          <a:p>
            <a:pPr lvl="1" fontAlgn="base"/>
            <a:r>
              <a:rPr lang="en-GB"/>
              <a:t>OP needs to implement rules but buyers are ultimately responsible</a:t>
            </a:r>
          </a:p>
          <a:p>
            <a:pPr lvl="1" fontAlgn="base"/>
            <a:r>
              <a:rPr lang="en-GB"/>
              <a:t>eSenders are also responsible for business and technical capacity</a:t>
            </a:r>
          </a:p>
          <a:p>
            <a:pPr lvl="1" fontAlgn="base"/>
            <a:r>
              <a:rPr lang="en-GB"/>
              <a:t>User interface can help to avoid poor notices</a:t>
            </a:r>
          </a:p>
          <a:p>
            <a:pPr lvl="1" fontAlgn="base"/>
            <a:r>
              <a:rPr lang="en-GB"/>
              <a:t>OP will contact you via Developer Portal emails if needed</a:t>
            </a:r>
          </a:p>
          <a:p>
            <a:pPr marL="0" indent="0" fontAlgn="base">
              <a:buNone/>
            </a:pP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D257D-F053-1586-B441-197DDB834AE8}"/>
              </a:ext>
            </a:extLst>
          </p:cNvPr>
          <p:cNvSpPr txBox="1"/>
          <p:nvPr/>
        </p:nvSpPr>
        <p:spPr>
          <a:xfrm rot="16200000">
            <a:off x="10716261" y="4863514"/>
            <a:ext cx="270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2"/>
              </a:rPr>
              <a:t>melaniko</a:t>
            </a:r>
            <a:r>
              <a:rPr lang="en-US" sz="1000"/>
              <a:t> from </a:t>
            </a:r>
            <a:r>
              <a:rPr lang="en-US" sz="1000">
                <a:hlinkClick r:id="rId3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2182841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en-GB" b="0" i="0">
                <a:effectLst/>
              </a:rPr>
              <a:t>Final switches to eForms – update your go-live dates in Developer Portal profile</a:t>
            </a:r>
          </a:p>
          <a:p>
            <a:pPr fontAlgn="base"/>
            <a:r>
              <a:rPr lang="en-GB" b="0" i="0">
                <a:effectLst/>
              </a:rPr>
              <a:t>eSentool: last submissions on 31 January, other functions available for further 3 months</a:t>
            </a:r>
          </a:p>
          <a:p>
            <a:pPr algn="l" rtl="0" fontAlgn="base"/>
            <a:r>
              <a:rPr lang="en-GB"/>
              <a:t>Add </a:t>
            </a:r>
            <a:r>
              <a:rPr lang="en-GB" b="0" i="0">
                <a:effectLst/>
              </a:rPr>
              <a:t>Not Published reasons and </a:t>
            </a:r>
            <a:r>
              <a:rPr lang="en-GB"/>
              <a:t>Expected publication date</a:t>
            </a:r>
          </a:p>
          <a:p>
            <a:pPr algn="l" rtl="0" fontAlgn="base"/>
            <a:r>
              <a:rPr lang="en-GB" b="0" i="0">
                <a:effectLst/>
              </a:rPr>
              <a:t>SDK 1.11 in Q1 2024</a:t>
            </a:r>
          </a:p>
          <a:p>
            <a:pPr algn="l" rtl="0" fontAlgn="base"/>
            <a:r>
              <a:rPr lang="en-GB"/>
              <a:t>SDK 2.x, including rules for </a:t>
            </a:r>
            <a:r>
              <a:rPr lang="en-US" i="0">
                <a:effectLst/>
              </a:rPr>
              <a:t>Change notice, Continue procedure and Contract modification</a:t>
            </a:r>
            <a:endParaRPr lang="en-GB"/>
          </a:p>
          <a:p>
            <a:pPr fontAlgn="base"/>
            <a:r>
              <a:rPr lang="en-GB"/>
              <a:t>API v3</a:t>
            </a:r>
            <a:endParaRPr lang="en-GB" b="1"/>
          </a:p>
          <a:p>
            <a:pPr algn="l" rtl="0" fontAlgn="base"/>
            <a:r>
              <a:rPr lang="en-GB"/>
              <a:t>Implement 2023 amendment:</a:t>
            </a:r>
          </a:p>
          <a:p>
            <a:pPr lvl="1" fontAlgn="base"/>
            <a:r>
              <a:rPr lang="en-GB"/>
              <a:t>By June: IPI and FSR fields, codelists, rules, NTDs, view-templates, translations</a:t>
            </a:r>
          </a:p>
          <a:p>
            <a:pPr lvl="1" fontAlgn="base"/>
            <a:r>
              <a:rPr lang="en-GB"/>
              <a:t>By November: Six new E1-E6 forms</a:t>
            </a:r>
          </a:p>
          <a:p>
            <a:pPr fontAlgn="base"/>
            <a:r>
              <a:rPr lang="en-GB"/>
              <a:t>Continue support, documentation, 3 or 4 eSender workshops per year</a:t>
            </a:r>
          </a:p>
          <a:p>
            <a:pPr fontAlgn="base"/>
            <a:r>
              <a:rPr lang="en-GB"/>
              <a:t>New TED website </a:t>
            </a:r>
            <a:r>
              <a:rPr lang="en-GB">
                <a:hlinkClick r:id="rId2"/>
              </a:rPr>
              <a:t>https://gamma.tedv2.spikeseed.cloud/en/</a:t>
            </a:r>
            <a:endParaRPr lang="en-GB"/>
          </a:p>
          <a:p>
            <a:pPr marL="0" indent="0" fontAlgn="base">
              <a:buNone/>
            </a:pP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D257D-F053-1586-B441-197DDB834AE8}"/>
              </a:ext>
            </a:extLst>
          </p:cNvPr>
          <p:cNvSpPr txBox="1"/>
          <p:nvPr/>
        </p:nvSpPr>
        <p:spPr>
          <a:xfrm rot="16200000">
            <a:off x="10716261" y="4863514"/>
            <a:ext cx="2705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3"/>
              </a:rPr>
              <a:t>melaniko</a:t>
            </a:r>
            <a:r>
              <a:rPr lang="en-US" sz="1000"/>
              <a:t> from </a:t>
            </a:r>
            <a:r>
              <a:rPr lang="en-US" sz="1000">
                <a:hlinkClick r:id="rId4"/>
              </a:rPr>
              <a:t>Pixabay</a:t>
            </a:r>
            <a:endParaRPr lang="en-IE" sz="1000"/>
          </a:p>
        </p:txBody>
      </p:sp>
      <p:pic>
        <p:nvPicPr>
          <p:cNvPr id="7" name="Picture 6" descr="Cartoon of a couple of girls rowing a dragon boat&#10;&#10;Description automatically generated">
            <a:extLst>
              <a:ext uri="{FF2B5EF4-FFF2-40B4-BE49-F238E27FC236}">
                <a16:creationId xmlns:a16="http://schemas.microsoft.com/office/drawing/2014/main" id="{8849EC21-D3F5-4837-2A9C-0D2C52751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04726" y="4772921"/>
            <a:ext cx="2980266" cy="14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85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065531"/>
            <a:ext cx="9144000" cy="1003112"/>
          </a:xfrm>
        </p:spPr>
        <p:txBody>
          <a:bodyPr/>
          <a:lstStyle/>
          <a:p>
            <a:r>
              <a:rPr lang="en-LU"/>
              <a:t>Thank you</a:t>
            </a:r>
            <a:r>
              <a:rPr lang="en-IE"/>
              <a:t> for your attention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2462925"/>
            <a:ext cx="9144000" cy="3723826"/>
          </a:xfrm>
        </p:spPr>
        <p:txBody>
          <a:bodyPr>
            <a:normAutofit/>
          </a:bodyPr>
          <a:lstStyle/>
          <a:p>
            <a:pPr algn="l" rtl="0" fontAlgn="base"/>
            <a:r>
              <a:rPr lang="en-IE" b="1" i="0" u="none" strike="noStrike">
                <a:solidFill>
                  <a:srgbClr val="000000"/>
                </a:solidFill>
                <a:effectLst/>
              </a:rPr>
              <a:t>Links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IE" b="0" i="0" u="sng" strike="noStrike">
                <a:solidFill>
                  <a:srgbClr val="6699CC"/>
                </a:solidFill>
                <a:effectLst/>
                <a:hlinkClick r:id="rId2"/>
              </a:rPr>
              <a:t>https://docs.ted.europa.eu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Developer guide, APIs, Preview, FAQ, every SDK version…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3"/>
              </a:rPr>
              <a:t>https://github.com/OP-TED/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Components and code for developers, SDK, discussions…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  <a:hlinkClick r:id="rId4"/>
              </a:rPr>
              <a:t>​https://op.europa.eu/en/web/ted-eforms </a:t>
            </a:r>
            <a:r>
              <a:rPr lang="en-IE" b="0">
                <a:solidFill>
                  <a:srgbClr val="000000"/>
                </a:solidFill>
              </a:rPr>
              <a:t>-</a:t>
            </a:r>
            <a:r>
              <a:rPr lang="en-IE" b="0" i="0">
                <a:solidFill>
                  <a:srgbClr val="000000"/>
                </a:solidFill>
                <a:effectLst/>
              </a:rPr>
              <a:t> OP eForms events</a:t>
            </a:r>
          </a:p>
          <a:p>
            <a:pPr algn="l" rtl="0" fontAlgn="base"/>
            <a:endParaRPr lang="en-IE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1" i="0" u="none" strike="noStrike">
                <a:solidFill>
                  <a:srgbClr val="000000"/>
                </a:solidFill>
                <a:effectLst/>
              </a:rPr>
              <a:t>Any questions?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Business: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5"/>
              </a:rPr>
              <a:t>ted@publications.europa.eu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Technical: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6"/>
              </a:rPr>
              <a:t>https://github.com/OP-TED/eForms-SDK/discussions/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207715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ta claus with a white beard and a red and yellow striped hat&#10;&#10;Description automatically generated">
            <a:extLst>
              <a:ext uri="{FF2B5EF4-FFF2-40B4-BE49-F238E27FC236}">
                <a16:creationId xmlns:a16="http://schemas.microsoft.com/office/drawing/2014/main" id="{3800ACBF-C9A9-4E1F-BE8E-7CC1F01A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3" y="1503544"/>
            <a:ext cx="7323667" cy="4874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eForms business issues – Christmas edition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/>
              <a:t>Status of eForms implementation</a:t>
            </a:r>
          </a:p>
          <a:p>
            <a:r>
              <a:rPr lang="en-GB" sz="2400"/>
              <a:t>Status of SDK versions</a:t>
            </a:r>
          </a:p>
          <a:p>
            <a:r>
              <a:rPr lang="en-GB" sz="2400"/>
              <a:t>Highlights SDK 1.9 and 1.10</a:t>
            </a:r>
          </a:p>
          <a:p>
            <a:r>
              <a:rPr lang="en-GB" sz="2400"/>
              <a:t>Reading rules</a:t>
            </a:r>
          </a:p>
          <a:p>
            <a:r>
              <a:rPr lang="en-GB" sz="2400"/>
              <a:t>Looking ahead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B1C56-7AE4-7A4F-B0BB-ACB9D4CE1402}"/>
              </a:ext>
            </a:extLst>
          </p:cNvPr>
          <p:cNvSpPr txBox="1"/>
          <p:nvPr/>
        </p:nvSpPr>
        <p:spPr>
          <a:xfrm rot="16200000">
            <a:off x="10831050" y="2920084"/>
            <a:ext cx="2475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Image by </a:t>
            </a:r>
            <a:r>
              <a:rPr lang="en-US" sz="1000">
                <a:hlinkClick r:id="rId3"/>
              </a:rPr>
              <a:t>Annick Vanblaere</a:t>
            </a:r>
            <a:r>
              <a:rPr lang="en-US" sz="1000"/>
              <a:t> from </a:t>
            </a:r>
            <a:r>
              <a:rPr lang="en-US" sz="1000">
                <a:hlinkClick r:id="rId4"/>
              </a:rPr>
              <a:t>Pixabay</a:t>
            </a:r>
            <a:endParaRPr lang="en-IE" sz="1000"/>
          </a:p>
        </p:txBody>
      </p:sp>
    </p:spTree>
    <p:extLst>
      <p:ext uri="{BB962C8B-B14F-4D97-AF65-F5344CB8AC3E}">
        <p14:creationId xmlns:p14="http://schemas.microsoft.com/office/powerpoint/2010/main" val="35464735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Status of eForms implementation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algn="l" rtl="0" fontAlgn="base"/>
            <a:r>
              <a:rPr lang="en-US" i="0">
                <a:effectLst/>
              </a:rPr>
              <a:t>Over</a:t>
            </a:r>
            <a:r>
              <a:rPr lang="en-US" b="1" i="0">
                <a:effectLst/>
              </a:rPr>
              <a:t> 48000</a:t>
            </a:r>
            <a:r>
              <a:rPr lang="en-US" b="0" i="0">
                <a:effectLst/>
              </a:rPr>
              <a:t> eForms notices published on TED since November 2022</a:t>
            </a:r>
          </a:p>
          <a:p>
            <a:pPr algn="l" rtl="0" fontAlgn="base"/>
            <a:r>
              <a:rPr lang="en-US"/>
              <a:t>In the past 7 days: </a:t>
            </a:r>
          </a:p>
          <a:p>
            <a:pPr lvl="1" fontAlgn="base"/>
            <a:r>
              <a:rPr lang="en-US"/>
              <a:t>49% eForms, 51% TED-XML</a:t>
            </a:r>
          </a:p>
          <a:p>
            <a:pPr lvl="1" fontAlgn="base"/>
            <a:r>
              <a:rPr lang="en-US"/>
              <a:t>eForms 12% via eNotices2, 88% from eSenders</a:t>
            </a:r>
          </a:p>
          <a:p>
            <a:pPr lvl="1" fontAlgn="base"/>
            <a:r>
              <a:rPr lang="en-US"/>
              <a:t>11 countries at </a:t>
            </a:r>
            <a:r>
              <a:rPr lang="en-US" b="1"/>
              <a:t>&gt;80% </a:t>
            </a:r>
            <a:r>
              <a:rPr lang="en-US"/>
              <a:t>eForms: Belgium, Cyprus, Estonia, Finland, Germany, Hungary, Ireland, Latvia, Netherlands, Slovakia, Switzerland</a:t>
            </a:r>
          </a:p>
          <a:p>
            <a:pPr lvl="1" fontAlgn="base"/>
            <a:r>
              <a:rPr lang="en-US"/>
              <a:t>11 countries between </a:t>
            </a:r>
            <a:r>
              <a:rPr lang="en-US" b="1"/>
              <a:t>10% and 80%: </a:t>
            </a:r>
            <a:r>
              <a:rPr lang="en-US"/>
              <a:t>Austria, Denmark, Iceland, Norway, Lithuania, Malta, Norway, Poland, Romania, Spain, Sweden, (EU institutions)</a:t>
            </a:r>
          </a:p>
          <a:p>
            <a:pPr lvl="1" fontAlgn="base"/>
            <a:r>
              <a:rPr lang="en-US"/>
              <a:t>8 countries below </a:t>
            </a:r>
            <a:r>
              <a:rPr lang="en-US" b="1"/>
              <a:t>10%</a:t>
            </a:r>
            <a:r>
              <a:rPr lang="en-US"/>
              <a:t>: Bulgaria, Croatia, Czechia, France, Greece, Italy, Luxembourg, Slovenia</a:t>
            </a:r>
          </a:p>
          <a:p>
            <a:pPr fontAlgn="base"/>
            <a:r>
              <a:rPr lang="en-US"/>
              <a:t>Range of cases: limited or partial transitions, multiple or no eSenders in country, imminent go-live, plans for January…</a:t>
            </a:r>
          </a:p>
          <a:p>
            <a:pPr marL="0" indent="0" algn="l" rtl="0" fontAlgn="base">
              <a:buNone/>
            </a:pPr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60C9DC95-F2A7-26BA-9D4B-7A94151E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355" y="443539"/>
            <a:ext cx="3866268" cy="23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84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Status of SDK versions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2" y="1805355"/>
            <a:ext cx="6679936" cy="4220796"/>
          </a:xfrm>
        </p:spPr>
        <p:txBody>
          <a:bodyPr>
            <a:normAutofit/>
          </a:bodyPr>
          <a:lstStyle/>
          <a:p>
            <a:pPr fontAlgn="base"/>
            <a:r>
              <a:rPr lang="en-US" i="0">
                <a:effectLst/>
              </a:rPr>
              <a:t>Good uptake of newer versions but the party continues</a:t>
            </a:r>
          </a:p>
          <a:p>
            <a:pPr fontAlgn="base"/>
            <a:r>
              <a:rPr lang="en-US"/>
              <a:t>Versions 1.3, 1.4, 1.5 no longer active on 31 January 2024</a:t>
            </a:r>
          </a:p>
          <a:p>
            <a:pPr fontAlgn="base"/>
            <a:r>
              <a:rPr lang="en-US"/>
              <a:t>1.6 ends in March, 1.7 in May, 1.8 in July</a:t>
            </a:r>
          </a:p>
          <a:p>
            <a:pPr fontAlgn="base"/>
            <a:r>
              <a:rPr lang="en-US"/>
              <a:t>More details and plans for active versions and CVS:</a:t>
            </a:r>
          </a:p>
          <a:p>
            <a:pPr marL="0" indent="0" fontAlgn="base">
              <a:buNone/>
            </a:pPr>
            <a:r>
              <a:rPr lang="en-US" sz="1800">
                <a:hlinkClick r:id="rId2"/>
              </a:rPr>
              <a:t>https://docs.ted.europa.eu/home/eforms/active-versions/index.html</a:t>
            </a:r>
            <a:endParaRPr lang="en-US" sz="1800"/>
          </a:p>
          <a:p>
            <a:pPr marL="0" indent="0" fontAlgn="base">
              <a:buNone/>
            </a:pPr>
            <a:endParaRPr lang="en-US" sz="1800"/>
          </a:p>
          <a:p>
            <a:pPr fontAlgn="base"/>
            <a:r>
              <a:rPr lang="en-US"/>
              <a:t>General convention: SDK versions kept active in Production for 12 months after release</a:t>
            </a:r>
          </a:p>
          <a:p>
            <a:pPr fontAlgn="base"/>
            <a:r>
              <a:rPr lang="en-US"/>
              <a:t>Active versions also get support and patches</a:t>
            </a:r>
          </a:p>
          <a:p>
            <a:pPr fontAlgn="base"/>
            <a:endParaRPr lang="en-US"/>
          </a:p>
          <a:p>
            <a:pPr marL="0" indent="0" algn="l" rtl="0" fontAlgn="base">
              <a:buNone/>
            </a:pPr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B67BE5-EC45-274E-A649-FB26EC57C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408436"/>
              </p:ext>
            </p:extLst>
          </p:nvPr>
        </p:nvGraphicFramePr>
        <p:xfrm>
          <a:off x="7450668" y="1985353"/>
          <a:ext cx="4741332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42752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1.9 October highlights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800" i="0">
                <a:effectLst/>
                <a:latin typeface="Calibri" panose="020F0502020204030204" pitchFamily="34" charset="0"/>
              </a:rPr>
              <a:t>New attribute properties in fields.json and explicit fields for currencies and units to ease XML generation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Removed "change" form-type and "corr" notice-type -&gt; Change notices must use the same form-type and notice-type as the original notices, possible since SDK 1.6</a:t>
            </a:r>
          </a:p>
          <a:p>
            <a:pPr fontAlgn="base"/>
            <a:r>
              <a:rPr lang="en-US" sz="1800" b="0" i="0">
                <a:effectLst/>
                <a:latin typeface="Calibri" panose="020F0502020204030204" pitchFamily="34" charset="0"/>
              </a:rPr>
              <a:t>Added further conditional mandatory/forbidden rules</a:t>
            </a:r>
            <a:endParaRPr lang="en-US" sz="1800" i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>
                <a:latin typeface="Calibri" panose="020F0502020204030204" pitchFamily="34" charset="0"/>
              </a:rPr>
              <a:t>CVD fields added to notice type definitions (already available in schema and view-templates)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Dynamic rule to check that notice ID doesn’t match a published notice ID</a:t>
            </a:r>
          </a:p>
          <a:p>
            <a:pPr fontAlgn="base"/>
            <a:r>
              <a:rPr lang="en-US" sz="1800" i="0">
                <a:effectLst/>
                <a:latin typeface="Calibri" panose="020F0502020204030204" pitchFamily="34" charset="0"/>
              </a:rPr>
              <a:t>Unpublis</a:t>
            </a:r>
            <a:r>
              <a:rPr lang="en-US" sz="1800">
                <a:latin typeface="Calibri" panose="020F0502020204030204" pitchFamily="34" charset="0"/>
              </a:rPr>
              <a:t>hed Access Date can be empty so field is never published</a:t>
            </a:r>
          </a:p>
          <a:p>
            <a:pPr algn="l" rtl="0" fontAlgn="base"/>
            <a:r>
              <a:rPr lang="en-US" sz="1800" b="0" i="0">
                <a:effectLst/>
                <a:latin typeface="Calibri" panose="020F0502020204030204" pitchFamily="34" charset="0"/>
              </a:rPr>
              <a:t>Preferred Publication Date can now be 0 days after Dispatch Date (and can be still up to 60 days after)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competition Change notice: cannot use “cancel” or “cancel-intent” after deadlines have passed (reminder: to cancel a lot or procedure, always publish a CAN with no winner)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Patches included some backported rules and the usual translations and view-templates</a:t>
            </a:r>
          </a:p>
          <a:p>
            <a:pPr algn="l" rtl="0" fontAlgn="base"/>
            <a:r>
              <a:rPr lang="en-US" sz="1800" b="0" i="0">
                <a:effectLst/>
                <a:latin typeface="Calibri" panose="020F0502020204030204" pitchFamily="34" charset="0"/>
              </a:rPr>
              <a:t>See more at </a:t>
            </a:r>
            <a:r>
              <a:rPr lang="en-US" sz="1800" b="0" i="0">
                <a:effectLst/>
                <a:latin typeface="Calibri" panose="020F0502020204030204" pitchFamily="34" charset="0"/>
                <a:hlinkClick r:id="rId2"/>
              </a:rPr>
              <a:t>https://github.com/OP-TED/eForms-SDK/releases/tag/1.9.0</a:t>
            </a:r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8584478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1.10 December highlights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800" i="0">
                <a:effectLst/>
                <a:latin typeface="Calibri" panose="020F0502020204030204" pitchFamily="34" charset="0"/>
              </a:rPr>
              <a:t>Added further conditional rules</a:t>
            </a:r>
          </a:p>
          <a:p>
            <a:pPr algn="l" rtl="0" fontAlgn="base"/>
            <a:r>
              <a:rPr lang="en-US" sz="1800" b="0">
                <a:latin typeface="Calibri" panose="020F0502020204030204" pitchFamily="34" charset="0"/>
              </a:rPr>
              <a:t>Rules to check procedure type against notice subtype, based on codelists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Updated rules on accelerated procedure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Ensure identifiers are unique within the notice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If provided, use eSender dispatch date instead of Dispatch date to check notice submitted less than 1 day ago</a:t>
            </a:r>
          </a:p>
          <a:p>
            <a:pPr algn="l" rtl="0" fontAlgn="base"/>
            <a:r>
              <a:rPr lang="en-US" sz="1800" b="0">
                <a:latin typeface="Calibri" panose="020F0502020204030204" pitchFamily="34" charset="0"/>
              </a:rPr>
              <a:t>Modified rules on duration fields, now also allowing empty estimated start date</a:t>
            </a:r>
          </a:p>
          <a:p>
            <a:pPr algn="l" rtl="0" fontAlgn="base"/>
            <a:r>
              <a:rPr lang="en-US" sz="1800" b="0">
                <a:latin typeface="Calibri" panose="020F0502020204030204" pitchFamily="34" charset="0"/>
              </a:rPr>
              <a:t>Adjusted rules for opening event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Removed mandatory "Listed on a Regulated Market“ for winning organisations</a:t>
            </a:r>
          </a:p>
          <a:p>
            <a:pPr algn="l" rtl="0" fontAlgn="base"/>
            <a:r>
              <a:rPr lang="en-US" sz="1800" b="0">
                <a:latin typeface="Calibri" panose="020F0502020204030204" pitchFamily="34" charset="0"/>
              </a:rPr>
              <a:t>Added systematic lawfulness warning for CEI notices (reserved for EU institutions)</a:t>
            </a:r>
          </a:p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Improved rules messages, including systematic mention of field name (not just the identifier)</a:t>
            </a:r>
          </a:p>
          <a:p>
            <a:pPr algn="l" rtl="0" fontAlgn="base"/>
            <a:r>
              <a:rPr lang="en-US" sz="1800" b="0">
                <a:latin typeface="Calibri" panose="020F0502020204030204" pitchFamily="34" charset="0"/>
              </a:rPr>
              <a:t>See more at </a:t>
            </a:r>
            <a:r>
              <a:rPr lang="en-US" sz="1800" b="0">
                <a:latin typeface="Calibri" panose="020F0502020204030204" pitchFamily="34" charset="0"/>
                <a:hlinkClick r:id="rId2"/>
              </a:rPr>
              <a:t>https://github.com/OP-TED/eForms-SDK/releases/tag/1.10.0</a:t>
            </a:r>
            <a:endParaRPr lang="en-US" sz="1800" b="0">
              <a:latin typeface="Calibri" panose="020F0502020204030204" pitchFamily="34" charset="0"/>
            </a:endParaRPr>
          </a:p>
          <a:p>
            <a:pPr algn="l" rtl="0" fontAlgn="base"/>
            <a:endParaRPr lang="en-US" sz="1800" b="0">
              <a:latin typeface="Calibri" panose="020F0502020204030204" pitchFamily="34" charset="0"/>
            </a:endParaRPr>
          </a:p>
          <a:p>
            <a:pPr algn="l" rtl="0" fontAlgn="base"/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576442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Reading </a:t>
            </a:r>
            <a:r>
              <a:rPr lang="fr-BE" strike="sngStrike"/>
              <a:t>runes</a:t>
            </a:r>
            <a:r>
              <a:rPr lang="fr-BE"/>
              <a:t> rules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eForms rules are expressed and visible in different ways:</a:t>
            </a:r>
          </a:p>
          <a:p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fields.json - see </a:t>
            </a:r>
            <a:r>
              <a:rPr lang="en-I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https://docs.ted.europa.eu/eforms/latest/fields/index.html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Schematron files - see </a:t>
            </a:r>
            <a:r>
              <a:rPr lang="en-I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https://docs.ted.europa.eu/eforms/latest/schematrons/index.html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and expression labels - see </a:t>
            </a:r>
            <a:r>
              <a:rPr lang="en-I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https://docs.ted.europa.eu/eforms/latest/translations/index.html#asset-types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Metadata reference - see </a:t>
            </a:r>
            <a:r>
              <a:rPr lang="en-I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https://docs.ted.europa.eu/eforms/latest/reference/business-rules/index.html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Downloadable CSV files - see </a:t>
            </a:r>
            <a:r>
              <a:rPr lang="en-I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https://docs.ted.europa.eu/eforms/latest/reference/index.html#_downloads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fontAlgn="base"/>
            <a:endParaRPr lang="en-US" sz="1800" b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IE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so technical?  </a:t>
            </a:r>
            <a: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 the CSV files into Excel and start sorting, filtering, searching – let’s see some examples</a:t>
            </a:r>
          </a:p>
          <a:p>
            <a:pPr marL="0" indent="0" algn="l" rtl="0" fontAlgn="base">
              <a:buNone/>
            </a:pPr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6E42A-F67A-7F48-5019-D8BFE5F49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776" y="5249295"/>
            <a:ext cx="2533780" cy="76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DC338-2405-97F7-95E5-E1003BF5E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491" y="5319144"/>
            <a:ext cx="2533780" cy="768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14093-4616-35D8-B3DD-CA19A77D6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836" y="5249295"/>
            <a:ext cx="7211824" cy="838238"/>
          </a:xfrm>
          <a:prstGeom prst="rect">
            <a:avLst/>
          </a:prstGeom>
        </p:spPr>
      </p:pic>
      <p:pic>
        <p:nvPicPr>
          <p:cNvPr id="10" name="Picture 9" descr="A close up of a book&#10;&#10;Description automatically generated">
            <a:extLst>
              <a:ext uri="{FF2B5EF4-FFF2-40B4-BE49-F238E27FC236}">
                <a16:creationId xmlns:a16="http://schemas.microsoft.com/office/drawing/2014/main" id="{8FE322B8-CF1B-CEEF-B798-61436308E5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5873" y="127583"/>
            <a:ext cx="1700151" cy="24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23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Rules: codelists and patterns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2076309"/>
            <a:ext cx="10489285" cy="1649024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Rule type </a:t>
            </a:r>
            <a:r>
              <a:rPr lang="en-US" sz="1800" b="1">
                <a:latin typeface="Calibri" panose="020F0502020204030204" pitchFamily="34" charset="0"/>
              </a:rPr>
              <a:t>value_check </a:t>
            </a:r>
            <a:r>
              <a:rPr lang="en-US" sz="1800">
                <a:latin typeface="Calibri" panose="020F0502020204030204" pitchFamily="34" charset="0"/>
              </a:rPr>
              <a:t>ensures the field contains a value from a codelist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fieldId:</a:t>
            </a:r>
            <a:r>
              <a:rPr lang="en-US" sz="1800">
                <a:latin typeface="Calibri" panose="020F0502020204030204" pitchFamily="34" charset="0"/>
              </a:rPr>
              <a:t> BT-805-Lot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codelistId</a:t>
            </a:r>
            <a:r>
              <a:rPr lang="en-US" sz="1800">
                <a:latin typeface="Calibri" panose="020F0502020204030204" pitchFamily="34" charset="0"/>
              </a:rPr>
              <a:t>: gpp-criteria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ruleLabel</a:t>
            </a:r>
            <a:r>
              <a:rPr lang="en-US" sz="1800">
                <a:latin typeface="Calibri" panose="020F0502020204030204" pitchFamily="34" charset="0"/>
              </a:rPr>
              <a:t>: 'Green Procurement Criteria' (BT-805-Lot) must contain a value from codelist 'Green Public Procurement Criteria' (gpp-criteria)</a:t>
            </a:r>
          </a:p>
          <a:p>
            <a:pPr lvl="1" fontAlgn="base"/>
            <a:r>
              <a:rPr lang="en-US" sz="1800">
                <a:latin typeface="Calibri" panose="020F0502020204030204" pitchFamily="34" charset="0"/>
              </a:rPr>
              <a:t>Also see</a:t>
            </a:r>
            <a:r>
              <a:rPr lang="en-US" sz="1800" b="0">
                <a:latin typeface="Calibri" panose="020F0502020204030204" pitchFamily="34" charset="0"/>
              </a:rPr>
              <a:t> codelists and their fields </a:t>
            </a:r>
            <a:r>
              <a:rPr lang="en-US" sz="1800">
                <a:latin typeface="Calibri" panose="020F0502020204030204" pitchFamily="34" charset="0"/>
              </a:rPr>
              <a:t>at</a:t>
            </a:r>
            <a:r>
              <a:rPr lang="en-US" sz="1800" b="0">
                <a:latin typeface="Calibri" panose="020F0502020204030204" pitchFamily="34" charset="0"/>
              </a:rPr>
              <a:t> </a:t>
            </a:r>
            <a:r>
              <a:rPr lang="en-US" sz="1800" b="0">
                <a:latin typeface="Calibri" panose="020F0502020204030204" pitchFamily="34" charset="0"/>
                <a:hlinkClick r:id="rId2"/>
              </a:rPr>
              <a:t>https://docs.ted.europa.eu/eforms/latest/reference/code-lists/index.html</a:t>
            </a:r>
            <a:r>
              <a:rPr lang="en-US" sz="1800" b="0">
                <a:latin typeface="Calibri" panose="020F0502020204030204" pitchFamily="34" charset="0"/>
              </a:rPr>
              <a:t> </a:t>
            </a:r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7E9BD-8E7B-F16E-883D-A7C9AAD4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2" y="1671861"/>
            <a:ext cx="11099112" cy="356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6644-139B-9FB5-C81B-67F29FCAB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3960646"/>
            <a:ext cx="10854002" cy="3254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95EB9E-F41B-0DD5-0BCD-FF6E9CD72039}"/>
              </a:ext>
            </a:extLst>
          </p:cNvPr>
          <p:cNvSpPr txBox="1">
            <a:spLocks/>
          </p:cNvSpPr>
          <p:nvPr/>
        </p:nvSpPr>
        <p:spPr>
          <a:xfrm>
            <a:off x="838202" y="4462339"/>
            <a:ext cx="11099112" cy="1874738"/>
          </a:xfrm>
          <a:prstGeom prst="rect">
            <a:avLst/>
          </a:prstGeom>
        </p:spPr>
        <p:txBody>
          <a:bodyPr vert="horz" lIns="0" tIns="45720" rIns="91440" bIns="45720" rtlCol="0">
            <a:normAutofit fontScale="925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>
                <a:latin typeface="Calibri" panose="020F0502020204030204" pitchFamily="34" charset="0"/>
              </a:rPr>
              <a:t>Rule type </a:t>
            </a:r>
            <a:r>
              <a:rPr lang="en-US" sz="1800" b="1">
                <a:latin typeface="Calibri" panose="020F0502020204030204" pitchFamily="34" charset="0"/>
              </a:rPr>
              <a:t>pattern_matching </a:t>
            </a:r>
            <a:r>
              <a:rPr lang="en-US" sz="1800">
                <a:latin typeface="Calibri" panose="020F0502020204030204" pitchFamily="34" charset="0"/>
              </a:rPr>
              <a:t>ensures the field value matches a specific format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fieldId:</a:t>
            </a:r>
            <a:r>
              <a:rPr lang="en-US" sz="1800">
                <a:latin typeface="Calibri" panose="020F0502020204030204" pitchFamily="34" charset="0"/>
              </a:rPr>
              <a:t> BT-125(i)-Lot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patternId</a:t>
            </a:r>
            <a:r>
              <a:rPr lang="en-US" sz="1800">
                <a:latin typeface="Calibri" panose="020F0502020204030204" pitchFamily="34" charset="0"/>
              </a:rPr>
              <a:t>: ProcedureVersionIDOrPublicationNumber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ruleLabel</a:t>
            </a:r>
            <a:r>
              <a:rPr lang="en-US" sz="1800">
                <a:latin typeface="Calibri" panose="020F0502020204030204" pitchFamily="34" charset="0"/>
              </a:rPr>
              <a:t>: 'Identifier of the previous notice' (BT-125(i)-Lot) must match the following pattern: ProcedureVersionIDOrPublicationNumber</a:t>
            </a:r>
          </a:p>
          <a:p>
            <a:pPr lvl="1" fontAlgn="base"/>
            <a:r>
              <a:rPr lang="en-US" sz="1800">
                <a:latin typeface="Calibri" panose="020F0502020204030204" pitchFamily="34" charset="0"/>
              </a:rPr>
              <a:t>Also see regex (!) at </a:t>
            </a:r>
            <a:r>
              <a:rPr lang="en-US" sz="1800">
                <a:latin typeface="Calibri" panose="020F0502020204030204" pitchFamily="34" charset="0"/>
                <a:hlinkClick r:id="rId5"/>
              </a:rPr>
              <a:t>https://docs.ted.europa.eu/eforms/latest/reference/business-rules/index.html#_pattern_matching</a:t>
            </a:r>
            <a:r>
              <a:rPr lang="en-US" sz="1800">
                <a:latin typeface="Calibri" panose="020F0502020204030204" pitchFamily="34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87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Rules: co-constraints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2076308"/>
            <a:ext cx="11006402" cy="3757225"/>
          </a:xfrm>
        </p:spPr>
        <p:txBody>
          <a:bodyPr>
            <a:normAutofit lnSpcReduction="10000"/>
          </a:bodyPr>
          <a:lstStyle/>
          <a:p>
            <a:pPr algn="l" rtl="0" fontAlgn="base"/>
            <a:r>
              <a:rPr lang="en-US" sz="1800">
                <a:latin typeface="Calibri" panose="020F0502020204030204" pitchFamily="34" charset="0"/>
              </a:rPr>
              <a:t>Rule type </a:t>
            </a:r>
            <a:r>
              <a:rPr lang="en-US" sz="1800" b="1">
                <a:latin typeface="Calibri" panose="020F0502020204030204" pitchFamily="34" charset="0"/>
              </a:rPr>
              <a:t>co_constraint </a:t>
            </a:r>
            <a:r>
              <a:rPr lang="en-US" sz="1800">
                <a:latin typeface="Calibri" panose="020F0502020204030204" pitchFamily="34" charset="0"/>
              </a:rPr>
              <a:t>compares values between fields in the notice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fieldId</a:t>
            </a:r>
            <a:r>
              <a:rPr lang="en-US" sz="1800">
                <a:latin typeface="Calibri" panose="020F0502020204030204" pitchFamily="34" charset="0"/>
              </a:rPr>
              <a:t>: BT-132(d)-Lot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The field in the XML that triggers the rule (in Schematron stage 5)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conditionEfx</a:t>
            </a:r>
            <a:r>
              <a:rPr lang="en-US" sz="1800">
                <a:latin typeface="Calibri" panose="020F0502020204030204" pitchFamily="34" charset="0"/>
              </a:rPr>
              <a:t>: (BT-132(d)-Lot is present) and (BT-131(d)-Lot is present)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First check if a condition is filled: in this case, check the fields are filled; in many cases, there is no condition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expressionEfx</a:t>
            </a:r>
            <a:r>
              <a:rPr lang="en-US" sz="1800">
                <a:latin typeface="Calibri" panose="020F0502020204030204" pitchFamily="34" charset="0"/>
              </a:rPr>
              <a:t>: BT-132(d)-Lot &gt;= BT-131(d)-Lot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Then evaluate the rule, also in EFX: in this case that one date is greater or equal to another date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context</a:t>
            </a:r>
            <a:r>
              <a:rPr lang="en-US" sz="1800">
                <a:latin typeface="Calibri" panose="020F0502020204030204" pitchFamily="34" charset="0"/>
              </a:rPr>
              <a:t>: </a:t>
            </a:r>
            <a:r>
              <a:rPr lang="en-IE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ND-PublicOpening</a:t>
            </a:r>
            <a:r>
              <a:rPr lang="en-IE" sz="1600"/>
              <a:t> 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Bear in mind the node in the XML where this rule applies</a:t>
            </a:r>
          </a:p>
          <a:p>
            <a:pPr lvl="1" fontAlgn="base"/>
            <a:r>
              <a:rPr lang="en-US" sz="1800" b="1">
                <a:latin typeface="Calibri" panose="020F0502020204030204" pitchFamily="34" charset="0"/>
              </a:rPr>
              <a:t>ruleLabel</a:t>
            </a:r>
            <a:r>
              <a:rPr lang="en-US" sz="1800">
                <a:latin typeface="Calibri" panose="020F0502020204030204" pitchFamily="34" charset="0"/>
              </a:rPr>
              <a:t>: 'Opening date' (BT-132) must be later than 'Deadline for receipt of tenders' (BT-131)</a:t>
            </a:r>
          </a:p>
          <a:p>
            <a:pPr lvl="2" fontAlgn="base"/>
            <a:r>
              <a:rPr lang="en-US" sz="1800">
                <a:latin typeface="Calibri" panose="020F0502020204030204" pitchFamily="34" charset="0"/>
              </a:rPr>
              <a:t>If you show these message directly to your users, now you know how to support them</a:t>
            </a:r>
          </a:p>
          <a:p>
            <a:pPr lvl="2" fontAlgn="base"/>
            <a:endParaRPr lang="en-US" sz="1800">
              <a:latin typeface="Calibri" panose="020F0502020204030204" pitchFamily="34" charset="0"/>
            </a:endParaRPr>
          </a:p>
          <a:p>
            <a:pPr lvl="1" fontAlgn="base"/>
            <a:r>
              <a:rPr lang="en-US" sz="1800">
                <a:latin typeface="Calibri" panose="020F0502020204030204" pitchFamily="34" charset="0"/>
              </a:rPr>
              <a:t>Also see</a:t>
            </a:r>
            <a:r>
              <a:rPr lang="en-US" sz="1800" b="0">
                <a:latin typeface="Calibri" panose="020F0502020204030204" pitchFamily="34" charset="0"/>
              </a:rPr>
              <a:t> at </a:t>
            </a:r>
            <a:r>
              <a:rPr lang="en-US" sz="1800" b="0">
                <a:latin typeface="Calibri" panose="020F0502020204030204" pitchFamily="34" charset="0"/>
                <a:hlinkClick r:id="rId2"/>
              </a:rPr>
              <a:t>https://docs.ted.europa.eu/eforms/latest/reference/business-rules/index.html#_co_constraint</a:t>
            </a:r>
            <a:endParaRPr lang="en-US" sz="1800" b="0">
              <a:latin typeface="Calibri" panose="020F0502020204030204" pitchFamily="34" charset="0"/>
            </a:endParaRPr>
          </a:p>
          <a:p>
            <a:pPr lvl="1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7E9BD-8E7B-F16E-883D-A7C9AAD4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2" y="1735556"/>
            <a:ext cx="11099112" cy="2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993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  -  Read-Only" id="{3256414E-8899-4D91-88B9-3858EDC5D164}" vid="{DA25D172-1672-4428-A6C4-D10A4A605E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6" ma:contentTypeDescription="Create a new document." ma:contentTypeScope="" ma:versionID="10a24b5911350fd7fcd9e8ae0f887b44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ee42be72183efd70d7d9a7c2b3d2f00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7F722D-FE97-48AB-8190-2B038D61C268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65F3BD-7ADA-47AC-A1C3-FC1196641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65862-B5DF-4681-8948-855656D70EA0}">
  <ds:schemaRefs>
    <ds:schemaRef ds:uri="3d8d2588-2ff6-4376-a3c5-8547bd6349de"/>
    <ds:schemaRef ds:uri="96a7f24e-e0df-4592-b6e0-4a62e251a0e5"/>
    <ds:schemaRef ds:uri="cce4269c-1bca-4c47-bcbd-0ca0cb14aa6e"/>
    <ds:schemaRef ds:uri="d1e01616-699f-498e-b9a8-85e81c47c5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 white background</Template>
  <TotalTime>312</TotalTime>
  <Words>1737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System Font Regular</vt:lpstr>
      <vt:lpstr>Office Theme</vt:lpstr>
      <vt:lpstr>CURRENT EFORMS IMPLEMENTATION</vt:lpstr>
      <vt:lpstr>eForms business issues – Christmas edition</vt:lpstr>
      <vt:lpstr>Status of eForms implementation</vt:lpstr>
      <vt:lpstr>Status of SDK versions</vt:lpstr>
      <vt:lpstr>SDK 1.9 October highlights</vt:lpstr>
      <vt:lpstr>SDK 1.10 December highlights</vt:lpstr>
      <vt:lpstr>Reading runes rules</vt:lpstr>
      <vt:lpstr>Rules: codelists and patterns</vt:lpstr>
      <vt:lpstr>Rules: co-constraints</vt:lpstr>
      <vt:lpstr>Rules: mandatory and forbidden</vt:lpstr>
      <vt:lpstr>Rules: lawfulness</vt:lpstr>
      <vt:lpstr>Operational issues</vt:lpstr>
      <vt:lpstr>Looking ahead</vt:lpstr>
      <vt:lpstr>Thank you for your attention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General OP Powerpoint presentation</dc:title>
  <dc:creator>FERRAND Karl (OP)</dc:creator>
  <cp:keywords/>
  <cp:lastModifiedBy>FERRAND Karl (OP)</cp:lastModifiedBy>
  <cp:revision>20</cp:revision>
  <dcterms:created xsi:type="dcterms:W3CDTF">2023-05-22T20:51:51Z</dcterms:created>
  <dcterms:modified xsi:type="dcterms:W3CDTF">2023-12-13T08:59:41Z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Unit">
    <vt:lpwstr>13;#OP.B.2 - Multimedia and Publications|b60b1445-b671-47b6-b729-f0134ff23533</vt:lpwstr>
  </property>
  <property fmtid="{D5CDD505-2E9C-101B-9397-08002B2CF9AE}" pid="4" name="MSIP_Label_6bd9ddd1-4d20-43f6-abfa-fc3c07406f94_Name">
    <vt:lpwstr>Commission Use</vt:lpwstr>
  </property>
  <property fmtid="{D5CDD505-2E9C-101B-9397-08002B2CF9AE}" pid="5" name="URL">
    <vt:lpwstr/>
  </property>
  <property fmtid="{D5CDD505-2E9C-101B-9397-08002B2CF9AE}" pid="6" name="MSIP_Label_6bd9ddd1-4d20-43f6-abfa-fc3c07406f94_SetDate">
    <vt:lpwstr>2022-04-28T08:42:27Z</vt:lpwstr>
  </property>
  <property fmtid="{D5CDD505-2E9C-101B-9397-08002B2CF9AE}" pid="7" name="MSIP_Label_6bd9ddd1-4d20-43f6-abfa-fc3c07406f94_ActionId">
    <vt:lpwstr>c8e21a04-4ea1-47be-a3a1-8a28161194c0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Enabled">
    <vt:lpwstr>true</vt:lpwstr>
  </property>
  <property fmtid="{D5CDD505-2E9C-101B-9397-08002B2CF9AE}" pid="12" name="MediaServiceImageTags">
    <vt:lpwstr/>
  </property>
</Properties>
</file>