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4"/>
    <p:sldMasterId id="2147483684" r:id="rId5"/>
  </p:sldMasterIdLst>
  <p:notesMasterIdLst>
    <p:notesMasterId r:id="rId18"/>
  </p:notesMasterIdLst>
  <p:sldIdLst>
    <p:sldId id="256" r:id="rId6"/>
    <p:sldId id="311" r:id="rId7"/>
    <p:sldId id="313" r:id="rId8"/>
    <p:sldId id="312" r:id="rId9"/>
    <p:sldId id="317" r:id="rId10"/>
    <p:sldId id="314" r:id="rId11"/>
    <p:sldId id="316" r:id="rId12"/>
    <p:sldId id="315" r:id="rId13"/>
    <p:sldId id="318" r:id="rId14"/>
    <p:sldId id="304" r:id="rId15"/>
    <p:sldId id="319" r:id="rId16"/>
    <p:sldId id="30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D76AA9-FB3F-43BE-AAA1-8D2386092F4D}">
          <p14:sldIdLst>
            <p14:sldId id="256"/>
          </p14:sldIdLst>
        </p14:section>
        <p14:section name="TEDAPI" id="{6DFABED2-0BD1-4894-A3FE-69FF8A531128}">
          <p14:sldIdLst>
            <p14:sldId id="311"/>
            <p14:sldId id="313"/>
            <p14:sldId id="312"/>
            <p14:sldId id="317"/>
            <p14:sldId id="314"/>
            <p14:sldId id="316"/>
            <p14:sldId id="315"/>
            <p14:sldId id="318"/>
            <p14:sldId id="304"/>
            <p14:sldId id="319"/>
          </p14:sldIdLst>
        </p14:section>
        <p14:section name="Outro" id="{245BC85E-4A53-40A9-AC47-81EE020E4FE4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70147-093A-40E0-A79B-03A63CC012D9}" v="239" dt="2024-09-25T22:20:43.348"/>
    <p1510:client id="{17B89004-87CF-4F8E-B19F-B944CFF79252}" v="5340" dt="2024-09-26T03:04:23.670"/>
    <p1510:client id="{F7B675D8-80B5-1785-0E53-FC9250C14C98}" v="6" dt="2024-09-26T11:48:47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EDDC-FF65-49CF-A899-9060358C93A8}" type="datetimeFigureOut">
              <a:rPr lang="en-IE" smtClean="0"/>
              <a:t>26/09/2024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0095-E1D8-4FAE-A535-4F194BD76B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41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0095-E1D8-4FAE-A535-4F194BD76B9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930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27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103692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83367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581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585" y="153267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585" y="401234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4003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930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0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92347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14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6904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62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49051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62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0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23648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11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09/26/2024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56474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BDBB-36D4-1A4E-905E-F38DC8CBE4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0585" y="1041400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GB"/>
              <a:t>Thank you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EDC9-2944-F14D-94A1-81D2BD6EEB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0585" y="3521075"/>
            <a:ext cx="9144000" cy="1655762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Further information, links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291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D66D3-D254-E80A-E597-4F9FA877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51156-A4E7-4140-F94E-220DD8B5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5EEF9-41F0-33DF-8F17-0782141B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15677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7CBD7DA7-BB3E-ED40-A44A-2D14885A0B70}"/>
              </a:ext>
            </a:extLst>
          </p:cNvPr>
          <p:cNvSpPr/>
          <p:nvPr userDrawn="1"/>
        </p:nvSpPr>
        <p:spPr>
          <a:xfrm>
            <a:off x="5123210" y="-50370"/>
            <a:ext cx="7074978" cy="6420452"/>
          </a:xfrm>
          <a:custGeom>
            <a:avLst/>
            <a:gdLst>
              <a:gd name="connsiteX0" fmla="*/ 7055142 w 7055142"/>
              <a:gd name="connsiteY0" fmla="*/ 6333688 h 6350466"/>
              <a:gd name="connsiteX1" fmla="*/ 0 w 7055142"/>
              <a:gd name="connsiteY1" fmla="*/ 6350466 h 6350466"/>
              <a:gd name="connsiteX2" fmla="*/ 2072081 w 7055142"/>
              <a:gd name="connsiteY2" fmla="*/ 0 h 6350466"/>
              <a:gd name="connsiteX3" fmla="*/ 7055142 w 7055142"/>
              <a:gd name="connsiteY3" fmla="*/ 0 h 6350466"/>
              <a:gd name="connsiteX4" fmla="*/ 7055142 w 7055142"/>
              <a:gd name="connsiteY4" fmla="*/ 6333688 h 6350466"/>
              <a:gd name="connsiteX0" fmla="*/ 7038083 w 7055142"/>
              <a:gd name="connsiteY0" fmla="*/ 6357572 h 6357572"/>
              <a:gd name="connsiteX1" fmla="*/ 0 w 7055142"/>
              <a:gd name="connsiteY1" fmla="*/ 6350466 h 6357572"/>
              <a:gd name="connsiteX2" fmla="*/ 2072081 w 7055142"/>
              <a:gd name="connsiteY2" fmla="*/ 0 h 6357572"/>
              <a:gd name="connsiteX3" fmla="*/ 7055142 w 7055142"/>
              <a:gd name="connsiteY3" fmla="*/ 0 h 6357572"/>
              <a:gd name="connsiteX4" fmla="*/ 7038083 w 7055142"/>
              <a:gd name="connsiteY4" fmla="*/ 6357572 h 6357572"/>
              <a:gd name="connsiteX0" fmla="*/ 7051731 w 7068790"/>
              <a:gd name="connsiteY0" fmla="*/ 6357572 h 6357572"/>
              <a:gd name="connsiteX1" fmla="*/ 0 w 7068790"/>
              <a:gd name="connsiteY1" fmla="*/ 6350466 h 6357572"/>
              <a:gd name="connsiteX2" fmla="*/ 2085729 w 7068790"/>
              <a:gd name="connsiteY2" fmla="*/ 0 h 6357572"/>
              <a:gd name="connsiteX3" fmla="*/ 7068790 w 7068790"/>
              <a:gd name="connsiteY3" fmla="*/ 0 h 6357572"/>
              <a:gd name="connsiteX4" fmla="*/ 7051731 w 7068790"/>
              <a:gd name="connsiteY4" fmla="*/ 6357572 h 6357572"/>
              <a:gd name="connsiteX0" fmla="*/ 7051731 w 7068790"/>
              <a:gd name="connsiteY0" fmla="*/ 6357572 h 6360702"/>
              <a:gd name="connsiteX1" fmla="*/ 0 w 7068790"/>
              <a:gd name="connsiteY1" fmla="*/ 6360702 h 6360702"/>
              <a:gd name="connsiteX2" fmla="*/ 2085729 w 7068790"/>
              <a:gd name="connsiteY2" fmla="*/ 0 h 6360702"/>
              <a:gd name="connsiteX3" fmla="*/ 7068790 w 7068790"/>
              <a:gd name="connsiteY3" fmla="*/ 0 h 6360702"/>
              <a:gd name="connsiteX4" fmla="*/ 7051731 w 7068790"/>
              <a:gd name="connsiteY4" fmla="*/ 6357572 h 6360702"/>
              <a:gd name="connsiteX0" fmla="*/ 7074978 w 7074978"/>
              <a:gd name="connsiteY0" fmla="*/ 6361411 h 6361411"/>
              <a:gd name="connsiteX1" fmla="*/ 0 w 7074978"/>
              <a:gd name="connsiteY1" fmla="*/ 6360702 h 6361411"/>
              <a:gd name="connsiteX2" fmla="*/ 2085729 w 7074978"/>
              <a:gd name="connsiteY2" fmla="*/ 0 h 6361411"/>
              <a:gd name="connsiteX3" fmla="*/ 7068790 w 7074978"/>
              <a:gd name="connsiteY3" fmla="*/ 0 h 6361411"/>
              <a:gd name="connsiteX4" fmla="*/ 7074978 w 7074978"/>
              <a:gd name="connsiteY4" fmla="*/ 6361411 h 63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4978" h="6361411">
                <a:moveTo>
                  <a:pt x="7074978" y="6361411"/>
                </a:moveTo>
                <a:lnTo>
                  <a:pt x="0" y="6360702"/>
                </a:lnTo>
                <a:lnTo>
                  <a:pt x="2085729" y="0"/>
                </a:lnTo>
                <a:lnTo>
                  <a:pt x="7068790" y="0"/>
                </a:lnTo>
                <a:cubicBezTo>
                  <a:pt x="7063197" y="2119618"/>
                  <a:pt x="7063793" y="4266960"/>
                  <a:pt x="7074978" y="6361411"/>
                </a:cubicBezTo>
                <a:close/>
              </a:path>
            </a:pathLst>
          </a:custGeom>
          <a:solidFill>
            <a:srgbClr val="EF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C3E2C0A5-5D30-8444-BE0B-E10A6C1AAD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2300" y="1025611"/>
            <a:ext cx="4876800" cy="5006889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667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773613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8E473C42-9031-4A44-9525-A95D35D496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4253" y="-2"/>
            <a:ext cx="7014949" cy="6363433"/>
          </a:xfrm>
          <a:custGeom>
            <a:avLst/>
            <a:gdLst>
              <a:gd name="connsiteX0" fmla="*/ 0 w 6418670"/>
              <a:gd name="connsiteY0" fmla="*/ 6375401 h 6375401"/>
              <a:gd name="connsiteX1" fmla="*/ 1593850 w 6418670"/>
              <a:gd name="connsiteY1" fmla="*/ 0 h 6375401"/>
              <a:gd name="connsiteX2" fmla="*/ 6418670 w 6418670"/>
              <a:gd name="connsiteY2" fmla="*/ 0 h 6375401"/>
              <a:gd name="connsiteX3" fmla="*/ 4824820 w 6418670"/>
              <a:gd name="connsiteY3" fmla="*/ 6375401 h 6375401"/>
              <a:gd name="connsiteX4" fmla="*/ 0 w 6418670"/>
              <a:gd name="connsiteY4" fmla="*/ 6375401 h 6375401"/>
              <a:gd name="connsiteX0" fmla="*/ 0 w 6419158"/>
              <a:gd name="connsiteY0" fmla="*/ 6375401 h 6383217"/>
              <a:gd name="connsiteX1" fmla="*/ 1593850 w 6419158"/>
              <a:gd name="connsiteY1" fmla="*/ 0 h 6383217"/>
              <a:gd name="connsiteX2" fmla="*/ 6418670 w 6419158"/>
              <a:gd name="connsiteY2" fmla="*/ 0 h 6383217"/>
              <a:gd name="connsiteX3" fmla="*/ 6419158 w 6419158"/>
              <a:gd name="connsiteY3" fmla="*/ 6383217 h 6383217"/>
              <a:gd name="connsiteX4" fmla="*/ 0 w 6419158"/>
              <a:gd name="connsiteY4" fmla="*/ 6375401 h 6383217"/>
              <a:gd name="connsiteX0" fmla="*/ 0 w 6825558"/>
              <a:gd name="connsiteY0" fmla="*/ 6383217 h 6383217"/>
              <a:gd name="connsiteX1" fmla="*/ 2000250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51758 w 6825558"/>
              <a:gd name="connsiteY1" fmla="*/ 15631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825558"/>
              <a:gd name="connsiteY0" fmla="*/ 6383217 h 6383217"/>
              <a:gd name="connsiteX1" fmla="*/ 1843943 w 6825558"/>
              <a:gd name="connsiteY1" fmla="*/ 0 h 6383217"/>
              <a:gd name="connsiteX2" fmla="*/ 6825070 w 6825558"/>
              <a:gd name="connsiteY2" fmla="*/ 0 h 6383217"/>
              <a:gd name="connsiteX3" fmla="*/ 6825558 w 6825558"/>
              <a:gd name="connsiteY3" fmla="*/ 6383217 h 6383217"/>
              <a:gd name="connsiteX4" fmla="*/ 0 w 6825558"/>
              <a:gd name="connsiteY4" fmla="*/ 6383217 h 6383217"/>
              <a:gd name="connsiteX0" fmla="*/ 0 w 6982160"/>
              <a:gd name="connsiteY0" fmla="*/ 6394403 h 6394403"/>
              <a:gd name="connsiteX1" fmla="*/ 2000545 w 6982160"/>
              <a:gd name="connsiteY1" fmla="*/ 0 h 6394403"/>
              <a:gd name="connsiteX2" fmla="*/ 6981672 w 6982160"/>
              <a:gd name="connsiteY2" fmla="*/ 0 h 6394403"/>
              <a:gd name="connsiteX3" fmla="*/ 6982160 w 6982160"/>
              <a:gd name="connsiteY3" fmla="*/ 6383217 h 6394403"/>
              <a:gd name="connsiteX4" fmla="*/ 0 w 6982160"/>
              <a:gd name="connsiteY4" fmla="*/ 6394403 h 6394403"/>
              <a:gd name="connsiteX0" fmla="*/ 0 w 7036758"/>
              <a:gd name="connsiteY0" fmla="*/ 6378023 h 6383217"/>
              <a:gd name="connsiteX1" fmla="*/ 2055143 w 7036758"/>
              <a:gd name="connsiteY1" fmla="*/ 0 h 6383217"/>
              <a:gd name="connsiteX2" fmla="*/ 7036270 w 7036758"/>
              <a:gd name="connsiteY2" fmla="*/ 0 h 6383217"/>
              <a:gd name="connsiteX3" fmla="*/ 7036758 w 7036758"/>
              <a:gd name="connsiteY3" fmla="*/ 6383217 h 6383217"/>
              <a:gd name="connsiteX4" fmla="*/ 0 w 7036758"/>
              <a:gd name="connsiteY4" fmla="*/ 6378023 h 638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758" h="6383217">
                <a:moveTo>
                  <a:pt x="0" y="6378023"/>
                </a:moveTo>
                <a:lnTo>
                  <a:pt x="2055143" y="0"/>
                </a:lnTo>
                <a:lnTo>
                  <a:pt x="7036270" y="0"/>
                </a:lnTo>
                <a:cubicBezTo>
                  <a:pt x="7036433" y="2127739"/>
                  <a:pt x="7036595" y="4255478"/>
                  <a:pt x="7036758" y="6383217"/>
                </a:cubicBezTo>
                <a:lnTo>
                  <a:pt x="0" y="6378023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97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766" y="127583"/>
            <a:ext cx="436245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53ED-9633-6A43-BDA5-C47EB798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825625"/>
            <a:ext cx="43624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D3C9D4F1-D8F0-7D46-8FD5-75979F1ECF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991350" cy="6362700"/>
          </a:xfrm>
          <a:custGeom>
            <a:avLst/>
            <a:gdLst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6991350 w 6991350"/>
              <a:gd name="connsiteY2" fmla="*/ 6362700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738804 w 6991350"/>
              <a:gd name="connsiteY2" fmla="*/ 6295792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  <a:gd name="connsiteX0" fmla="*/ 0 w 6991350"/>
              <a:gd name="connsiteY0" fmla="*/ 0 h 6362700"/>
              <a:gd name="connsiteX1" fmla="*/ 6991350 w 6991350"/>
              <a:gd name="connsiteY1" fmla="*/ 0 h 6362700"/>
              <a:gd name="connsiteX2" fmla="*/ 4694199 w 6991350"/>
              <a:gd name="connsiteY2" fmla="*/ 6351548 h 6362700"/>
              <a:gd name="connsiteX3" fmla="*/ 0 w 6991350"/>
              <a:gd name="connsiteY3" fmla="*/ 6362700 h 6362700"/>
              <a:gd name="connsiteX4" fmla="*/ 0 w 6991350"/>
              <a:gd name="connsiteY4" fmla="*/ 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1350" h="6362700">
                <a:moveTo>
                  <a:pt x="0" y="0"/>
                </a:moveTo>
                <a:lnTo>
                  <a:pt x="6991350" y="0"/>
                </a:lnTo>
                <a:lnTo>
                  <a:pt x="4694199" y="6351548"/>
                </a:lnTo>
                <a:lnTo>
                  <a:pt x="0" y="6362700"/>
                </a:lnTo>
                <a:lnTo>
                  <a:pt x="0" y="0"/>
                </a:lnTo>
                <a:close/>
              </a:path>
            </a:pathLst>
          </a:custGeom>
          <a:solidFill>
            <a:srgbClr val="EFF2F7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7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589084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08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683DDF-307B-B745-A19D-6C4763AD06B9}"/>
              </a:ext>
            </a:extLst>
          </p:cNvPr>
          <p:cNvSpPr/>
          <p:nvPr userDrawn="1"/>
        </p:nvSpPr>
        <p:spPr>
          <a:xfrm>
            <a:off x="6881446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C02EE4-41EB-2D42-A157-CB040EC937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3400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5331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16EF-C0E9-424D-8F08-CD0F8397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2" y="127583"/>
            <a:ext cx="564481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7BE-15DC-F642-9318-443D077B3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25625"/>
            <a:ext cx="5644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114D-77D9-4949-98C6-38D0B334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CA752-7345-7F49-BC8D-C05A2AA3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01737-4DD4-BB41-8944-59C8225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6FE509-1C07-BF4F-B4BA-4F191238D8B2}"/>
              </a:ext>
            </a:extLst>
          </p:cNvPr>
          <p:cNvSpPr/>
          <p:nvPr userDrawn="1"/>
        </p:nvSpPr>
        <p:spPr>
          <a:xfrm>
            <a:off x="0" y="0"/>
            <a:ext cx="5310554" cy="6353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40D902-FE63-8549-BEAE-315CF138B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54" y="-8701"/>
            <a:ext cx="5308600" cy="6362700"/>
          </a:xfrm>
          <a:noFill/>
        </p:spPr>
        <p:txBody>
          <a:bodyPr lIns="180000" tIns="1080000" rIns="360000" bIns="72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5565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B8C9-2C71-634F-8BA7-3848E938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8428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93526-EF99-BC40-B3C8-A56CF0C3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177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BF759-CDC9-6F44-B47E-80219024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BC2F-D08A-6048-B6FF-DC607FD4B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177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44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76610-E191-6E4D-BE38-4CE366F088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51804-457B-1C4E-9D5C-12181257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t>09/26/2024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2FA55-5A82-2948-A2CA-43042AB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75128-1AFD-B642-8EEF-9242D51C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1944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B9396DD-5958-CB49-B505-4DF394E596EA}" type="datetimeFigureOut">
              <a:rPr lang="en-LU" smtClean="0"/>
              <a:pPr/>
              <a:t>09/26/2024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878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507F-C78C-0E4C-929B-9F56E7F5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127583"/>
            <a:ext cx="10498014" cy="1325563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A5AFE-711A-8F46-B92C-33CC44EC0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9801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1EB6D-8ABB-1147-8489-BE9B909BB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1412"/>
            <a:ext cx="879389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396DD-5958-CB49-B505-4DF394E596EA}" type="datetimeFigureOut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09/26/2024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2FBB7-A709-ED4D-AD81-E9B04C143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17589" y="6421412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33531-99A1-D441-8201-5908D0505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1412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B4BBC-BB84-A046-AB44-125112278BC9}" type="slidenum">
              <a:rPr kumimoji="0" lang="en-L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L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i.ted.europa.eu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2800"/>
              <a:t>TEDAPI v3 – eForms SDK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Ioannis Rousochatzakis, Publications Office, 26/09/2024</a:t>
            </a:r>
          </a:p>
        </p:txBody>
      </p:sp>
    </p:spTree>
    <p:extLst>
      <p:ext uri="{BB962C8B-B14F-4D97-AF65-F5344CB8AC3E}">
        <p14:creationId xmlns:p14="http://schemas.microsoft.com/office/powerpoint/2010/main" val="1421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E8F7-F148-3748-DF11-49B7D788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Benefits for eSenders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3326-777C-9B37-6D47-35F3858AB4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GB"/>
              <a:t>Solidifies the interface, reduces likelihood for urgent changes in the future.</a:t>
            </a:r>
          </a:p>
          <a:p>
            <a:pPr lvl="0"/>
            <a:r>
              <a:rPr lang="en-GB"/>
              <a:t>Allows long transition periods for future changes.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5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EF39-4F56-B4AF-D124-7BF94D1D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eForms SDK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4895-2368-4B0A-C4A8-63A2D7DB0BE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No newsworthy updates at the technical level.</a:t>
            </a:r>
          </a:p>
          <a:p>
            <a:r>
              <a:rPr lang="en-IE"/>
              <a:t>Business Entities documentation delayed. Working on it.</a:t>
            </a:r>
          </a:p>
          <a:p>
            <a:r>
              <a:rPr lang="en-IE"/>
              <a:t>Work on SDK 2 continues aiming for a release Q2 2025.</a:t>
            </a:r>
          </a:p>
        </p:txBody>
      </p:sp>
    </p:spTree>
    <p:extLst>
      <p:ext uri="{BB962C8B-B14F-4D97-AF65-F5344CB8AC3E}">
        <p14:creationId xmlns:p14="http://schemas.microsoft.com/office/powerpoint/2010/main" val="131219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A4FE-1618-4372-A310-8B4110B90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D4072C-6256-A35E-2BA3-9ED73E013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/>
              <a:t>Test TED API v3 starting November &amp; give us your feedback</a:t>
            </a:r>
          </a:p>
        </p:txBody>
      </p:sp>
    </p:spTree>
    <p:extLst>
      <p:ext uri="{BB962C8B-B14F-4D97-AF65-F5344CB8AC3E}">
        <p14:creationId xmlns:p14="http://schemas.microsoft.com/office/powerpoint/2010/main" val="106197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F191-8B0C-82F5-2761-652ADA06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create a new TEDAPI?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78CC2-7414-9FC0-8BE4-4DB0731477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/>
              <a:t>General principle</a:t>
            </a:r>
            <a:r>
              <a:rPr lang="en-GB" b="1"/>
              <a:t>: “TED APIs must make sense as a whole”</a:t>
            </a:r>
          </a:p>
          <a:p>
            <a:pPr marL="0" indent="0">
              <a:buNone/>
            </a:pP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/>
              <a:t>Unify the constituent APIs provided by the different TED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Rationalise and standardise API endpoints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Streamline API transitions</a:t>
            </a:r>
          </a:p>
          <a:p>
            <a:pPr marL="457200" indent="-457200">
              <a:buFont typeface="+mj-lt"/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5EBB-0448-11BC-DD46-0BF02D7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What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ED485-24E1-1A5D-9425-D99EC75038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E"/>
              <a:t>One common base URL: </a:t>
            </a:r>
            <a:r>
              <a:rPr lang="en-IE" b="1">
                <a:hlinkClick r:id="rId2"/>
              </a:rPr>
              <a:t>https://api.ted.europa.eu</a:t>
            </a:r>
            <a:endParaRPr lang="en-IE" b="1"/>
          </a:p>
          <a:p>
            <a:pPr marL="540000" lvl="3" indent="0">
              <a:buNone/>
            </a:pP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TEDAPI v2 used several different URLs: </a:t>
            </a:r>
            <a:br>
              <a:rPr lang="en-IE" i="1">
                <a:solidFill>
                  <a:schemeClr val="bg1">
                    <a:lumMod val="50000"/>
                  </a:schemeClr>
                </a:solidFill>
              </a:rPr>
            </a:br>
            <a:r>
              <a:rPr lang="pt-BR" i="1">
                <a:solidFill>
                  <a:schemeClr val="bg1">
                    <a:lumMod val="50000"/>
                  </a:schemeClr>
                </a:solidFill>
              </a:rPr>
              <a:t>Publication API: </a:t>
            </a:r>
            <a:r>
              <a:rPr lang="pt-BR" i="1" strike="sngStrike">
                <a:solidFill>
                  <a:schemeClr val="bg1">
                    <a:lumMod val="50000"/>
                  </a:schemeClr>
                </a:solidFill>
              </a:rPr>
              <a:t>enotices2.ted.europa.eu/api</a:t>
            </a: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, Validation API: </a:t>
            </a:r>
            <a:r>
              <a:rPr lang="en-IE" i="1" strike="sngStrike">
                <a:solidFill>
                  <a:schemeClr val="bg1">
                    <a:lumMod val="50000"/>
                  </a:schemeClr>
                </a:solidFill>
              </a:rPr>
              <a:t>cvs.ted.europa.eu</a:t>
            </a: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en-IE" i="1">
                <a:solidFill>
                  <a:schemeClr val="bg1">
                    <a:lumMod val="50000"/>
                  </a:schemeClr>
                </a:solidFill>
              </a:rPr>
            </a:b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Visualisation API: </a:t>
            </a:r>
            <a:r>
              <a:rPr lang="en-IE" i="1" strike="sngStrike">
                <a:solidFill>
                  <a:schemeClr val="bg1">
                    <a:lumMod val="50000"/>
                  </a:schemeClr>
                </a:solidFill>
              </a:rPr>
              <a:t>viewer.ted.europa.eu</a:t>
            </a:r>
            <a:r>
              <a:rPr lang="pt-BR" i="1">
                <a:solidFill>
                  <a:schemeClr val="bg1">
                    <a:lumMod val="50000"/>
                  </a:schemeClr>
                </a:solidFill>
              </a:rPr>
              <a:t>, Authentication API: </a:t>
            </a:r>
            <a:r>
              <a:rPr lang="pt-BR" i="1" strike="sngStrike">
                <a:solidFill>
                  <a:schemeClr val="bg1">
                    <a:lumMod val="50000"/>
                  </a:schemeClr>
                </a:solidFill>
              </a:rPr>
              <a:t>developer.ted.europa.eu/api</a:t>
            </a: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, Conversion API: </a:t>
            </a:r>
            <a:r>
              <a:rPr lang="en-IE" i="1" strike="sngStrike">
                <a:solidFill>
                  <a:schemeClr val="bg1">
                    <a:lumMod val="50000"/>
                  </a:schemeClr>
                </a:solidFill>
              </a:rPr>
              <a:t>converter.ted.europa.eu/api</a:t>
            </a: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, Search API: </a:t>
            </a:r>
            <a:r>
              <a:rPr lang="en-IE" i="1" u="sng">
                <a:solidFill>
                  <a:schemeClr val="bg1">
                    <a:lumMod val="50000"/>
                  </a:schemeClr>
                </a:solidFill>
              </a:rPr>
              <a:t>api.ted.europa.eu</a:t>
            </a:r>
          </a:p>
          <a:p>
            <a:pPr marL="457200" indent="-457200">
              <a:buFont typeface="+mj-lt"/>
              <a:buAutoNum type="arabicPeriod"/>
            </a:pPr>
            <a:r>
              <a:rPr lang="en-IE"/>
              <a:t>One unified version number for all APIs</a:t>
            </a:r>
          </a:p>
          <a:p>
            <a:pPr marL="540000" lvl="3" indent="0">
              <a:buNone/>
            </a:pP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In the past different parts of the API used different version numbers.</a:t>
            </a:r>
          </a:p>
          <a:p>
            <a:pPr marL="457200" indent="-457200">
              <a:buFont typeface="+mj-lt"/>
              <a:buAutoNum type="arabicPeriod"/>
            </a:pPr>
            <a:r>
              <a:rPr lang="en-IE"/>
              <a:t>Harmonized the structure of API URLs:</a:t>
            </a:r>
          </a:p>
          <a:p>
            <a:pPr marL="540000" lvl="3" indent="0">
              <a:buNone/>
            </a:pPr>
            <a:r>
              <a:rPr lang="en-IE" b="1">
                <a:solidFill>
                  <a:schemeClr val="bg1">
                    <a:lumMod val="50000"/>
                  </a:schemeClr>
                </a:solidFill>
              </a:rPr>
              <a:t>https://api.ted.europa.eu/</a:t>
            </a:r>
            <a:r>
              <a:rPr lang="en-IE" b="1"/>
              <a:t>{api-version}</a:t>
            </a:r>
            <a:r>
              <a:rPr lang="en-IE" b="1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IE" b="1"/>
              <a:t>{resource}</a:t>
            </a:r>
            <a:r>
              <a:rPr lang="en-IE" b="1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IE" b="1"/>
              <a:t>{action}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94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0325-9494-2401-9CCB-AE8DB7AC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Anatomy of an API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03EF-2D65-AF3F-FB02-193CC4CF8A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en-IE"/>
              <a:t>As of v3, paths will always start with API version</a:t>
            </a:r>
            <a:br>
              <a:rPr lang="en-IE"/>
            </a:br>
            <a:r>
              <a:rPr lang="en-IE"/>
              <a:t>Example: </a:t>
            </a:r>
            <a:r>
              <a:rPr lang="en-IE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api.ted.europa.eu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F0"/>
                </a:solidFill>
                <a:latin typeface="Consolas" panose="020B0609020204030204" pitchFamily="49" charset="0"/>
              </a:rPr>
              <a:t>v3</a:t>
            </a:r>
          </a:p>
          <a:p>
            <a:r>
              <a:rPr lang="en-IE"/>
              <a:t>Basic URL structure </a:t>
            </a:r>
            <a:r>
              <a:rPr lang="en-IE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api.ted.europa.eu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F0"/>
                </a:solidFill>
                <a:latin typeface="Consolas" panose="020B0609020204030204" pitchFamily="49" charset="0"/>
              </a:rPr>
              <a:t>{api-version}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50"/>
                </a:solidFill>
                <a:latin typeface="Consolas" panose="020B0609020204030204" pitchFamily="49" charset="0"/>
              </a:rPr>
              <a:t>{resource}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FF0000"/>
                </a:solidFill>
                <a:latin typeface="Consolas" panose="020B0609020204030204" pitchFamily="49" charset="0"/>
              </a:rPr>
              <a:t>{action}</a:t>
            </a:r>
            <a:br>
              <a:rPr lang="en-IE">
                <a:latin typeface="Consolas" panose="020B0609020204030204" pitchFamily="49" charset="0"/>
              </a:rPr>
            </a:br>
            <a:r>
              <a:rPr lang="en-IE"/>
              <a:t>Example: </a:t>
            </a:r>
            <a:r>
              <a:rPr lang="en-IE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api.ted.europa.eu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F0"/>
                </a:solidFill>
                <a:latin typeface="Consolas" panose="020B0609020204030204" pitchFamily="49" charset="0"/>
              </a:rPr>
              <a:t>v3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50"/>
                </a:solidFill>
                <a:latin typeface="Consolas" panose="020B0609020204030204" pitchFamily="49" charset="0"/>
              </a:rPr>
              <a:t>notices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FF0000"/>
                </a:solidFill>
                <a:latin typeface="Consolas" panose="020B0609020204030204" pitchFamily="49" charset="0"/>
              </a:rPr>
              <a:t>submit</a:t>
            </a:r>
          </a:p>
          <a:p>
            <a:pPr marL="179705" indent="-179705"/>
            <a:r>
              <a:rPr lang="en-IE" dirty="0"/>
              <a:t>To act on a specific resource, its identifier is added to the path: </a:t>
            </a:r>
            <a:r>
              <a:rPr lang="en-IE" dirty="0">
                <a:latin typeface="Consolas"/>
              </a:rPr>
              <a:t>…/</a:t>
            </a:r>
            <a:r>
              <a:rPr lang="en-IE" dirty="0">
                <a:solidFill>
                  <a:srgbClr val="00B050"/>
                </a:solidFill>
                <a:latin typeface="Consolas"/>
              </a:rPr>
              <a:t>{resource}</a:t>
            </a:r>
            <a:r>
              <a:rPr lang="en-IE" dirty="0">
                <a:latin typeface="Consolas"/>
              </a:rPr>
              <a:t>/</a:t>
            </a:r>
            <a:r>
              <a:rPr lang="en-IE" dirty="0">
                <a:highlight>
                  <a:srgbClr val="FFFF00"/>
                </a:highlight>
                <a:latin typeface="Consolas"/>
              </a:rPr>
              <a:t>{id}</a:t>
            </a:r>
            <a:r>
              <a:rPr lang="en-IE" dirty="0">
                <a:latin typeface="Consolas"/>
              </a:rPr>
              <a:t>/</a:t>
            </a:r>
            <a:r>
              <a:rPr lang="en-IE" dirty="0">
                <a:solidFill>
                  <a:srgbClr val="FF0000"/>
                </a:solidFill>
                <a:latin typeface="Consolas"/>
              </a:rPr>
              <a:t>{action}</a:t>
            </a:r>
            <a:br>
              <a:rPr lang="en-IE" dirty="0"/>
            </a:br>
            <a:r>
              <a:rPr lang="en-IE" dirty="0"/>
              <a:t>Example: </a:t>
            </a:r>
            <a:r>
              <a:rPr lang="en-IE">
                <a:solidFill>
                  <a:schemeClr val="bg1">
                    <a:lumMod val="65000"/>
                  </a:schemeClr>
                </a:solidFill>
                <a:latin typeface="Consolas"/>
              </a:rPr>
              <a:t>api.ted.europa.eu</a:t>
            </a:r>
            <a:r>
              <a:rPr lang="en-IE">
                <a:latin typeface="Consolas"/>
              </a:rPr>
              <a:t>/</a:t>
            </a:r>
            <a:r>
              <a:rPr lang="en-IE">
                <a:solidFill>
                  <a:srgbClr val="00B0F0"/>
                </a:solidFill>
                <a:latin typeface="Consolas"/>
              </a:rPr>
              <a:t>v3</a:t>
            </a:r>
            <a:r>
              <a:rPr lang="en-IE">
                <a:latin typeface="Consolas"/>
              </a:rPr>
              <a:t>/</a:t>
            </a:r>
            <a:r>
              <a:rPr lang="en-IE">
                <a:solidFill>
                  <a:srgbClr val="00B050"/>
                </a:solidFill>
                <a:latin typeface="Consolas"/>
              </a:rPr>
              <a:t>notices</a:t>
            </a:r>
            <a:r>
              <a:rPr lang="en-IE">
                <a:latin typeface="Consolas"/>
              </a:rPr>
              <a:t>/</a:t>
            </a:r>
            <a:r>
              <a:rPr lang="en-IE">
                <a:highlight>
                  <a:srgbClr val="FFFF00"/>
                </a:highlight>
                <a:latin typeface="Consolas"/>
              </a:rPr>
              <a:t>123</a:t>
            </a:r>
            <a:r>
              <a:rPr lang="en-IE">
                <a:latin typeface="Consolas"/>
              </a:rPr>
              <a:t>/</a:t>
            </a:r>
            <a:r>
              <a:rPr lang="en-IE">
                <a:solidFill>
                  <a:srgbClr val="FF0000"/>
                </a:solidFill>
                <a:latin typeface="Consolas" panose="020B0609020204030204" pitchFamily="49" charset="0"/>
              </a:rPr>
              <a:t>stop-publication</a:t>
            </a:r>
          </a:p>
          <a:p>
            <a:r>
              <a:rPr lang="en-IE">
                <a:latin typeface="Consolas" panose="020B0609020204030204" pitchFamily="49" charset="0"/>
              </a:rPr>
              <a:t>To list available resources, the action is omitted</a:t>
            </a:r>
            <a:br>
              <a:rPr lang="en-IE">
                <a:latin typeface="Consolas" panose="020B0609020204030204" pitchFamily="49" charset="0"/>
              </a:rPr>
            </a:br>
            <a:r>
              <a:rPr lang="en-IE">
                <a:latin typeface="Consolas" panose="020B0609020204030204" pitchFamily="49" charset="0"/>
              </a:rPr>
              <a:t>Example: </a:t>
            </a:r>
            <a:r>
              <a:rPr lang="en-IE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api.ted.europa.eu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F0"/>
                </a:solidFill>
                <a:latin typeface="Consolas" panose="020B0609020204030204" pitchFamily="49" charset="0"/>
              </a:rPr>
              <a:t>v3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50"/>
                </a:solidFill>
                <a:latin typeface="Consolas" panose="020B0609020204030204" pitchFamily="49" charset="0"/>
              </a:rPr>
              <a:t>notices</a:t>
            </a:r>
          </a:p>
          <a:p>
            <a:r>
              <a:rPr lang="en-IE">
                <a:latin typeface="Consolas" panose="020B0609020204030204" pitchFamily="49" charset="0"/>
              </a:rPr>
              <a:t>Query parameters are used to limit/filter the returned results</a:t>
            </a:r>
            <a:br>
              <a:rPr lang="en-IE">
                <a:latin typeface="Consolas" panose="020B0609020204030204" pitchFamily="49" charset="0"/>
              </a:rPr>
            </a:br>
            <a:r>
              <a:rPr lang="en-IE">
                <a:latin typeface="Consolas" panose="020B0609020204030204" pitchFamily="49" charset="0"/>
              </a:rPr>
              <a:t>Example: </a:t>
            </a:r>
            <a:r>
              <a:rPr lang="en-IE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api.ted.europa.eu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F0"/>
                </a:solidFill>
                <a:latin typeface="Consolas" panose="020B0609020204030204" pitchFamily="49" charset="0"/>
              </a:rPr>
              <a:t>v3</a:t>
            </a:r>
            <a:r>
              <a:rPr lang="en-IE">
                <a:latin typeface="Consolas" panose="020B0609020204030204" pitchFamily="49" charset="0"/>
              </a:rPr>
              <a:t>/</a:t>
            </a:r>
            <a:r>
              <a:rPr lang="en-IE">
                <a:solidFill>
                  <a:srgbClr val="00B050"/>
                </a:solidFill>
                <a:latin typeface="Consolas" panose="020B0609020204030204" pitchFamily="49" charset="0"/>
              </a:rPr>
              <a:t>notices</a:t>
            </a:r>
            <a:r>
              <a:rPr lang="en-IE">
                <a:latin typeface="Consolas" panose="020B0609020204030204" pitchFamily="49" charset="0"/>
              </a:rPr>
              <a:t>?</a:t>
            </a:r>
            <a:r>
              <a:rPr lang="en-IE">
                <a:highlight>
                  <a:srgbClr val="FFFF00"/>
                </a:highlight>
                <a:latin typeface="Consolas" panose="020B0609020204030204" pitchFamily="49" charset="0"/>
              </a:rPr>
              <a:t>page</a:t>
            </a:r>
            <a:r>
              <a:rPr lang="en-IE">
                <a:latin typeface="Consolas" panose="020B0609020204030204" pitchFamily="49" charset="0"/>
              </a:rPr>
              <a:t>=2&amp;</a:t>
            </a:r>
            <a:r>
              <a:rPr lang="en-IE">
                <a:highlight>
                  <a:srgbClr val="FFFF00"/>
                </a:highlight>
                <a:latin typeface="Consolas" panose="020B0609020204030204" pitchFamily="49" charset="0"/>
              </a:rPr>
              <a:t>size</a:t>
            </a:r>
            <a:r>
              <a:rPr lang="en-IE">
                <a:latin typeface="Consolas" panose="020B0609020204030204" pitchFamily="49" charset="0"/>
              </a:rPr>
              <a:t>=50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446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2E04-232A-8655-860D-3907787B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For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4901-18D5-7DA6-CC48-47AECB5D9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/>
              <a:t>TED API v2</a:t>
            </a:r>
          </a:p>
          <a:p>
            <a:pPr marL="0" indent="0">
              <a:buNone/>
            </a:pPr>
            <a:r>
              <a:rPr lang="en-IE" sz="1600" i="0">
                <a:solidFill>
                  <a:srgbClr val="993300"/>
                </a:solidFill>
                <a:effectLst/>
                <a:latin typeface="Consolas" panose="020B0609020204030204" pitchFamily="49" charset="0"/>
              </a:rPr>
              <a:t>enotices2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v2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B6424C"/>
                </a:solidFill>
                <a:effectLst/>
                <a:latin typeface="Consolas" panose="020B0609020204030204" pitchFamily="49" charset="0"/>
              </a:rPr>
              <a:t>notice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/notices/submit</a:t>
            </a:r>
          </a:p>
          <a:p>
            <a:pPr marL="0" indent="0">
              <a:buNone/>
            </a:pPr>
            <a:endParaRPr lang="en-IE" sz="1600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sz="1600" i="0">
                <a:solidFill>
                  <a:srgbClr val="993300"/>
                </a:solidFill>
                <a:effectLst/>
                <a:latin typeface="Consolas" panose="020B0609020204030204" pitchFamily="49" charset="0"/>
              </a:rPr>
              <a:t>viewer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IE" sz="1600" i="0">
                <a:solidFill>
                  <a:srgbClr val="993300"/>
                </a:solidFill>
                <a:effectLst/>
                <a:latin typeface="Consolas" panose="020B0609020204030204" pitchFamily="49" charset="0"/>
              </a:rPr>
              <a:t>/api/v2</a:t>
            </a:r>
            <a:r>
              <a:rPr lang="en-IE" sz="1600" i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/notices/render</a:t>
            </a:r>
          </a:p>
          <a:p>
            <a:pPr marL="0" indent="0">
              <a:buNone/>
            </a:pPr>
            <a:endParaRPr lang="en-IE" sz="1600" i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sz="1600" i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developer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api/ted-api/open/api-key/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{token}</a:t>
            </a:r>
          </a:p>
          <a:p>
            <a:pPr marL="0" indent="0">
              <a:buNone/>
            </a:pPr>
            <a:endParaRPr lang="en-IE" sz="1600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i="0">
                <a:solidFill>
                  <a:srgbClr val="993300"/>
                </a:solidFill>
                <a:effectLst/>
                <a:latin typeface="Consolas" panose="020B0609020204030204" pitchFamily="49" charset="0"/>
              </a:rPr>
              <a:t>enotices2</a:t>
            </a:r>
            <a:r>
              <a:rPr lang="en-US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US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i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en-US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i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v2</a:t>
            </a:r>
            <a:r>
              <a:rPr lang="en-US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1600" i="0">
                <a:solidFill>
                  <a:srgbClr val="B6424C"/>
                </a:solidFill>
                <a:effectLst/>
                <a:latin typeface="Consolas" panose="020B0609020204030204" pitchFamily="49" charset="0"/>
              </a:rPr>
              <a:t>notice</a:t>
            </a:r>
            <a:r>
              <a:rPr lang="en-US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/notices/</a:t>
            </a:r>
            <a:r>
              <a:rPr lang="en-US" sz="1600" i="0">
                <a:solidFill>
                  <a:srgbClr val="B6424C"/>
                </a:solidFill>
                <a:effectLst/>
                <a:latin typeface="Consolas" panose="020B0609020204030204" pitchFamily="49" charset="0"/>
              </a:rPr>
              <a:t>search-</a:t>
            </a:r>
            <a:r>
              <a:rPr lang="en-US" sz="1600" i="0" err="1">
                <a:solidFill>
                  <a:srgbClr val="B6424C"/>
                </a:solidFill>
                <a:effectLst/>
                <a:latin typeface="Consolas" panose="020B0609020204030204" pitchFamily="49" charset="0"/>
              </a:rPr>
              <a:t>esentool</a:t>
            </a:r>
            <a:endParaRPr lang="en-IE" sz="1600">
              <a:solidFill>
                <a:srgbClr val="172B4D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1600" b="1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1600">
              <a:solidFill>
                <a:srgbClr val="172B4D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1600" b="1">
              <a:latin typeface="Consolas" panose="020B06090202040302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A188D8-1FBB-B623-06A2-20112EB7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IE" b="1"/>
              <a:t>TED API v3</a:t>
            </a:r>
          </a:p>
          <a:p>
            <a:pPr marL="0" indent="0">
              <a:buNone/>
            </a:pPr>
            <a:r>
              <a:rPr lang="en-IE" sz="1600" i="0">
                <a:solidFill>
                  <a:srgbClr val="339966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  <a:t>v3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/notices/submit</a:t>
            </a:r>
            <a:b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</a:br>
            <a:endParaRPr lang="en-IE" sz="1600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1600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sz="1600" i="0">
                <a:solidFill>
                  <a:srgbClr val="339966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  <a:t>v3/notices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/render</a:t>
            </a:r>
          </a:p>
          <a:p>
            <a:pPr marL="0" indent="0">
              <a:buNone/>
            </a:pPr>
            <a:endParaRPr lang="en-IE" sz="1600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sz="1600" i="0">
                <a:solidFill>
                  <a:srgbClr val="339966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ted.europa.eu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  <a:t>v3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  <a:t>api-keys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/{token}/</a:t>
            </a:r>
            <a: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  <a:t>renew</a:t>
            </a:r>
            <a:b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</a:br>
            <a:endParaRPr lang="en-IE" sz="1600" i="0">
              <a:solidFill>
                <a:srgbClr val="2B9B62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1600">
              <a:solidFill>
                <a:srgbClr val="2B9B6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sz="1600" i="0">
                <a:solidFill>
                  <a:srgbClr val="339966"/>
                </a:solidFill>
                <a:effectLst/>
                <a:latin typeface="Consolas" panose="020B0609020204030204" pitchFamily="49" charset="0"/>
              </a:rPr>
              <a:t>api</a:t>
            </a:r>
            <a:r>
              <a:rPr lang="en-IE" sz="1600" i="0">
                <a:solidFill>
                  <a:srgbClr val="7A869A"/>
                </a:solidFill>
                <a:effectLst/>
                <a:latin typeface="Consolas" panose="020B0609020204030204" pitchFamily="49" charset="0"/>
              </a:rPr>
              <a:t>.ted.europa.eu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IE" sz="1600" i="0">
                <a:solidFill>
                  <a:srgbClr val="2B9B62"/>
                </a:solidFill>
                <a:effectLst/>
                <a:latin typeface="Consolas" panose="020B0609020204030204" pitchFamily="49" charset="0"/>
              </a:rPr>
              <a:t>v3</a:t>
            </a:r>
            <a:r>
              <a:rPr lang="en-IE" sz="1600" i="0">
                <a:solidFill>
                  <a:srgbClr val="172B4D"/>
                </a:solidFill>
                <a:effectLst/>
                <a:latin typeface="Consolas" panose="020B0609020204030204" pitchFamily="49" charset="0"/>
              </a:rPr>
              <a:t>/notices/</a:t>
            </a:r>
            <a:endParaRPr lang="en-IE" sz="1600" i="0">
              <a:solidFill>
                <a:srgbClr val="2B9B62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1600" i="0">
              <a:solidFill>
                <a:srgbClr val="172B4D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70D2AAB-60AD-A3B6-52B3-7EE390A5A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627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69D4-A8BB-9E7E-EC78-E20907F3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What did not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0FDC-1217-E35D-B061-4607B665FE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The organisation of the API parts remains the same:</a:t>
            </a:r>
          </a:p>
          <a:p>
            <a:pPr marL="180000" lvl="1" indent="0">
              <a:buNone/>
            </a:pP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Publication API, Validation API, Visualisation API, Search API, Conversion API</a:t>
            </a:r>
          </a:p>
          <a:p>
            <a:r>
              <a:rPr lang="en-IE"/>
              <a:t>The API functionality is the same (same operations).</a:t>
            </a:r>
          </a:p>
          <a:p>
            <a:pPr marL="180000" lvl="1" indent="0">
              <a:buNone/>
            </a:pP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submit, validate, render, etc.</a:t>
            </a:r>
          </a:p>
          <a:p>
            <a:endParaRPr lang="en-IE"/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707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5678-797A-3123-3797-86B9EB30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BA1E0-634A-A926-C1ED-A90AFE134B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The current API will remain active in parallel with TED API v3.</a:t>
            </a:r>
          </a:p>
          <a:p>
            <a:r>
              <a:rPr lang="en-IE"/>
              <a:t>It will not be discontinued for at least 6 months.</a:t>
            </a:r>
          </a:p>
          <a:p>
            <a:r>
              <a:rPr lang="en-IE"/>
              <a:t>There are no plans and no foreseen need for TED API v4.</a:t>
            </a:r>
          </a:p>
          <a:p>
            <a:r>
              <a:rPr lang="en-IE"/>
              <a:t>From a technical perspective the transition should be easy:</a:t>
            </a:r>
          </a:p>
          <a:p>
            <a:pPr lvl="1"/>
            <a:r>
              <a:rPr lang="en-IE"/>
              <a:t>You need to update the endpoint URLs</a:t>
            </a:r>
          </a:p>
          <a:p>
            <a:pPr lvl="1"/>
            <a:r>
              <a:rPr lang="en-IE"/>
              <a:t>But API functionality remains unchanged  </a:t>
            </a:r>
          </a:p>
        </p:txBody>
      </p:sp>
    </p:spTree>
    <p:extLst>
      <p:ext uri="{BB962C8B-B14F-4D97-AF65-F5344CB8AC3E}">
        <p14:creationId xmlns:p14="http://schemas.microsoft.com/office/powerpoint/2010/main" val="396700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582D-8496-8BC2-D288-4FEFEE24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FEFC-EC52-956D-2A1C-F7D2B09644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All API parts will now have the same version.</a:t>
            </a:r>
          </a:p>
          <a:p>
            <a:r>
              <a:rPr lang="en-IE"/>
              <a:t>Only the major version number is significant for API compatibility.</a:t>
            </a:r>
          </a:p>
          <a:p>
            <a:r>
              <a:rPr lang="en-IE"/>
              <a:t>Adding new operations or parameters in the future does not break compatibility.</a:t>
            </a:r>
          </a:p>
          <a:p>
            <a:r>
              <a:rPr lang="en-IE"/>
              <a:t>Modifying or removing existing operations or parameters does break compatibility.</a:t>
            </a:r>
          </a:p>
          <a:p>
            <a:pPr marL="180000" lvl="1" indent="0">
              <a:buNone/>
            </a:pP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(a new major version will be introduced in such cases)</a:t>
            </a:r>
          </a:p>
          <a:p>
            <a:r>
              <a:rPr lang="en-IE"/>
              <a:t>When a new major version is introduced, the previous major version will remain active. </a:t>
            </a:r>
          </a:p>
          <a:p>
            <a:pPr marL="180000" lvl="1" indent="0">
              <a:buNone/>
            </a:pPr>
            <a:r>
              <a:rPr lang="en-IE" i="1">
                <a:solidFill>
                  <a:schemeClr val="bg1">
                    <a:lumMod val="50000"/>
                  </a:schemeClr>
                </a:solidFill>
              </a:rPr>
              <a:t>(in parallel with the new one)</a:t>
            </a:r>
          </a:p>
          <a:p>
            <a:r>
              <a:rPr lang="en-IE"/>
              <a:t>Major versions being replaced will remain active at least for 6 months in parallel with the new one.</a:t>
            </a:r>
          </a:p>
          <a:p>
            <a:r>
              <a:rPr lang="en-IE"/>
              <a:t>Maximum two major versions can be active at the same time.</a:t>
            </a:r>
          </a:p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875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E5E9-8DD7-38FE-7C57-2E1605B2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E73A5-C10A-1119-698B-186901C5F46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E"/>
              <a:t>November 2024.</a:t>
            </a:r>
          </a:p>
          <a:p>
            <a:r>
              <a:rPr lang="en-IE"/>
              <a:t>Currently in testing &amp; integration.</a:t>
            </a:r>
          </a:p>
          <a:p>
            <a:r>
              <a:rPr lang="en-IE"/>
              <a:t>Documentation and Swagger will be available on release.</a:t>
            </a:r>
          </a:p>
        </p:txBody>
      </p:sp>
    </p:spTree>
    <p:extLst>
      <p:ext uri="{BB962C8B-B14F-4D97-AF65-F5344CB8AC3E}">
        <p14:creationId xmlns:p14="http://schemas.microsoft.com/office/powerpoint/2010/main" val="1724839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7.1.4619"/>
  <p:tag name="SLIDO_PRESENTATION_ID" val="00000000-0000-0000-0000-000000000000"/>
  <p:tag name="SLIDO_EVENT_UUID" val="5c4df848-86a3-4004-aea5-5a79d1d3d5b5"/>
  <p:tag name="SLIDO_EVENT_SECTION_UUID" val="46c90ba1-a2ef-4af6-aa52-4471dacce5d7"/>
</p:tagLst>
</file>

<file path=ppt/theme/theme1.xml><?xml version="1.0" encoding="utf-8"?>
<a:theme xmlns:a="http://schemas.openxmlformats.org/drawingml/2006/main" name="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dark background 2.potx" id="{B8F39B1A-E77B-47D1-8276-DF8E39A9E1C6}" vid="{4D457107-94FF-4F5F-8579-B76FCACBCB80}"/>
    </a:ext>
  </a:extLst>
</a:theme>
</file>

<file path=ppt/theme/theme2.xml><?xml version="1.0" encoding="utf-8"?>
<a:theme xmlns:a="http://schemas.openxmlformats.org/drawingml/2006/main" name="1_Office Theme">
  <a:themeElements>
    <a:clrScheme name="OP 1">
      <a:dk1>
        <a:srgbClr val="000000"/>
      </a:dk1>
      <a:lt1>
        <a:srgbClr val="FFFFFF"/>
      </a:lt1>
      <a:dk2>
        <a:srgbClr val="44546A"/>
      </a:dk2>
      <a:lt2>
        <a:srgbClr val="DFE9F2"/>
      </a:lt2>
      <a:accent1>
        <a:srgbClr val="BDDEFD"/>
      </a:accent1>
      <a:accent2>
        <a:srgbClr val="6699CC"/>
      </a:accent2>
      <a:accent3>
        <a:srgbClr val="0099CC"/>
      </a:accent3>
      <a:accent4>
        <a:srgbClr val="FF9933"/>
      </a:accent4>
      <a:accent5>
        <a:srgbClr val="ED5087"/>
      </a:accent5>
      <a:accent6>
        <a:srgbClr val="339900"/>
      </a:accent6>
      <a:hlink>
        <a:srgbClr val="6699CC"/>
      </a:hlink>
      <a:folHlink>
        <a:srgbClr val="992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 white background 2.potx" id="{70D0319E-B179-4C25-BF84-72B0911705D4}" vid="{DB03FC20-BA93-47FA-8620-878174BDFC1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a7f24e-e0df-4592-b6e0-4a62e251a0e5" xsi:nil="true"/>
    <lcf76f155ced4ddcb4097134ff3c332f xmlns="cce4269c-1bca-4c47-bcbd-0ca0cb14aa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8" ma:contentTypeDescription="Create a new document." ma:contentTypeScope="" ma:versionID="956d5f8765234da2ab89c569c8939b0c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3f62a9e9da6a7933472fab0d9a68c125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A0608-6FC8-48C3-95E0-0FE40A16E0E1}">
  <ds:schemaRefs>
    <ds:schemaRef ds:uri="http://schemas.microsoft.com/office/2006/metadata/properties"/>
    <ds:schemaRef ds:uri="http://schemas.microsoft.com/office/infopath/2007/PartnerControls"/>
    <ds:schemaRef ds:uri="96a7f24e-e0df-4592-b6e0-4a62e251a0e5"/>
    <ds:schemaRef ds:uri="cce4269c-1bca-4c47-bcbd-0ca0cb14aa6e"/>
  </ds:schemaRefs>
</ds:datastoreItem>
</file>

<file path=customXml/itemProps2.xml><?xml version="1.0" encoding="utf-8"?>
<ds:datastoreItem xmlns:ds="http://schemas.openxmlformats.org/officeDocument/2006/customXml" ds:itemID="{D02A9CBA-1631-468D-97B3-C215B77C9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739DA-6F58-426F-9827-3A7D728553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4269c-1bca-4c47-bcbd-0ca0cb14aa6e"/>
    <ds:schemaRef ds:uri="96a7f24e-e0df-4592-b6e0-4a62e251a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TEDAPI v3 – eForms SDK</vt:lpstr>
      <vt:lpstr>Why create a new TEDAPI?</vt:lpstr>
      <vt:lpstr>What changed</vt:lpstr>
      <vt:lpstr>Anatomy of an API URL</vt:lpstr>
      <vt:lpstr>For example</vt:lpstr>
      <vt:lpstr>What did not change</vt:lpstr>
      <vt:lpstr>Transition</vt:lpstr>
      <vt:lpstr>Versioning</vt:lpstr>
      <vt:lpstr>Availability</vt:lpstr>
      <vt:lpstr>Benefits for eSenders</vt:lpstr>
      <vt:lpstr>eForms SDK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4</cp:revision>
  <dcterms:created xsi:type="dcterms:W3CDTF">2024-06-20T08:04:52Z</dcterms:created>
  <dcterms:modified xsi:type="dcterms:W3CDTF">2024-09-26T11:48:52Z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2024-06-20T08:05:01Z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593af38f-39d3-472a-8b71-b9a5932c4267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0x0101008BA6791DDFFC024DAA4136D92359EB10</vt:lpwstr>
  </property>
  <property fmtid="{D5CDD505-2E9C-101B-9397-08002B2CF9AE}" pid="10" name="MediaServiceImageTags">
    <vt:lpwstr/>
  </property>
</Properties>
</file>