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4"/>
    <p:sldMasterId id="2147483684" r:id="rId5"/>
  </p:sldMasterIdLst>
  <p:notesMasterIdLst>
    <p:notesMasterId r:id="rId26"/>
  </p:notesMasterIdLst>
  <p:sldIdLst>
    <p:sldId id="376" r:id="rId6"/>
    <p:sldId id="361" r:id="rId7"/>
    <p:sldId id="366" r:id="rId8"/>
    <p:sldId id="370" r:id="rId9"/>
    <p:sldId id="377" r:id="rId10"/>
    <p:sldId id="396" r:id="rId11"/>
    <p:sldId id="384" r:id="rId12"/>
    <p:sldId id="391" r:id="rId13"/>
    <p:sldId id="390" r:id="rId14"/>
    <p:sldId id="383" r:id="rId15"/>
    <p:sldId id="393" r:id="rId16"/>
    <p:sldId id="394" r:id="rId17"/>
    <p:sldId id="397" r:id="rId18"/>
    <p:sldId id="388" r:id="rId19"/>
    <p:sldId id="382" r:id="rId20"/>
    <p:sldId id="389" r:id="rId21"/>
    <p:sldId id="399" r:id="rId22"/>
    <p:sldId id="301" r:id="rId23"/>
    <p:sldId id="400" r:id="rId24"/>
    <p:sldId id="401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FD76AA9-FB3F-43BE-AAA1-8D2386092F4D}">
          <p14:sldIdLst>
            <p14:sldId id="376"/>
          </p14:sldIdLst>
        </p14:section>
        <p14:section name="SDK-2" id="{BAC01422-6C42-492F-A692-561B8777C54D}">
          <p14:sldIdLst>
            <p14:sldId id="361"/>
            <p14:sldId id="366"/>
            <p14:sldId id="370"/>
            <p14:sldId id="377"/>
            <p14:sldId id="396"/>
          </p14:sldIdLst>
        </p14:section>
        <p14:section name="Visualisations" id="{1F80D5D5-A064-4C96-B26F-0824A2AE0C0A}">
          <p14:sldIdLst>
            <p14:sldId id="384"/>
            <p14:sldId id="391"/>
          </p14:sldIdLst>
        </p14:section>
        <p14:section name="Backward Compatibility" id="{6DBFFF1A-2166-4225-9F69-4F4F61AFA946}">
          <p14:sldIdLst>
            <p14:sldId id="390"/>
            <p14:sldId id="383"/>
            <p14:sldId id="393"/>
            <p14:sldId id="394"/>
            <p14:sldId id="397"/>
          </p14:sldIdLst>
        </p14:section>
        <p14:section name="Evolutions" id="{4AC47E9A-A2E0-47C7-89E5-BF1F916E1712}">
          <p14:sldIdLst>
            <p14:sldId id="388"/>
            <p14:sldId id="382"/>
            <p14:sldId id="389"/>
            <p14:sldId id="399"/>
          </p14:sldIdLst>
        </p14:section>
        <p14:section name="Outro" id="{245BC85E-4A53-40A9-AC47-81EE020E4FE4}">
          <p14:sldIdLst>
            <p14:sldId id="301"/>
            <p14:sldId id="400"/>
            <p14:sldId id="4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1E8"/>
    <a:srgbClr val="C7CCF1"/>
    <a:srgbClr val="DFE2F7"/>
    <a:srgbClr val="CBD0F1"/>
    <a:srgbClr val="DEE1F6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E0A80-D560-4983-A695-E68D136B5CF4}" v="179" dt="2025-06-26T02:31:05.281"/>
    <p1510:client id="{7FDAD2EA-9292-418F-B3F8-1444C00294A0}" v="44" dt="2025-06-26T09:57:54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EDDC-FF65-49CF-A899-9060358C93A8}" type="datetimeFigureOut">
              <a:rPr lang="en-IE" smtClean="0"/>
              <a:t>26/06/2025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60095-E1D8-4FAE-A535-4F194BD76B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41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272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103692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83367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581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4003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06/26/2025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306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06/26/2025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00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06/26/2025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347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06/26/2025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5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06/26/2025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4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904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06/26/2025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62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4905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06/26/2025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2364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06/26/2025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11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06/26/2025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647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2107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2291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D66D3-D254-E80A-E597-4F9FA877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06/26/2025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51156-A4E7-4140-F94E-220DD8B5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EEF9-41F0-33DF-8F17-0782141B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06/26/2025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1567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06/26/2025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6673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06/26/2025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97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06/26/2025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06/26/2025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3318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06/26/2025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565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06/26/2025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194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06/26/2025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878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06/26/2025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2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1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0.png"/><Relationship Id="rId5" Type="http://schemas.openxmlformats.org/officeDocument/2006/relationships/tags" Target="../tags/tag6.xml"/><Relationship Id="rId10" Type="http://schemas.openxmlformats.org/officeDocument/2006/relationships/image" Target="../media/image19.svg"/><Relationship Id="rId4" Type="http://schemas.openxmlformats.org/officeDocument/2006/relationships/tags" Target="../tags/tag5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1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0.png"/><Relationship Id="rId5" Type="http://schemas.openxmlformats.org/officeDocument/2006/relationships/tags" Target="../tags/tag13.xml"/><Relationship Id="rId10" Type="http://schemas.openxmlformats.org/officeDocument/2006/relationships/image" Target="../media/image19.svg"/><Relationship Id="rId4" Type="http://schemas.openxmlformats.org/officeDocument/2006/relationships/tags" Target="../tags/tag12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2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21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0.png"/><Relationship Id="rId5" Type="http://schemas.openxmlformats.org/officeDocument/2006/relationships/tags" Target="../tags/tag20.xml"/><Relationship Id="rId10" Type="http://schemas.openxmlformats.org/officeDocument/2006/relationships/image" Target="../media/image19.svg"/><Relationship Id="rId4" Type="http://schemas.openxmlformats.org/officeDocument/2006/relationships/tags" Target="../tags/tag19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29B0B2-626A-E4BF-0DB3-7E72529BB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EFORMS SDK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3C2AA60-F9B4-E76F-F529-C1904B415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 fontAlgn="base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eSender workshop – 26 June 2025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Ioannis Rousochatzakis – Publications Office of the </a:t>
            </a:r>
            <a:r>
              <a:rPr lang="en-IE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European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Union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70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BEC5-859B-AD4B-546A-B05028D4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Backwards compatibility vs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3B08-2A8E-3386-2737-3B7EF2E3D7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We want all eSenders to adopt SDK-2 asap</a:t>
            </a:r>
          </a:p>
          <a:p>
            <a:r>
              <a:rPr lang="en-IE" dirty="0"/>
              <a:t>Nevertheless, we also want to:</a:t>
            </a:r>
          </a:p>
          <a:p>
            <a:pPr lvl="1"/>
            <a:r>
              <a:rPr lang="en-IE" dirty="0"/>
              <a:t>Simplify</a:t>
            </a:r>
          </a:p>
          <a:p>
            <a:pPr lvl="1"/>
            <a:r>
              <a:rPr lang="en-IE" dirty="0"/>
              <a:t>Harmonise</a:t>
            </a:r>
          </a:p>
          <a:p>
            <a:pPr lvl="1"/>
            <a:r>
              <a:rPr lang="en-IE" dirty="0"/>
              <a:t>Progress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7E8AE-083C-BDCC-856E-476B9E0BE7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Therefore</a:t>
            </a:r>
          </a:p>
          <a:p>
            <a:r>
              <a:rPr lang="en-IE" dirty="0"/>
              <a:t>We will maintain backward compatibility with SDK-1</a:t>
            </a:r>
          </a:p>
          <a:p>
            <a:pPr lvl="1"/>
            <a:r>
              <a:rPr lang="en-IE" dirty="0"/>
              <a:t>We will not change fields.json or other file formats. </a:t>
            </a:r>
          </a:p>
          <a:p>
            <a:pPr lvl="1"/>
            <a:r>
              <a:rPr lang="en-IE" dirty="0"/>
              <a:t>We will not remove obsolete metadata. </a:t>
            </a:r>
            <a:br>
              <a:rPr lang="en-IE" dirty="0"/>
            </a:br>
            <a:r>
              <a:rPr lang="en-IE" dirty="0"/>
              <a:t>(at least not without confirming it with eSenders first)</a:t>
            </a:r>
          </a:p>
          <a:p>
            <a:pPr lvl="1"/>
            <a:r>
              <a:rPr lang="en-IE" dirty="0"/>
              <a:t>We will not enforce use of “Business Entities”, etc…</a:t>
            </a:r>
          </a:p>
          <a:p>
            <a:r>
              <a:rPr lang="en-IE" dirty="0"/>
              <a:t>But we are evaluating some additions that we consider important </a:t>
            </a:r>
          </a:p>
        </p:txBody>
      </p:sp>
    </p:spTree>
    <p:extLst>
      <p:ext uri="{BB962C8B-B14F-4D97-AF65-F5344CB8AC3E}">
        <p14:creationId xmlns:p14="http://schemas.microsoft.com/office/powerpoint/2010/main" val="302641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8AFC85-0E2F-9045-4B70-2BBFA0B0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Unanswered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AA476-68BC-0FBD-E48B-3E1A21F25E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Several decisions yet to be made:</a:t>
            </a:r>
          </a:p>
          <a:p>
            <a:pPr lvl="1"/>
            <a:r>
              <a:rPr lang="en-IE" dirty="0"/>
              <a:t>Are we going to also include additional formats?</a:t>
            </a:r>
          </a:p>
          <a:p>
            <a:pPr lvl="1"/>
            <a:r>
              <a:rPr lang="en-IE" dirty="0"/>
              <a:t>How?</a:t>
            </a:r>
          </a:p>
          <a:p>
            <a:pPr lvl="1"/>
            <a:r>
              <a:rPr lang="en-IE" dirty="0"/>
              <a:t>Should we wait for SDK-3 to design for tailoring?</a:t>
            </a:r>
          </a:p>
          <a:p>
            <a:r>
              <a:rPr lang="en-IE" dirty="0"/>
              <a:t>Any decision will be made in consultation with eSenders</a:t>
            </a:r>
          </a:p>
          <a:p>
            <a:r>
              <a:rPr lang="en-IE" dirty="0"/>
              <a:t>Consultation through GitHub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752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D86174-5C75-1840-03E4-061DB561A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Feature/improvement requests?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CA0A41-A711-0462-2A25-D199D8580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b="1" dirty="0"/>
              <a:t>Now is the time!</a:t>
            </a:r>
          </a:p>
          <a:p>
            <a:r>
              <a:rPr lang="en-IE" b="1" dirty="0"/>
              <a:t>Please send through GitHub Discussions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314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E6691F-3855-1492-1419-9AC8278801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en-IE" sz="2000">
              <a:solidFill>
                <a:srgbClr val="5B5B5B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79F2BF-821B-5618-0F2B-DC7D4236208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E8E3640-149A-A961-873B-45F9843AC2C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48F3F4E-3AC1-01F2-F60D-5AC5F639F3F3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1DC9FF-B0EB-EB13-4929-D6AF3B1A4A1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4000" b="1">
                <a:solidFill>
                  <a:srgbClr val="5B5B5B"/>
                </a:solidFill>
              </a:rPr>
              <a:t>Backward compatibility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1FDB2-3E6F-2695-84CA-DC61611A290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  <a:endParaRPr lang="en-IE" sz="20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0C39-EF7C-8B90-BE0D-EB74FF44C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Evolutions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776D5-9BD5-0BDC-0F57-1F1BBEB48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03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A296-379A-508E-BB73-3DB47B4E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Evolutions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2760-DAC9-2D2E-810D-3617B4A799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SDK-2 is about: </a:t>
            </a:r>
          </a:p>
          <a:p>
            <a:pPr lvl="1"/>
            <a:r>
              <a:rPr lang="en-IE" dirty="0"/>
              <a:t>Improving EFX</a:t>
            </a:r>
          </a:p>
          <a:p>
            <a:pPr lvl="1"/>
            <a:r>
              <a:rPr lang="en-IE" dirty="0"/>
              <a:t>Preparing for SDK-3</a:t>
            </a:r>
          </a:p>
          <a:p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A8B82-31D6-5B79-D739-18DCD1023A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Improving EFX</a:t>
            </a:r>
          </a:p>
          <a:p>
            <a:r>
              <a:rPr lang="en-IE" dirty="0"/>
              <a:t>Improve “domain specificity”</a:t>
            </a:r>
          </a:p>
          <a:p>
            <a:r>
              <a:rPr lang="en-IE" dirty="0"/>
              <a:t>More expressive, powerful syntax</a:t>
            </a:r>
          </a:p>
          <a:p>
            <a:r>
              <a:rPr lang="en-IE" dirty="0"/>
              <a:t>Express all rules fully in EFX</a:t>
            </a:r>
          </a:p>
          <a:p>
            <a:r>
              <a:rPr lang="en-IE" dirty="0"/>
              <a:t>Allow for dynamic rules</a:t>
            </a:r>
          </a:p>
          <a:p>
            <a:pPr marL="0" indent="0">
              <a:buNone/>
            </a:pPr>
            <a:r>
              <a:rPr lang="en-IE" b="1" dirty="0"/>
              <a:t>Preparing for SDK-3</a:t>
            </a:r>
          </a:p>
          <a:p>
            <a:r>
              <a:rPr lang="en-IE" dirty="0"/>
              <a:t>Test our adaptability to major changes</a:t>
            </a:r>
          </a:p>
          <a:p>
            <a:r>
              <a:rPr lang="en-IE" dirty="0"/>
              <a:t>Introduce new features without breaking compatibility</a:t>
            </a:r>
          </a:p>
          <a:p>
            <a:r>
              <a:rPr lang="en-IE" dirty="0"/>
              <a:t>Extend the time to prepare for SDK-3</a:t>
            </a:r>
          </a:p>
        </p:txBody>
      </p:sp>
    </p:spTree>
    <p:extLst>
      <p:ext uri="{BB962C8B-B14F-4D97-AF65-F5344CB8AC3E}">
        <p14:creationId xmlns:p14="http://schemas.microsoft.com/office/powerpoint/2010/main" val="181363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A296-379A-508E-BB73-3DB47B4E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Evolutions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2760-DAC9-2D2E-810D-3617B4A799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SDK-3 will be about </a:t>
            </a:r>
          </a:p>
          <a:p>
            <a:pPr lvl="1"/>
            <a:r>
              <a:rPr lang="en-IE" dirty="0"/>
              <a:t>simplification, </a:t>
            </a:r>
          </a:p>
          <a:p>
            <a:pPr lvl="1"/>
            <a:r>
              <a:rPr lang="en-IE" dirty="0"/>
              <a:t>harmonisation, </a:t>
            </a:r>
          </a:p>
          <a:p>
            <a:pPr lvl="1"/>
            <a:r>
              <a:rPr lang="en-IE" dirty="0"/>
              <a:t>modernisation</a:t>
            </a:r>
          </a:p>
          <a:p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93078-9CF7-1B82-D3BE-48A5F76F4C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Simplification means </a:t>
            </a:r>
            <a:r>
              <a:rPr lang="en-IE" i="1" dirty="0"/>
              <a:t>“remove unnecessary constructs and concepts”</a:t>
            </a:r>
            <a:r>
              <a:rPr lang="en-IE" dirty="0"/>
              <a:t>, like: </a:t>
            </a:r>
            <a:endParaRPr lang="en-IE" i="1" dirty="0"/>
          </a:p>
          <a:p>
            <a:pPr lvl="1"/>
            <a:r>
              <a:rPr lang="en-IE" i="1" dirty="0"/>
              <a:t>break apart fields.json</a:t>
            </a:r>
          </a:p>
          <a:p>
            <a:pPr lvl="1"/>
            <a:r>
              <a:rPr lang="en-IE" i="1" dirty="0"/>
              <a:t>remove obsolete relationships</a:t>
            </a:r>
          </a:p>
          <a:p>
            <a:r>
              <a:rPr lang="en-IE" dirty="0"/>
              <a:t>Harmonisation means </a:t>
            </a:r>
            <a:r>
              <a:rPr lang="en-IE" i="1" dirty="0"/>
              <a:t>“solve similar problems in similar ways”</a:t>
            </a:r>
            <a:r>
              <a:rPr lang="en-IE" dirty="0"/>
              <a:t>, like:</a:t>
            </a:r>
          </a:p>
          <a:p>
            <a:pPr lvl="1"/>
            <a:r>
              <a:rPr lang="en-IE" i="1" dirty="0"/>
              <a:t>Unify file formats</a:t>
            </a:r>
          </a:p>
          <a:p>
            <a:pPr lvl="1"/>
            <a:r>
              <a:rPr lang="en-IE" i="1" dirty="0"/>
              <a:t>Enable smother upgrades/migrations</a:t>
            </a:r>
          </a:p>
          <a:p>
            <a:pPr lvl="1"/>
            <a:r>
              <a:rPr lang="en-IE" i="1" dirty="0"/>
              <a:t>Tailoring</a:t>
            </a:r>
          </a:p>
          <a:p>
            <a:r>
              <a:rPr lang="en-IE" dirty="0"/>
              <a:t>Modernisation means </a:t>
            </a:r>
            <a:r>
              <a:rPr lang="en-IE" i="1" dirty="0"/>
              <a:t>“enable modern applications”</a:t>
            </a:r>
            <a:r>
              <a:rPr lang="en-IE" dirty="0"/>
              <a:t>, like:</a:t>
            </a:r>
          </a:p>
          <a:p>
            <a:pPr lvl="1"/>
            <a:r>
              <a:rPr lang="en-IE" i="1" dirty="0"/>
              <a:t>Make the SDK LLM friendly</a:t>
            </a:r>
          </a:p>
        </p:txBody>
      </p:sp>
    </p:spTree>
    <p:extLst>
      <p:ext uri="{BB962C8B-B14F-4D97-AF65-F5344CB8AC3E}">
        <p14:creationId xmlns:p14="http://schemas.microsoft.com/office/powerpoint/2010/main" val="184040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F6438C-F768-1268-0643-C74CC21092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en-IE" sz="2000">
              <a:solidFill>
                <a:srgbClr val="5B5B5B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9B7F5A4-964F-F86E-AA30-95179D0D3A8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F050472-7DE5-E403-4A1E-FCD6C33587E9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5D9E844-8F92-5584-B157-BE376D1772F3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E3CD8F-9ACD-5140-AD0E-9557E54DF9F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4000" b="1">
                <a:solidFill>
                  <a:srgbClr val="5B5B5B"/>
                </a:solidFill>
              </a:rPr>
              <a:t>SDK Evolution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736F1C-C0D9-9E73-44C9-D1B5306FBD3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  <a:endParaRPr lang="en-IE" sz="20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6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A4FE-1618-4372-A310-8B4110B90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sdk-2 GitHub discussions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032A6-87AF-A961-31DC-FCCD4CB176B5}"/>
              </a:ext>
            </a:extLst>
          </p:cNvPr>
          <p:cNvSpPr txBox="1"/>
          <p:nvPr/>
        </p:nvSpPr>
        <p:spPr>
          <a:xfrm>
            <a:off x="1067451" y="5068318"/>
            <a:ext cx="7839482" cy="149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European Union 2025</a:t>
            </a:r>
            <a:endParaRPr lang="en-IE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Unless otherwise noted the reuse of this presentation is authorised under the </a:t>
            </a:r>
            <a:r>
              <a:rPr lang="en-US" sz="14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 BY 4.0</a:t>
            </a:r>
            <a:r>
              <a:rPr lang="en-US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license. For any use or reproduction of elements that are not owned by the EU, permission may need to be sought directly from the respective right holders</a:t>
            </a:r>
            <a:endParaRPr lang="en-IE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/>
          </a:p>
        </p:txBody>
      </p:sp>
      <p:pic>
        <p:nvPicPr>
          <p:cNvPr id="4" name="Picture 3" descr="A grey and black sign with a person in a circle&#10;&#10;Description automatically generated">
            <a:extLst>
              <a:ext uri="{FF2B5EF4-FFF2-40B4-BE49-F238E27FC236}">
                <a16:creationId xmlns:a16="http://schemas.microsoft.com/office/drawing/2014/main" id="{C2260343-7830-B246-8E3C-20FEB4B0A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85" y="4348956"/>
            <a:ext cx="1457325" cy="514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C4B006-5CE3-BB44-F634-859435C56F02}"/>
              </a:ext>
            </a:extLst>
          </p:cNvPr>
          <p:cNvSpPr txBox="1"/>
          <p:nvPr/>
        </p:nvSpPr>
        <p:spPr>
          <a:xfrm>
            <a:off x="1067451" y="3429000"/>
            <a:ext cx="796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Please use the GitHub discussions to suggest improvements and 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1061973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A4FE-1618-4372-A310-8B4110B90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032A6-87AF-A961-31DC-FCCD4CB176B5}"/>
              </a:ext>
            </a:extLst>
          </p:cNvPr>
          <p:cNvSpPr txBox="1"/>
          <p:nvPr/>
        </p:nvSpPr>
        <p:spPr>
          <a:xfrm>
            <a:off x="1067451" y="5068318"/>
            <a:ext cx="7839482" cy="149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European Union 2025</a:t>
            </a:r>
            <a:endParaRPr lang="en-IE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Unless otherwise noted the reuse of this presentation is authorised under the </a:t>
            </a:r>
            <a:r>
              <a:rPr lang="en-US" sz="14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 BY 4.0</a:t>
            </a:r>
            <a:r>
              <a:rPr lang="en-US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license. For any use or reproduction of elements that are not owned by the EU, permission may need to be sought directly from the respective right holders</a:t>
            </a:r>
            <a:endParaRPr lang="en-IE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/>
          </a:p>
        </p:txBody>
      </p:sp>
      <p:pic>
        <p:nvPicPr>
          <p:cNvPr id="4" name="Picture 3" descr="A grey and black sign with a person in a circle&#10;&#10;Description automatically generated">
            <a:extLst>
              <a:ext uri="{FF2B5EF4-FFF2-40B4-BE49-F238E27FC236}">
                <a16:creationId xmlns:a16="http://schemas.microsoft.com/office/drawing/2014/main" id="{C2260343-7830-B246-8E3C-20FEB4B0A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85" y="4348956"/>
            <a:ext cx="14573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7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E2F57E-C766-6B7B-44CE-8BB36A7203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SDK-2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698B4EC-293E-C6B8-42C3-0154258FF9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817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0441FE-B1F9-A1A7-B76C-DED749E9494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en-IE" sz="2000">
              <a:solidFill>
                <a:srgbClr val="5B5B5B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6C5D3BA-B90A-0ADA-E8DF-F0C1A0F11C8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0FDD6E-9CEB-628A-3A33-C6FD98E7CD4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4D46E37-6E25-7BA9-C4CA-4DE3B55510D8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22A128-D8B3-B26D-F68C-C0E28E55F94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4000" b="1">
                <a:solidFill>
                  <a:srgbClr val="5B5B5B"/>
                </a:solidFill>
              </a:rPr>
              <a:t>EFX usage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A8C60-DD65-0A71-ADAF-C68F1D2BA8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  <a:endParaRPr lang="en-IE" sz="20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9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440C4-3835-8EB5-7A50-AA889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SDK-2 is EFX-2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62F3E3-CF91-49AF-8525-951EECDD6F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We want to keep SDK-2 fully compatible with SDK-1</a:t>
            </a:r>
          </a:p>
          <a:p>
            <a:r>
              <a:rPr lang="en-IE" dirty="0"/>
              <a:t>Except EFX…</a:t>
            </a:r>
          </a:p>
          <a:p>
            <a:pPr lvl="1"/>
            <a:r>
              <a:rPr lang="en-IE" dirty="0"/>
              <a:t>Rules in fields.json will be in EFX-2</a:t>
            </a:r>
          </a:p>
          <a:p>
            <a:pPr lvl="1"/>
            <a:r>
              <a:rPr lang="en-IE" dirty="0"/>
              <a:t>View Templates will be in EFX-2</a:t>
            </a:r>
          </a:p>
          <a:p>
            <a:r>
              <a:rPr lang="en-IE" dirty="0"/>
              <a:t>Other changes that SDK 2 include:</a:t>
            </a:r>
          </a:p>
          <a:p>
            <a:pPr lvl="1"/>
            <a:r>
              <a:rPr lang="en-IE" dirty="0"/>
              <a:t>Full set of Business Entities</a:t>
            </a:r>
          </a:p>
          <a:p>
            <a:pPr lvl="1"/>
            <a:r>
              <a:rPr lang="en-IE" dirty="0"/>
              <a:t>Field aliases </a:t>
            </a:r>
            <a:br>
              <a:rPr lang="en-IE" dirty="0"/>
            </a:br>
            <a:r>
              <a:rPr lang="en-IE" dirty="0"/>
              <a:t>(Maintaining existing field names but also adding friendlier names standardised by the eProcurement Ontology)</a:t>
            </a:r>
          </a:p>
          <a:p>
            <a:pPr lvl="1"/>
            <a:r>
              <a:rPr lang="en-IE" dirty="0"/>
              <a:t>Possibly additional file formats</a:t>
            </a:r>
          </a:p>
        </p:txBody>
      </p:sp>
    </p:spTree>
    <p:extLst>
      <p:ext uri="{BB962C8B-B14F-4D97-AF65-F5344CB8AC3E}">
        <p14:creationId xmlns:p14="http://schemas.microsoft.com/office/powerpoint/2010/main" val="220961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9865-DD36-C446-CB26-D7146CC4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EFX-2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EF7D-B99C-EFAA-1ACE-EB62B8214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/>
              <a:t>More expressive, easier to read, easier to write</a:t>
            </a:r>
          </a:p>
          <a:p>
            <a:r>
              <a:rPr lang="en-IE" dirty="0"/>
              <a:t>Improved type-safety</a:t>
            </a:r>
          </a:p>
          <a:p>
            <a:r>
              <a:rPr lang="en-IE" dirty="0"/>
              <a:t>Data type improvements (Measures and </a:t>
            </a:r>
            <a:r>
              <a:rPr lang="en-IE" dirty="0" err="1"/>
              <a:t>DateTime</a:t>
            </a:r>
            <a:r>
              <a:rPr lang="en-IE" dirty="0"/>
              <a:t>)</a:t>
            </a:r>
          </a:p>
          <a:p>
            <a:r>
              <a:rPr lang="en-IE" dirty="0"/>
              <a:t>Unpublished fields </a:t>
            </a:r>
          </a:p>
          <a:p>
            <a:r>
              <a:rPr lang="en-IE" dirty="0"/>
              <a:t>Syntax simplifications</a:t>
            </a:r>
          </a:p>
          <a:p>
            <a:r>
              <a:rPr lang="en-IE" dirty="0"/>
              <a:t>Global &amp; local variable scoping</a:t>
            </a:r>
          </a:p>
          <a:p>
            <a:r>
              <a:rPr lang="en-IE" dirty="0"/>
              <a:t>Reusable templates &amp;  functions</a:t>
            </a:r>
          </a:p>
          <a:p>
            <a:r>
              <a:rPr lang="en-IE" dirty="0"/>
              <a:t>New EFX Rules syntax</a:t>
            </a:r>
          </a:p>
          <a:p>
            <a:r>
              <a:rPr lang="en-IE" dirty="0"/>
              <a:t>Expanded set of available functions</a:t>
            </a:r>
          </a:p>
          <a:p>
            <a:r>
              <a:rPr lang="en-IE" dirty="0"/>
              <a:t>Preprocessor</a:t>
            </a:r>
          </a:p>
          <a:p>
            <a:r>
              <a:rPr lang="en-IE" dirty="0"/>
              <a:t>Better performance of the compiled output</a:t>
            </a:r>
          </a:p>
          <a:p>
            <a:r>
              <a:rPr lang="en-IE" dirty="0"/>
              <a:t>Data retrieval through API calls for Dynamic Rules</a:t>
            </a:r>
          </a:p>
          <a:p>
            <a:pPr marL="0" indent="0">
              <a:buNone/>
            </a:pPr>
            <a:br>
              <a:rPr lang="en-IE" dirty="0"/>
            </a:br>
            <a:r>
              <a:rPr lang="en-IE" i="1" dirty="0">
                <a:solidFill>
                  <a:schemeClr val="bg1">
                    <a:lumMod val="50000"/>
                  </a:schemeClr>
                </a:solidFill>
              </a:rPr>
              <a:t>(and better documentation)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61243A-9E04-3516-8255-CE96F824EE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29652" y="0"/>
            <a:ext cx="10621365" cy="5979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96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9865-DD36-C446-CB26-D7146CC4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EFX-2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EF7D-B99C-EFAA-1ACE-EB62B8214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Work on EFX Template grammar close to completion.</a:t>
            </a:r>
          </a:p>
          <a:p>
            <a:r>
              <a:rPr lang="en-IE" dirty="0"/>
              <a:t>Starting next month:</a:t>
            </a:r>
          </a:p>
          <a:p>
            <a:pPr lvl="1"/>
            <a:r>
              <a:rPr lang="en-IE" dirty="0"/>
              <a:t>Work on EFX Rule grammar</a:t>
            </a:r>
          </a:p>
          <a:p>
            <a:pPr lvl="1"/>
            <a:r>
              <a:rPr lang="en-IE" dirty="0"/>
              <a:t>Work on dynamic rules</a:t>
            </a:r>
          </a:p>
          <a:p>
            <a:pPr lvl="1"/>
            <a:r>
              <a:rPr lang="en-IE" dirty="0"/>
              <a:t>EFX Expression grammar improvements </a:t>
            </a:r>
          </a:p>
          <a:p>
            <a:pPr lvl="1"/>
            <a:r>
              <a:rPr lang="en-IE" dirty="0"/>
              <a:t>Recreating the View Templates in EFX-2</a:t>
            </a:r>
          </a:p>
          <a:p>
            <a:r>
              <a:rPr lang="en-IE" dirty="0"/>
              <a:t>We are about a month behind in schedule</a:t>
            </a:r>
          </a:p>
          <a:p>
            <a:r>
              <a:rPr lang="en-IE" dirty="0"/>
              <a:t>SDK 2.0.0-alpha.2 in July</a:t>
            </a:r>
          </a:p>
          <a:p>
            <a:r>
              <a:rPr lang="en-IE" dirty="0"/>
              <a:t>We aim to release in Fall 2025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61243A-9E04-3516-8255-CE96F824EE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29652" y="0"/>
            <a:ext cx="10621365" cy="5979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561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9865-DD36-C446-CB26-D7146CC4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Pending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EF7D-B99C-EFAA-1ACE-EB62B8214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Special sub-sections in EFX Templates</a:t>
            </a:r>
          </a:p>
          <a:p>
            <a:pPr lvl="1"/>
            <a:r>
              <a:rPr lang="en-IE" dirty="0"/>
              <a:t>Summary, Navigation, Main sections</a:t>
            </a:r>
          </a:p>
          <a:p>
            <a:r>
              <a:rPr lang="en-IE" dirty="0"/>
              <a:t>Automatic/easy rendering of unpublished data</a:t>
            </a:r>
          </a:p>
          <a:p>
            <a:r>
              <a:rPr lang="en-IE" dirty="0"/>
              <a:t>EFX-1 to EFX-2 translator</a:t>
            </a:r>
          </a:p>
          <a:p>
            <a:r>
              <a:rPr lang="en-IE" dirty="0"/>
              <a:t>ID to Alias two-way translator</a:t>
            </a:r>
          </a:p>
          <a:p>
            <a:r>
              <a:rPr lang="en-IE" dirty="0"/>
              <a:t>New EFX Rules syntax </a:t>
            </a:r>
          </a:p>
          <a:p>
            <a:r>
              <a:rPr lang="en-IE" dirty="0"/>
              <a:t>Dynamic Rule APIs</a:t>
            </a:r>
          </a:p>
          <a:p>
            <a:r>
              <a:rPr lang="en-IE" dirty="0"/>
              <a:t>Finalise Aliases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61243A-9E04-3516-8255-CE96F824EE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29652" y="0"/>
            <a:ext cx="10621365" cy="5979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493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BD64EB-E81F-7F56-0329-39D464823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visualisations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A5254E-41B7-BACD-6FD4-E7B7227D6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362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5BE9-6526-68F5-1286-E6DDB638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EFX-2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B3574-A739-9146-9872-414BEC90E9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EFX-2 is still work in progress, but,</a:t>
            </a:r>
          </a:p>
          <a:p>
            <a:pPr lvl="1"/>
            <a:r>
              <a:rPr lang="en-IE" dirty="0"/>
              <a:t>Will perform much better</a:t>
            </a:r>
          </a:p>
          <a:p>
            <a:r>
              <a:rPr lang="en-IE" dirty="0"/>
              <a:t>We do not have metrics yet, but,</a:t>
            </a:r>
          </a:p>
          <a:p>
            <a:pPr lvl="1"/>
            <a:r>
              <a:rPr lang="en-IE" dirty="0"/>
              <a:t>We will measure/tune/verify performance improvements before releasing SDK-2</a:t>
            </a:r>
          </a:p>
          <a:p>
            <a:pPr lvl="1"/>
            <a:endParaRPr lang="en-IE" dirty="0"/>
          </a:p>
          <a:p>
            <a:r>
              <a:rPr lang="en-IE" dirty="0"/>
              <a:t>EFX-2 features that improve XSLT performance:</a:t>
            </a:r>
          </a:p>
          <a:p>
            <a:pPr lvl="1"/>
            <a:r>
              <a:rPr lang="en-IE" dirty="0"/>
              <a:t>Introduction of global and local variables = avoid repeated evaluation of XPath expressions</a:t>
            </a:r>
          </a:p>
          <a:p>
            <a:pPr lvl="1"/>
            <a:r>
              <a:rPr lang="en-IE" dirty="0"/>
              <a:t>Introduction of dictionaries (</a:t>
            </a:r>
            <a:r>
              <a:rPr lang="en-IE" dirty="0" err="1"/>
              <a:t>xsl:key</a:t>
            </a:r>
            <a:r>
              <a:rPr lang="en-IE" dirty="0"/>
              <a:t> equivalent) = fast lookups</a:t>
            </a:r>
          </a:p>
          <a:p>
            <a:pPr lvl="1"/>
            <a:r>
              <a:rPr lang="en-IE" dirty="0"/>
              <a:t>Introduction of callable templates and functions = smaller, faster XSLT</a:t>
            </a:r>
          </a:p>
          <a:p>
            <a:pPr lvl="1"/>
            <a:endParaRPr lang="en-IE" dirty="0"/>
          </a:p>
          <a:p>
            <a:r>
              <a:rPr lang="en-IE" dirty="0"/>
              <a:t>In parallel: Ongoing analysis and improvement of TED Viewer performance </a:t>
            </a:r>
          </a:p>
        </p:txBody>
      </p:sp>
    </p:spTree>
    <p:extLst>
      <p:ext uri="{BB962C8B-B14F-4D97-AF65-F5344CB8AC3E}">
        <p14:creationId xmlns:p14="http://schemas.microsoft.com/office/powerpoint/2010/main" val="246562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12FA-FC5F-FBAF-0561-05E2EBB6A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err="1"/>
              <a:t>Sdk</a:t>
            </a:r>
            <a:r>
              <a:rPr lang="en-IE" dirty="0"/>
              <a:t> 2 - Backward compatibility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2233D-37F8-D0AA-3E13-6F5EC5AA43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39640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7.1.4619"/>
  <p:tag name="SLIDO_PRESENTATION_ID" val="00000000-0000-0000-0000-000000000000"/>
  <p:tag name="SLIDO_EVENT_UUID" val="06316e0c-2d01-44b3-9941-ecdc05e2d79c"/>
  <p:tag name="SLIDO_EVENT_SECTION_UUID" val="85639966-2b21-4f18-877d-4fcde40db23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A5MzE4NzN9"/>
  <p:tag name="SLIDO_TYPE" val="SlidoPoll"/>
  <p:tag name="SLIDO_POLL_UUID" val="a6fe96cb-6d3d-403e-a19c-54a2e40498cb"/>
  <p:tag name="SLIDO_TIMELINE" val="W3sic2NyZWVuIjoiU3VydmV5SW50cm8iLCJzaG93UmVzdWx0cyI6ZmFsc2UsInNob3dDb3JyZWN0QW5zd2VycyI6ZmFsc2UsInZvdGluZ0xvY2tlZCI6ZmFsc2V9LHsicG9sbFF1ZXN0aW9uVXVpZCI6ImM3Y2Y1Yjc4LTc1NzktNDA4YS04MTJmLWExNzUwNWU5OTRhYyIsInNob3dSZXN1bHRzIjp0cnVlLCJzaG93Q29ycmVjdEFuc3dlcnMiOmZhbHNlLCJ2b3RpbmdMb2NrZWQiOmZhbHNlfSx7InBvbGxRdWVzdGlvblV1aWQiOiI2ZmMzMWIwYi0wNzAxLTQyOGMtYjYwZC03YTljZDAzNzg3OTYiLCJzaG93UmVzdWx0cyI6dHJ1ZSwic2hvd0NvcnJlY3RBbnN3ZXJzIjpmYWxzZSwidm90aW5nTG9ja2VkIjpmYWxzZX0seyJwb2xsUXVlc3Rpb25VdWlkIjoiMGY5NmFjYzQtNjllOS00NTM2LWFjYmItYzU5NWQ2MjM2YjFhIiwic2hvd1Jlc3VsdHMiOnRydWUsInNob3dDb3JyZWN0QW5zd2VycyI6ZmFsc2UsInZvdGluZ0xvY2tlZCI6ZmFsc2V9XQ=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A5MDE0Mzd9"/>
  <p:tag name="SLIDO_TYPE" val="SlidoPoll"/>
  <p:tag name="SLIDO_POLL_UUID" val="515b51c3-893b-44a4-837a-795696261ea5"/>
  <p:tag name="SLIDO_TIMELINE" val="W3sic2NyZWVuIjoiU3VydmV5SW50cm8iLCJzaG93UmVzdWx0cyI6ZmFsc2UsInNob3dDb3JyZWN0QW5zd2VycyI6ZmFsc2UsInZvdGluZ0xvY2tlZCI6ZmFsc2V9LHsicG9sbFF1ZXN0aW9uVXVpZCI6IjA2ZGM3OGVlLTZjZDQtNGY0YS1hMmViLWMyOTQ3MGQyMjU2YSIsInNob3dSZXN1bHRzIjp0cnVlLCJzaG93Q29ycmVjdEFuc3dlcnMiOmZhbHNlLCJ2b3RpbmdMb2NrZWQiOmZhbHNlfSx7InBvbGxRdWVzdGlvblV1aWQiOiIyMmNjMDQ5Zi1lNGQxLTQ5ODEtYWZiMy1jYjdhYTA1NjdjY2YiLCJzaG93UmVzdWx0cyI6dHJ1ZSwic2hvd0NvcnJlY3RBbnN3ZXJzIjpmYWxzZSwidm90aW5nTG9ja2VkIjpmYWxzZX0seyJwb2xsUXVlc3Rpb25VdWlkIjoiNmQ1Zjk1N2YtYmYyNS00ODNkLThiM2ItZjZhMjc4ZDM2NGMyIiwic2hvd1Jlc3VsdHMiOnRydWUsInNob3dDb3JyZWN0QW5zd2VycyI6ZmFsc2UsInZvdGluZ0xvY2tlZCI6ZmFsc2V9XQ=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A5MDQ1NDV9"/>
  <p:tag name="SLIDO_TYPE" val="SlidoPoll"/>
  <p:tag name="SLIDO_POLL_UUID" val="2ffee39e-36bb-43b0-a15c-84a61a8ad4ae"/>
  <p:tag name="SLIDO_TIMELINE" val="W3sic2NyZWVuIjoiU3VydmV5SW50cm8iLCJzaG93UmVzdWx0cyI6ZmFsc2UsInNob3dDb3JyZWN0QW5zd2VycyI6ZmFsc2UsInZvdGluZ0xvY2tlZCI6ZmFsc2V9LHsicG9sbFF1ZXN0aW9uVXVpZCI6IjlhMjc1YTg5LThmMWQtNGU0My1hYTk1LTVhNmE2ZjEyMTZjMSIsInNob3dSZXN1bHRzIjp0cnVlLCJzaG93Q29ycmVjdEFuc3dlcnMiOmZhbHNlLCJ2b3RpbmdMb2NrZWQiOmZhbHNlfSx7InBvbGxRdWVzdGlvblV1aWQiOiJjZDhkYjMxZC04OWEwLTRjMmItYWI4NC01MGE5OWFiMzNiMDMiLCJzaG93UmVzdWx0cyI6dHJ1ZSwic2hvd0NvcnJlY3RBbnN3ZXJzIjpmYWxzZSwidm90aW5nTG9ja2VkIjpmYWxzZX0seyJwb2xsUXVlc3Rpb25VdWlkIjoiOTAzYTE3MjktZWI1Ni00OTI5LWE3MjEtNmU2MzRkZDRlMTk0Iiwic2hvd1Jlc3VsdHMiOnRydWUsInNob3dDb3JyZWN0QW5zd2VycyI6ZmFsc2UsInZvdGluZ0xvY2tlZCI6ZmFsc2V9LHsicG9sbFF1ZXN0aW9uVXVpZCI6IjhjYzZmMTBjLTM4ODMtNGFlNy1hM2Q5LTlkMjI2ZDVhYmZmZCIsInNob3dSZXN1bHRzIjp0cnVlLCJzaG93Q29ycmVjdEFuc3dlcnMiOmZhbHNlLCJ2b3RpbmdMb2NrZWQiOmZhbHNlfV0="/>
</p:tagLst>
</file>

<file path=ppt/theme/theme1.xml><?xml version="1.0" encoding="utf-8"?>
<a:theme xmlns:a="http://schemas.openxmlformats.org/drawingml/2006/main" name="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dark background 2.potx" id="{B8F39B1A-E77B-47D1-8276-DF8E39A9E1C6}" vid="{4D457107-94FF-4F5F-8579-B76FCACBCB80}"/>
    </a:ext>
  </a:extLst>
</a:theme>
</file>

<file path=ppt/theme/theme2.xml><?xml version="1.0" encoding="utf-8"?>
<a:theme xmlns:a="http://schemas.openxmlformats.org/drawingml/2006/main" name="1_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white background 2.potx" id="{70D0319E-B179-4C25-BF84-72B0911705D4}" vid="{DB03FC20-BA93-47FA-8620-878174BDFC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8" ma:contentTypeDescription="Create a new document." ma:contentTypeScope="" ma:versionID="956d5f8765234da2ab89c569c8939b0c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3f62a9e9da6a7933472fab0d9a68c125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ABAAA7-FF80-4189-848D-9CA87AEA0035}">
  <ds:schemaRefs>
    <ds:schemaRef ds:uri="cce4269c-1bca-4c47-bcbd-0ca0cb14aa6e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96a7f24e-e0df-4592-b6e0-4a62e251a0e5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6502A94-AA89-410D-AE82-42EACE7B5735}">
  <ds:schemaRefs>
    <ds:schemaRef ds:uri="96a7f24e-e0df-4592-b6e0-4a62e251a0e5"/>
    <ds:schemaRef ds:uri="cce4269c-1bca-4c47-bcbd-0ca0cb14aa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0B13FD8-0B60-4206-A5A9-B64DD11B5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787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Segoe UI</vt:lpstr>
      <vt:lpstr>System Font Regular</vt:lpstr>
      <vt:lpstr>Office Theme</vt:lpstr>
      <vt:lpstr>1_Office Theme</vt:lpstr>
      <vt:lpstr>EFORMS SDK</vt:lpstr>
      <vt:lpstr>SDK-2</vt:lpstr>
      <vt:lpstr>SDK-2 is EFX-2</vt:lpstr>
      <vt:lpstr>EFX-2 Features</vt:lpstr>
      <vt:lpstr>EFX-2 Today</vt:lpstr>
      <vt:lpstr>Pending work</vt:lpstr>
      <vt:lpstr>visualisations</vt:lpstr>
      <vt:lpstr>EFX-2 Performance</vt:lpstr>
      <vt:lpstr>Sdk 2 - Backward compatibility</vt:lpstr>
      <vt:lpstr>Backwards compatibility vs progress</vt:lpstr>
      <vt:lpstr>Unanswered questions</vt:lpstr>
      <vt:lpstr>Feature/improvement requests? </vt:lpstr>
      <vt:lpstr>PowerPoint Presentation</vt:lpstr>
      <vt:lpstr>Evolutions</vt:lpstr>
      <vt:lpstr>Evolutions </vt:lpstr>
      <vt:lpstr>Evolutions </vt:lpstr>
      <vt:lpstr>PowerPoint Presentation</vt:lpstr>
      <vt:lpstr>sdk-2 GitHub discussions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2024-06-20T08:04:52Z</dcterms:created>
  <dcterms:modified xsi:type="dcterms:W3CDTF">2025-06-26T09:58:03Z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2024-06-20T08:05:01Z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593af38f-39d3-472a-8b71-b9a5932c4267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0x0101008BA6791DDFFC024DAA4136D92359EB10</vt:lpwstr>
  </property>
  <property fmtid="{D5CDD505-2E9C-101B-9397-08002B2CF9AE}" pid="10" name="MediaServiceImageTags">
    <vt:lpwstr/>
  </property>
</Properties>
</file>