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4"/>
    <p:sldMasterId id="2147483684" r:id="rId5"/>
  </p:sldMasterIdLst>
  <p:notesMasterIdLst>
    <p:notesMasterId r:id="rId16"/>
  </p:notesMasterIdLst>
  <p:sldIdLst>
    <p:sldId id="376" r:id="rId6"/>
    <p:sldId id="408" r:id="rId7"/>
    <p:sldId id="409" r:id="rId8"/>
    <p:sldId id="403" r:id="rId9"/>
    <p:sldId id="406" r:id="rId10"/>
    <p:sldId id="405" r:id="rId11"/>
    <p:sldId id="404" r:id="rId12"/>
    <p:sldId id="410" r:id="rId13"/>
    <p:sldId id="407" r:id="rId14"/>
    <p:sldId id="301" r:id="rId15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7FD76AA9-FB3F-43BE-AAA1-8D2386092F4D}">
          <p14:sldIdLst>
            <p14:sldId id="376"/>
            <p14:sldId id="408"/>
            <p14:sldId id="409"/>
          </p14:sldIdLst>
        </p14:section>
        <p14:section name="EFX Rules" id="{AF3D5B58-3BA4-4DF1-B0A2-881FE17AD089}">
          <p14:sldIdLst>
            <p14:sldId id="403"/>
            <p14:sldId id="406"/>
            <p14:sldId id="405"/>
            <p14:sldId id="404"/>
            <p14:sldId id="410"/>
          </p14:sldIdLst>
        </p14:section>
        <p14:section name="Other news" id="{18882A18-654F-4613-9546-A6A90FEE43A8}">
          <p14:sldIdLst>
            <p14:sldId id="407"/>
          </p14:sldIdLst>
        </p14:section>
        <p14:section name="Outro" id="{245BC85E-4A53-40A9-AC47-81EE020E4FE4}">
          <p14:sldIdLst>
            <p14:sldId id="30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B1E8"/>
    <a:srgbClr val="C7CCF1"/>
    <a:srgbClr val="DFE2F7"/>
    <a:srgbClr val="CBD0F1"/>
    <a:srgbClr val="DEE1F6"/>
    <a:srgbClr val="EEB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EA16A5-F612-4951-8C0C-4733251E9654}" v="814" dt="2025-09-25T08:30:08.6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9EDDC-FF65-49CF-A899-9060358C93A8}" type="datetimeFigureOut">
              <a:rPr lang="en-IE" smtClean="0"/>
              <a:t>25/09/2025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60095-E1D8-4FAE-A535-4F194BD76B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841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53267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4012345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4027256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0585" y="1103692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Thank you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0585" y="3583367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Further information, links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695819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53267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4012345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640033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7FBAC-DE93-F844-95F3-30AB7E2F3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67CE2E-BE24-854C-B714-915A9B5D8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96DD-5958-CB49-B505-4DF394E596EA}" type="datetimeFigureOut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09/25/2025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65E98-6DB3-5D45-B179-0B28BF6D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47D241-0C09-EF40-BDD4-8F1F3E2A5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00F1C4-C3F0-1E42-96E2-CF97375B70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05355"/>
            <a:ext cx="10498138" cy="42207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693067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96DD-5958-CB49-B505-4DF394E596EA}" type="datetimeFigureOut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09/25/2025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4006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7CBD7DA7-BB3E-ED40-A44A-2D14885A0B70}"/>
              </a:ext>
            </a:extLst>
          </p:cNvPr>
          <p:cNvSpPr/>
          <p:nvPr userDrawn="1"/>
        </p:nvSpPr>
        <p:spPr>
          <a:xfrm>
            <a:off x="5123210" y="-50370"/>
            <a:ext cx="7074978" cy="6420452"/>
          </a:xfrm>
          <a:custGeom>
            <a:avLst/>
            <a:gdLst>
              <a:gd name="connsiteX0" fmla="*/ 7055142 w 7055142"/>
              <a:gd name="connsiteY0" fmla="*/ 6333688 h 6350466"/>
              <a:gd name="connsiteX1" fmla="*/ 0 w 7055142"/>
              <a:gd name="connsiteY1" fmla="*/ 6350466 h 6350466"/>
              <a:gd name="connsiteX2" fmla="*/ 2072081 w 7055142"/>
              <a:gd name="connsiteY2" fmla="*/ 0 h 6350466"/>
              <a:gd name="connsiteX3" fmla="*/ 7055142 w 7055142"/>
              <a:gd name="connsiteY3" fmla="*/ 0 h 6350466"/>
              <a:gd name="connsiteX4" fmla="*/ 7055142 w 7055142"/>
              <a:gd name="connsiteY4" fmla="*/ 6333688 h 6350466"/>
              <a:gd name="connsiteX0" fmla="*/ 7038083 w 7055142"/>
              <a:gd name="connsiteY0" fmla="*/ 6357572 h 6357572"/>
              <a:gd name="connsiteX1" fmla="*/ 0 w 7055142"/>
              <a:gd name="connsiteY1" fmla="*/ 6350466 h 6357572"/>
              <a:gd name="connsiteX2" fmla="*/ 2072081 w 7055142"/>
              <a:gd name="connsiteY2" fmla="*/ 0 h 6357572"/>
              <a:gd name="connsiteX3" fmla="*/ 7055142 w 7055142"/>
              <a:gd name="connsiteY3" fmla="*/ 0 h 6357572"/>
              <a:gd name="connsiteX4" fmla="*/ 7038083 w 7055142"/>
              <a:gd name="connsiteY4" fmla="*/ 6357572 h 6357572"/>
              <a:gd name="connsiteX0" fmla="*/ 7051731 w 7068790"/>
              <a:gd name="connsiteY0" fmla="*/ 6357572 h 6357572"/>
              <a:gd name="connsiteX1" fmla="*/ 0 w 7068790"/>
              <a:gd name="connsiteY1" fmla="*/ 6350466 h 6357572"/>
              <a:gd name="connsiteX2" fmla="*/ 2085729 w 7068790"/>
              <a:gd name="connsiteY2" fmla="*/ 0 h 6357572"/>
              <a:gd name="connsiteX3" fmla="*/ 7068790 w 7068790"/>
              <a:gd name="connsiteY3" fmla="*/ 0 h 6357572"/>
              <a:gd name="connsiteX4" fmla="*/ 7051731 w 7068790"/>
              <a:gd name="connsiteY4" fmla="*/ 6357572 h 6357572"/>
              <a:gd name="connsiteX0" fmla="*/ 7051731 w 7068790"/>
              <a:gd name="connsiteY0" fmla="*/ 6357572 h 6360702"/>
              <a:gd name="connsiteX1" fmla="*/ 0 w 7068790"/>
              <a:gd name="connsiteY1" fmla="*/ 6360702 h 6360702"/>
              <a:gd name="connsiteX2" fmla="*/ 2085729 w 7068790"/>
              <a:gd name="connsiteY2" fmla="*/ 0 h 6360702"/>
              <a:gd name="connsiteX3" fmla="*/ 7068790 w 7068790"/>
              <a:gd name="connsiteY3" fmla="*/ 0 h 6360702"/>
              <a:gd name="connsiteX4" fmla="*/ 7051731 w 7068790"/>
              <a:gd name="connsiteY4" fmla="*/ 6357572 h 6360702"/>
              <a:gd name="connsiteX0" fmla="*/ 7074978 w 7074978"/>
              <a:gd name="connsiteY0" fmla="*/ 6361411 h 6361411"/>
              <a:gd name="connsiteX1" fmla="*/ 0 w 7074978"/>
              <a:gd name="connsiteY1" fmla="*/ 6360702 h 6361411"/>
              <a:gd name="connsiteX2" fmla="*/ 2085729 w 7074978"/>
              <a:gd name="connsiteY2" fmla="*/ 0 h 6361411"/>
              <a:gd name="connsiteX3" fmla="*/ 7068790 w 7074978"/>
              <a:gd name="connsiteY3" fmla="*/ 0 h 6361411"/>
              <a:gd name="connsiteX4" fmla="*/ 7074978 w 7074978"/>
              <a:gd name="connsiteY4" fmla="*/ 6361411 h 6361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74978" h="6361411">
                <a:moveTo>
                  <a:pt x="7074978" y="6361411"/>
                </a:moveTo>
                <a:lnTo>
                  <a:pt x="0" y="6360702"/>
                </a:lnTo>
                <a:lnTo>
                  <a:pt x="2085729" y="0"/>
                </a:lnTo>
                <a:lnTo>
                  <a:pt x="7068790" y="0"/>
                </a:lnTo>
                <a:cubicBezTo>
                  <a:pt x="7063197" y="2119618"/>
                  <a:pt x="7063793" y="4266960"/>
                  <a:pt x="7074978" y="6361411"/>
                </a:cubicBezTo>
                <a:close/>
              </a:path>
            </a:pathLst>
          </a:custGeom>
          <a:solidFill>
            <a:srgbClr val="EFF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96DD-5958-CB49-B505-4DF394E596EA}" type="datetimeFigureOut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09/25/2025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14">
            <a:extLst>
              <a:ext uri="{FF2B5EF4-FFF2-40B4-BE49-F238E27FC236}">
                <a16:creationId xmlns:a16="http://schemas.microsoft.com/office/drawing/2014/main" id="{C3E2C0A5-5D30-8444-BE0B-E10A6C1AAD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72300" y="1025611"/>
            <a:ext cx="4876800" cy="5006889"/>
          </a:xfrm>
        </p:spPr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  <a:lvl2pPr>
              <a:defRPr>
                <a:solidFill>
                  <a:sysClr val="windowText" lastClr="000000"/>
                </a:solidFill>
              </a:defRPr>
            </a:lvl2pPr>
            <a:lvl3pPr>
              <a:defRPr>
                <a:solidFill>
                  <a:sysClr val="windowText" lastClr="000000"/>
                </a:solidFill>
              </a:defRPr>
            </a:lvl3pPr>
            <a:lvl4pPr>
              <a:defRPr>
                <a:solidFill>
                  <a:sysClr val="windowText" lastClr="000000"/>
                </a:solidFill>
              </a:defRPr>
            </a:lvl4pPr>
            <a:lvl5pPr>
              <a:defRPr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92347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96DD-5958-CB49-B505-4DF394E596EA}" type="datetimeFigureOut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09/25/2025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8E473C42-9031-4A44-9525-A95D35D4960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74253" y="-2"/>
            <a:ext cx="7014949" cy="6363433"/>
          </a:xfrm>
          <a:custGeom>
            <a:avLst/>
            <a:gdLst>
              <a:gd name="connsiteX0" fmla="*/ 0 w 6418670"/>
              <a:gd name="connsiteY0" fmla="*/ 6375401 h 6375401"/>
              <a:gd name="connsiteX1" fmla="*/ 1593850 w 6418670"/>
              <a:gd name="connsiteY1" fmla="*/ 0 h 6375401"/>
              <a:gd name="connsiteX2" fmla="*/ 6418670 w 6418670"/>
              <a:gd name="connsiteY2" fmla="*/ 0 h 6375401"/>
              <a:gd name="connsiteX3" fmla="*/ 4824820 w 6418670"/>
              <a:gd name="connsiteY3" fmla="*/ 6375401 h 6375401"/>
              <a:gd name="connsiteX4" fmla="*/ 0 w 6418670"/>
              <a:gd name="connsiteY4" fmla="*/ 6375401 h 6375401"/>
              <a:gd name="connsiteX0" fmla="*/ 0 w 6419158"/>
              <a:gd name="connsiteY0" fmla="*/ 6375401 h 6383217"/>
              <a:gd name="connsiteX1" fmla="*/ 1593850 w 6419158"/>
              <a:gd name="connsiteY1" fmla="*/ 0 h 6383217"/>
              <a:gd name="connsiteX2" fmla="*/ 6418670 w 6419158"/>
              <a:gd name="connsiteY2" fmla="*/ 0 h 6383217"/>
              <a:gd name="connsiteX3" fmla="*/ 6419158 w 6419158"/>
              <a:gd name="connsiteY3" fmla="*/ 6383217 h 6383217"/>
              <a:gd name="connsiteX4" fmla="*/ 0 w 6419158"/>
              <a:gd name="connsiteY4" fmla="*/ 6375401 h 6383217"/>
              <a:gd name="connsiteX0" fmla="*/ 0 w 6825558"/>
              <a:gd name="connsiteY0" fmla="*/ 6383217 h 6383217"/>
              <a:gd name="connsiteX1" fmla="*/ 2000250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51758 w 6825558"/>
              <a:gd name="connsiteY1" fmla="*/ 15631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43943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982160"/>
              <a:gd name="connsiteY0" fmla="*/ 6394403 h 6394403"/>
              <a:gd name="connsiteX1" fmla="*/ 2000545 w 6982160"/>
              <a:gd name="connsiteY1" fmla="*/ 0 h 6394403"/>
              <a:gd name="connsiteX2" fmla="*/ 6981672 w 6982160"/>
              <a:gd name="connsiteY2" fmla="*/ 0 h 6394403"/>
              <a:gd name="connsiteX3" fmla="*/ 6982160 w 6982160"/>
              <a:gd name="connsiteY3" fmla="*/ 6383217 h 6394403"/>
              <a:gd name="connsiteX4" fmla="*/ 0 w 6982160"/>
              <a:gd name="connsiteY4" fmla="*/ 6394403 h 6394403"/>
              <a:gd name="connsiteX0" fmla="*/ 0 w 7036758"/>
              <a:gd name="connsiteY0" fmla="*/ 6378023 h 6383217"/>
              <a:gd name="connsiteX1" fmla="*/ 2055143 w 7036758"/>
              <a:gd name="connsiteY1" fmla="*/ 0 h 6383217"/>
              <a:gd name="connsiteX2" fmla="*/ 7036270 w 7036758"/>
              <a:gd name="connsiteY2" fmla="*/ 0 h 6383217"/>
              <a:gd name="connsiteX3" fmla="*/ 7036758 w 7036758"/>
              <a:gd name="connsiteY3" fmla="*/ 6383217 h 6383217"/>
              <a:gd name="connsiteX4" fmla="*/ 0 w 7036758"/>
              <a:gd name="connsiteY4" fmla="*/ 6378023 h 6383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6758" h="6383217">
                <a:moveTo>
                  <a:pt x="0" y="6378023"/>
                </a:moveTo>
                <a:lnTo>
                  <a:pt x="2055143" y="0"/>
                </a:lnTo>
                <a:lnTo>
                  <a:pt x="7036270" y="0"/>
                </a:lnTo>
                <a:cubicBezTo>
                  <a:pt x="7036433" y="2127739"/>
                  <a:pt x="7036595" y="4255478"/>
                  <a:pt x="7036758" y="6383217"/>
                </a:cubicBezTo>
                <a:lnTo>
                  <a:pt x="0" y="6378023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75583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3766" y="127583"/>
            <a:ext cx="436245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91350" y="1825625"/>
            <a:ext cx="43624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96DD-5958-CB49-B505-4DF394E596EA}" type="datetimeFigureOut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09/25/2025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space réservé pour une image  2">
            <a:extLst>
              <a:ext uri="{FF2B5EF4-FFF2-40B4-BE49-F238E27FC236}">
                <a16:creationId xmlns:a16="http://schemas.microsoft.com/office/drawing/2014/main" id="{D3C9D4F1-D8F0-7D46-8FD5-75979F1ECF1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991350" cy="6362700"/>
          </a:xfrm>
          <a:custGeom>
            <a:avLst/>
            <a:gdLst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6991350 w 6991350"/>
              <a:gd name="connsiteY2" fmla="*/ 6362700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738804 w 6991350"/>
              <a:gd name="connsiteY2" fmla="*/ 6295792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694199 w 6991350"/>
              <a:gd name="connsiteY2" fmla="*/ 6351548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1350" h="6362700">
                <a:moveTo>
                  <a:pt x="0" y="0"/>
                </a:moveTo>
                <a:lnTo>
                  <a:pt x="6991350" y="0"/>
                </a:lnTo>
                <a:lnTo>
                  <a:pt x="4694199" y="6351548"/>
                </a:lnTo>
                <a:lnTo>
                  <a:pt x="0" y="6362700"/>
                </a:lnTo>
                <a:lnTo>
                  <a:pt x="0" y="0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1140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890844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16904"/>
            <a:ext cx="5890844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96DD-5958-CB49-B505-4DF394E596EA}" type="datetimeFigureOut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09/25/2025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683DDF-307B-B745-A19D-6C4763AD06B9}"/>
              </a:ext>
            </a:extLst>
          </p:cNvPr>
          <p:cNvSpPr/>
          <p:nvPr userDrawn="1"/>
        </p:nvSpPr>
        <p:spPr>
          <a:xfrm>
            <a:off x="6881446" y="0"/>
            <a:ext cx="5310554" cy="63626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3C02EE4-41EB-2D42-A157-CB040EC937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83400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4490517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2" y="127583"/>
            <a:ext cx="564481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25625"/>
            <a:ext cx="5644818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96DD-5958-CB49-B505-4DF394E596EA}" type="datetimeFigureOut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09/25/2025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6FE509-1C07-BF4F-B4BA-4F191238D8B2}"/>
              </a:ext>
            </a:extLst>
          </p:cNvPr>
          <p:cNvSpPr/>
          <p:nvPr userDrawn="1"/>
        </p:nvSpPr>
        <p:spPr>
          <a:xfrm>
            <a:off x="0" y="0"/>
            <a:ext cx="5310554" cy="6362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A40D902-FE63-8549-BEAE-315CF138BAA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54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4236489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BB8C9-2C71-634F-8BA7-3848E9387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08428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93526-EF99-BC40-B3C8-A56CF0C33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81774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5BF759-CDC9-6F44-B47E-802190240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1FBC2F-D08A-6048-B6FF-DC607FD4B1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81774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76610-E191-6E4D-BE38-4CE366F08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451804-457B-1C4E-9D5C-12181257E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96DD-5958-CB49-B505-4DF394E596EA}" type="datetimeFigureOut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09/25/2025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02FA55-5A82-2948-A2CA-43042ABE1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575128-1AFD-B642-8EEF-9242D51C6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011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7FBAC-DE93-F844-95F3-30AB7E2F3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67CE2E-BE24-854C-B714-915A9B5D8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pPr/>
              <a:t>09/25/2025</a:t>
            </a:fld>
            <a:endParaRPr lang="en-L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65E98-6DB3-5D45-B179-0B28BF6D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47D241-0C09-EF40-BDD4-8F1F3E2A5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pPr/>
              <a:t>‹#›</a:t>
            </a:fld>
            <a:endParaRPr lang="en-LU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00F1C4-C3F0-1E42-96E2-CF97375B70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05355"/>
            <a:ext cx="10498138" cy="42207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564740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0585" y="104140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GB"/>
              <a:t>Thank you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0585" y="3521075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Further information, links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522910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FD66D3-D254-E80A-E597-4F9FA8770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96DD-5958-CB49-B505-4DF394E596EA}" type="datetimeFigureOut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09/25/2025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851156-A4E7-4140-F94E-220DD8B5B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65EEF9-41F0-33DF-8F17-0782141BD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7192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09/25/2025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156771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7CBD7DA7-BB3E-ED40-A44A-2D14885A0B70}"/>
              </a:ext>
            </a:extLst>
          </p:cNvPr>
          <p:cNvSpPr/>
          <p:nvPr userDrawn="1"/>
        </p:nvSpPr>
        <p:spPr>
          <a:xfrm>
            <a:off x="5123210" y="-50370"/>
            <a:ext cx="7074978" cy="6420452"/>
          </a:xfrm>
          <a:custGeom>
            <a:avLst/>
            <a:gdLst>
              <a:gd name="connsiteX0" fmla="*/ 7055142 w 7055142"/>
              <a:gd name="connsiteY0" fmla="*/ 6333688 h 6350466"/>
              <a:gd name="connsiteX1" fmla="*/ 0 w 7055142"/>
              <a:gd name="connsiteY1" fmla="*/ 6350466 h 6350466"/>
              <a:gd name="connsiteX2" fmla="*/ 2072081 w 7055142"/>
              <a:gd name="connsiteY2" fmla="*/ 0 h 6350466"/>
              <a:gd name="connsiteX3" fmla="*/ 7055142 w 7055142"/>
              <a:gd name="connsiteY3" fmla="*/ 0 h 6350466"/>
              <a:gd name="connsiteX4" fmla="*/ 7055142 w 7055142"/>
              <a:gd name="connsiteY4" fmla="*/ 6333688 h 6350466"/>
              <a:gd name="connsiteX0" fmla="*/ 7038083 w 7055142"/>
              <a:gd name="connsiteY0" fmla="*/ 6357572 h 6357572"/>
              <a:gd name="connsiteX1" fmla="*/ 0 w 7055142"/>
              <a:gd name="connsiteY1" fmla="*/ 6350466 h 6357572"/>
              <a:gd name="connsiteX2" fmla="*/ 2072081 w 7055142"/>
              <a:gd name="connsiteY2" fmla="*/ 0 h 6357572"/>
              <a:gd name="connsiteX3" fmla="*/ 7055142 w 7055142"/>
              <a:gd name="connsiteY3" fmla="*/ 0 h 6357572"/>
              <a:gd name="connsiteX4" fmla="*/ 7038083 w 7055142"/>
              <a:gd name="connsiteY4" fmla="*/ 6357572 h 6357572"/>
              <a:gd name="connsiteX0" fmla="*/ 7051731 w 7068790"/>
              <a:gd name="connsiteY0" fmla="*/ 6357572 h 6357572"/>
              <a:gd name="connsiteX1" fmla="*/ 0 w 7068790"/>
              <a:gd name="connsiteY1" fmla="*/ 6350466 h 6357572"/>
              <a:gd name="connsiteX2" fmla="*/ 2085729 w 7068790"/>
              <a:gd name="connsiteY2" fmla="*/ 0 h 6357572"/>
              <a:gd name="connsiteX3" fmla="*/ 7068790 w 7068790"/>
              <a:gd name="connsiteY3" fmla="*/ 0 h 6357572"/>
              <a:gd name="connsiteX4" fmla="*/ 7051731 w 7068790"/>
              <a:gd name="connsiteY4" fmla="*/ 6357572 h 6357572"/>
              <a:gd name="connsiteX0" fmla="*/ 7051731 w 7068790"/>
              <a:gd name="connsiteY0" fmla="*/ 6357572 h 6360702"/>
              <a:gd name="connsiteX1" fmla="*/ 0 w 7068790"/>
              <a:gd name="connsiteY1" fmla="*/ 6360702 h 6360702"/>
              <a:gd name="connsiteX2" fmla="*/ 2085729 w 7068790"/>
              <a:gd name="connsiteY2" fmla="*/ 0 h 6360702"/>
              <a:gd name="connsiteX3" fmla="*/ 7068790 w 7068790"/>
              <a:gd name="connsiteY3" fmla="*/ 0 h 6360702"/>
              <a:gd name="connsiteX4" fmla="*/ 7051731 w 7068790"/>
              <a:gd name="connsiteY4" fmla="*/ 6357572 h 6360702"/>
              <a:gd name="connsiteX0" fmla="*/ 7074978 w 7074978"/>
              <a:gd name="connsiteY0" fmla="*/ 6361411 h 6361411"/>
              <a:gd name="connsiteX1" fmla="*/ 0 w 7074978"/>
              <a:gd name="connsiteY1" fmla="*/ 6360702 h 6361411"/>
              <a:gd name="connsiteX2" fmla="*/ 2085729 w 7074978"/>
              <a:gd name="connsiteY2" fmla="*/ 0 h 6361411"/>
              <a:gd name="connsiteX3" fmla="*/ 7068790 w 7074978"/>
              <a:gd name="connsiteY3" fmla="*/ 0 h 6361411"/>
              <a:gd name="connsiteX4" fmla="*/ 7074978 w 7074978"/>
              <a:gd name="connsiteY4" fmla="*/ 6361411 h 6361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74978" h="6361411">
                <a:moveTo>
                  <a:pt x="7074978" y="6361411"/>
                </a:moveTo>
                <a:lnTo>
                  <a:pt x="0" y="6360702"/>
                </a:lnTo>
                <a:lnTo>
                  <a:pt x="2085729" y="0"/>
                </a:lnTo>
                <a:lnTo>
                  <a:pt x="7068790" y="0"/>
                </a:lnTo>
                <a:cubicBezTo>
                  <a:pt x="7063197" y="2119618"/>
                  <a:pt x="7063793" y="4266960"/>
                  <a:pt x="7074978" y="6361411"/>
                </a:cubicBezTo>
                <a:close/>
              </a:path>
            </a:pathLst>
          </a:custGeom>
          <a:solidFill>
            <a:srgbClr val="EFF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09/25/2025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10" name="Content Placeholder 14">
            <a:extLst>
              <a:ext uri="{FF2B5EF4-FFF2-40B4-BE49-F238E27FC236}">
                <a16:creationId xmlns:a16="http://schemas.microsoft.com/office/drawing/2014/main" id="{C3E2C0A5-5D30-8444-BE0B-E10A6C1AAD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72300" y="1025611"/>
            <a:ext cx="4876800" cy="5006889"/>
          </a:xfrm>
        </p:spPr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  <a:lvl2pPr>
              <a:defRPr>
                <a:solidFill>
                  <a:sysClr val="windowText" lastClr="000000"/>
                </a:solidFill>
              </a:defRPr>
            </a:lvl2pPr>
            <a:lvl3pPr>
              <a:defRPr>
                <a:solidFill>
                  <a:sysClr val="windowText" lastClr="000000"/>
                </a:solidFill>
              </a:defRPr>
            </a:lvl3pPr>
            <a:lvl4pPr>
              <a:defRPr>
                <a:solidFill>
                  <a:sysClr val="windowText" lastClr="000000"/>
                </a:solidFill>
              </a:defRPr>
            </a:lvl4pPr>
            <a:lvl5pPr>
              <a:defRPr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066732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09/25/2025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8E473C42-9031-4A44-9525-A95D35D4960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74253" y="-2"/>
            <a:ext cx="7014949" cy="6363433"/>
          </a:xfrm>
          <a:custGeom>
            <a:avLst/>
            <a:gdLst>
              <a:gd name="connsiteX0" fmla="*/ 0 w 6418670"/>
              <a:gd name="connsiteY0" fmla="*/ 6375401 h 6375401"/>
              <a:gd name="connsiteX1" fmla="*/ 1593850 w 6418670"/>
              <a:gd name="connsiteY1" fmla="*/ 0 h 6375401"/>
              <a:gd name="connsiteX2" fmla="*/ 6418670 w 6418670"/>
              <a:gd name="connsiteY2" fmla="*/ 0 h 6375401"/>
              <a:gd name="connsiteX3" fmla="*/ 4824820 w 6418670"/>
              <a:gd name="connsiteY3" fmla="*/ 6375401 h 6375401"/>
              <a:gd name="connsiteX4" fmla="*/ 0 w 6418670"/>
              <a:gd name="connsiteY4" fmla="*/ 6375401 h 6375401"/>
              <a:gd name="connsiteX0" fmla="*/ 0 w 6419158"/>
              <a:gd name="connsiteY0" fmla="*/ 6375401 h 6383217"/>
              <a:gd name="connsiteX1" fmla="*/ 1593850 w 6419158"/>
              <a:gd name="connsiteY1" fmla="*/ 0 h 6383217"/>
              <a:gd name="connsiteX2" fmla="*/ 6418670 w 6419158"/>
              <a:gd name="connsiteY2" fmla="*/ 0 h 6383217"/>
              <a:gd name="connsiteX3" fmla="*/ 6419158 w 6419158"/>
              <a:gd name="connsiteY3" fmla="*/ 6383217 h 6383217"/>
              <a:gd name="connsiteX4" fmla="*/ 0 w 6419158"/>
              <a:gd name="connsiteY4" fmla="*/ 6375401 h 6383217"/>
              <a:gd name="connsiteX0" fmla="*/ 0 w 6825558"/>
              <a:gd name="connsiteY0" fmla="*/ 6383217 h 6383217"/>
              <a:gd name="connsiteX1" fmla="*/ 2000250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51758 w 6825558"/>
              <a:gd name="connsiteY1" fmla="*/ 15631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43943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982160"/>
              <a:gd name="connsiteY0" fmla="*/ 6394403 h 6394403"/>
              <a:gd name="connsiteX1" fmla="*/ 2000545 w 6982160"/>
              <a:gd name="connsiteY1" fmla="*/ 0 h 6394403"/>
              <a:gd name="connsiteX2" fmla="*/ 6981672 w 6982160"/>
              <a:gd name="connsiteY2" fmla="*/ 0 h 6394403"/>
              <a:gd name="connsiteX3" fmla="*/ 6982160 w 6982160"/>
              <a:gd name="connsiteY3" fmla="*/ 6383217 h 6394403"/>
              <a:gd name="connsiteX4" fmla="*/ 0 w 6982160"/>
              <a:gd name="connsiteY4" fmla="*/ 6394403 h 6394403"/>
              <a:gd name="connsiteX0" fmla="*/ 0 w 7036758"/>
              <a:gd name="connsiteY0" fmla="*/ 6378023 h 6383217"/>
              <a:gd name="connsiteX1" fmla="*/ 2055143 w 7036758"/>
              <a:gd name="connsiteY1" fmla="*/ 0 h 6383217"/>
              <a:gd name="connsiteX2" fmla="*/ 7036270 w 7036758"/>
              <a:gd name="connsiteY2" fmla="*/ 0 h 6383217"/>
              <a:gd name="connsiteX3" fmla="*/ 7036758 w 7036758"/>
              <a:gd name="connsiteY3" fmla="*/ 6383217 h 6383217"/>
              <a:gd name="connsiteX4" fmla="*/ 0 w 7036758"/>
              <a:gd name="connsiteY4" fmla="*/ 6378023 h 6383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6758" h="6383217">
                <a:moveTo>
                  <a:pt x="0" y="6378023"/>
                </a:moveTo>
                <a:lnTo>
                  <a:pt x="2055143" y="0"/>
                </a:lnTo>
                <a:lnTo>
                  <a:pt x="7036270" y="0"/>
                </a:lnTo>
                <a:cubicBezTo>
                  <a:pt x="7036433" y="2127739"/>
                  <a:pt x="7036595" y="4255478"/>
                  <a:pt x="7036758" y="6383217"/>
                </a:cubicBezTo>
                <a:lnTo>
                  <a:pt x="0" y="6378023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0973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3766" y="127583"/>
            <a:ext cx="436245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91350" y="1825625"/>
            <a:ext cx="43624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09/25/2025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8" name="Espace réservé pour une image  2">
            <a:extLst>
              <a:ext uri="{FF2B5EF4-FFF2-40B4-BE49-F238E27FC236}">
                <a16:creationId xmlns:a16="http://schemas.microsoft.com/office/drawing/2014/main" id="{D3C9D4F1-D8F0-7D46-8FD5-75979F1ECF1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991350" cy="6362700"/>
          </a:xfrm>
          <a:custGeom>
            <a:avLst/>
            <a:gdLst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6991350 w 6991350"/>
              <a:gd name="connsiteY2" fmla="*/ 6362700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738804 w 6991350"/>
              <a:gd name="connsiteY2" fmla="*/ 6295792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694199 w 6991350"/>
              <a:gd name="connsiteY2" fmla="*/ 6351548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1350" h="6362700">
                <a:moveTo>
                  <a:pt x="0" y="0"/>
                </a:moveTo>
                <a:lnTo>
                  <a:pt x="6991350" y="0"/>
                </a:lnTo>
                <a:lnTo>
                  <a:pt x="4694199" y="6351548"/>
                </a:lnTo>
                <a:lnTo>
                  <a:pt x="0" y="6362700"/>
                </a:lnTo>
                <a:lnTo>
                  <a:pt x="0" y="0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779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890844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890844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09/25/2025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683DDF-307B-B745-A19D-6C4763AD06B9}"/>
              </a:ext>
            </a:extLst>
          </p:cNvPr>
          <p:cNvSpPr/>
          <p:nvPr userDrawn="1"/>
        </p:nvSpPr>
        <p:spPr>
          <a:xfrm>
            <a:off x="6881446" y="0"/>
            <a:ext cx="5310554" cy="6353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3C02EE4-41EB-2D42-A157-CB040EC937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83400" y="-8701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5331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2" y="127583"/>
            <a:ext cx="564481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25625"/>
            <a:ext cx="5644818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09/25/2025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6FE509-1C07-BF4F-B4BA-4F191238D8B2}"/>
              </a:ext>
            </a:extLst>
          </p:cNvPr>
          <p:cNvSpPr/>
          <p:nvPr userDrawn="1"/>
        </p:nvSpPr>
        <p:spPr>
          <a:xfrm>
            <a:off x="0" y="0"/>
            <a:ext cx="5310554" cy="6353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A40D902-FE63-8549-BEAE-315CF138BAA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54" y="-8701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855653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BB8C9-2C71-634F-8BA7-3848E9387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08428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93526-EF99-BC40-B3C8-A56CF0C33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81774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5BF759-CDC9-6F44-B47E-802190240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1FBC2F-D08A-6048-B6FF-DC607FD4B1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81774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76610-E191-6E4D-BE38-4CE366F08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451804-457B-1C4E-9D5C-12181257E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09/25/2025</a:t>
            </a:fld>
            <a:endParaRPr lang="en-L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02FA55-5A82-2948-A2CA-43042ABE1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575128-1AFD-B642-8EEF-9242D51C6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619448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9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10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D3507F-C78C-0E4C-929B-9F56E7F51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10498014" cy="1325563"/>
          </a:xfrm>
          <a:prstGeom prst="rect">
            <a:avLst/>
          </a:prstGeom>
        </p:spPr>
        <p:txBody>
          <a:bodyPr vert="horz" lIns="0" tIns="45720" rIns="0" bIns="0" rtlCol="0" anchor="b" anchorCtr="0">
            <a:normAutofit/>
          </a:bodyPr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A5AFE-711A-8F46-B92C-33CC44EC0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498015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1EB6D-8ABB-1147-8489-BE9B909BB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1412"/>
            <a:ext cx="879389" cy="365125"/>
          </a:xfrm>
          <a:prstGeom prst="rect">
            <a:avLst/>
          </a:prstGeom>
        </p:spPr>
        <p:txBody>
          <a:bodyPr vert="horz" lIns="3600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B9396DD-5958-CB49-B505-4DF394E596EA}" type="datetimeFigureOut">
              <a:rPr lang="en-LU" smtClean="0"/>
              <a:pPr/>
              <a:t>09/25/2025</a:t>
            </a:fld>
            <a:endParaRPr lang="en-L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2FBB7-A709-ED4D-AD81-E9B04C143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17589" y="6421412"/>
            <a:ext cx="4114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L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33531-99A1-D441-8201-5908D0505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21412"/>
            <a:ext cx="7023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29B4BBC-BB84-A046-AB44-125112278BC9}" type="slidenum">
              <a:rPr lang="en-LU" smtClean="0"/>
              <a:pPr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787833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D3507F-C78C-0E4C-929B-9F56E7F51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10498014" cy="1325563"/>
          </a:xfrm>
          <a:prstGeom prst="rect">
            <a:avLst/>
          </a:prstGeom>
        </p:spPr>
        <p:txBody>
          <a:bodyPr vert="horz" lIns="0" tIns="45720" rIns="0" bIns="0" rtlCol="0" anchor="b" anchorCtr="0">
            <a:normAutofit/>
          </a:bodyPr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A5AFE-711A-8F46-B92C-33CC44EC0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498015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1EB6D-8ABB-1147-8489-BE9B909BB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1412"/>
            <a:ext cx="879389" cy="365125"/>
          </a:xfrm>
          <a:prstGeom prst="rect">
            <a:avLst/>
          </a:prstGeom>
        </p:spPr>
        <p:txBody>
          <a:bodyPr vert="horz" lIns="3600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96DD-5958-CB49-B505-4DF394E596EA}" type="datetimeFigureOut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09/25/2025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2FBB7-A709-ED4D-AD81-E9B04C143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17589" y="6421412"/>
            <a:ext cx="4114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33531-99A1-D441-8201-5908D0505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21412"/>
            <a:ext cx="7023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B4BBC-BB84-A046-AB44-125112278BC9}" type="slidenum">
              <a:rPr kumimoji="0" lang="en-L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L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0704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s://creativecommons.org/licenses/by/4.0/" TargetMode="Externa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B29B0B2-626A-E4BF-0DB3-7E72529BBA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/>
              <a:t>EFORMS SDK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3C2AA60-F9B4-E76F-F529-C1904B4153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 rtl="0" fontAlgn="base"/>
            <a:r>
              <a:rPr lang="fr-FR" sz="1800" b="1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eSender workshop – 25 </a:t>
            </a:r>
            <a:r>
              <a:rPr lang="en-IE" sz="1800" b="1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September</a:t>
            </a:r>
            <a:r>
              <a:rPr lang="fr-FR" sz="1800" b="1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2025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r-FR" sz="1800" b="1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Ioannis Rousochatzakis – Publications Office of the </a:t>
            </a:r>
            <a:r>
              <a:rPr lang="en-IE" sz="1800" b="1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European</a:t>
            </a:r>
            <a:r>
              <a:rPr lang="fr-FR" sz="1800" b="1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Union</a:t>
            </a:r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37033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BA4FE-1618-4372-A310-8B4110B90E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/>
              <a:t>sdk-2 GitHub discussions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C032A6-87AF-A961-31DC-FCCD4CB176B5}"/>
              </a:ext>
            </a:extLst>
          </p:cNvPr>
          <p:cNvSpPr txBox="1"/>
          <p:nvPr/>
        </p:nvSpPr>
        <p:spPr>
          <a:xfrm>
            <a:off x="1067451" y="5068318"/>
            <a:ext cx="7839482" cy="1496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© European Union 2025</a:t>
            </a:r>
            <a:endParaRPr lang="en-IE" sz="1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Unless otherwise noted the reuse of this presentation is authorised under the </a:t>
            </a:r>
            <a:r>
              <a:rPr lang="en-US" sz="1400" u="sng" kern="10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CC BY 4.0</a:t>
            </a:r>
            <a:r>
              <a:rPr lang="en-US" sz="1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license. For any use or reproduction of elements that are not owned by the EU, permission may need to be sought directly from the respective right holders</a:t>
            </a:r>
            <a:endParaRPr lang="en-IE" sz="14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E"/>
          </a:p>
        </p:txBody>
      </p:sp>
      <p:pic>
        <p:nvPicPr>
          <p:cNvPr id="4" name="Picture 3" descr="A grey and black sign with a person in a circle&#10;&#10;Description automatically generated">
            <a:extLst>
              <a:ext uri="{FF2B5EF4-FFF2-40B4-BE49-F238E27FC236}">
                <a16:creationId xmlns:a16="http://schemas.microsoft.com/office/drawing/2014/main" id="{C2260343-7830-B246-8E3C-20FEB4B0AA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585" y="4348956"/>
            <a:ext cx="1457325" cy="5143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EC4B006-5CE3-BB44-F634-859435C56F02}"/>
              </a:ext>
            </a:extLst>
          </p:cNvPr>
          <p:cNvSpPr txBox="1"/>
          <p:nvPr/>
        </p:nvSpPr>
        <p:spPr>
          <a:xfrm>
            <a:off x="1067451" y="3429000"/>
            <a:ext cx="7962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/>
              <a:t>Please use the GitHub discussions to suggest improvements and provide feedback</a:t>
            </a:r>
          </a:p>
        </p:txBody>
      </p:sp>
    </p:spTree>
    <p:extLst>
      <p:ext uri="{BB962C8B-B14F-4D97-AF65-F5344CB8AC3E}">
        <p14:creationId xmlns:p14="http://schemas.microsoft.com/office/powerpoint/2010/main" val="1061973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5DBF1-AC2E-075C-4B4B-8FDE8C358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Progress on SDK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9A1D9-C9DB-DC8C-D1FE-986CF8FD084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E"/>
              <a:t>Work on EFX 2 for visualisation templates is completed.</a:t>
            </a:r>
          </a:p>
          <a:p>
            <a:pPr lvl="1"/>
            <a:r>
              <a:rPr lang="en-IE"/>
              <a:t>Improved syntax</a:t>
            </a:r>
          </a:p>
          <a:p>
            <a:pPr lvl="1"/>
            <a:r>
              <a:rPr lang="en-IE"/>
              <a:t>New features for reusing code</a:t>
            </a:r>
          </a:p>
          <a:p>
            <a:pPr lvl="1"/>
            <a:r>
              <a:rPr lang="en-IE"/>
              <a:t>Better handling of withheld information (“unpublished fields”)</a:t>
            </a:r>
          </a:p>
          <a:p>
            <a:pPr lvl="1"/>
            <a:r>
              <a:rPr lang="en-IE"/>
              <a:t>Better output (optimisation &amp; performance)</a:t>
            </a:r>
          </a:p>
          <a:p>
            <a:pPr lvl="1"/>
            <a:r>
              <a:rPr lang="en-IE"/>
              <a:t>Embedded summary and navigation</a:t>
            </a:r>
          </a:p>
          <a:p>
            <a:r>
              <a:rPr lang="en-IE"/>
              <a:t>Working on EFX 2 for business rules.</a:t>
            </a:r>
          </a:p>
          <a:p>
            <a:r>
              <a:rPr lang="en-IE"/>
              <a:t>We are behind our initial schedule but still on track to release Q1 2026.</a:t>
            </a:r>
          </a:p>
          <a:p>
            <a:r>
              <a:rPr lang="en-IE"/>
              <a:t>No other changes in SDK 2 as promised (only EFX 2)</a:t>
            </a:r>
          </a:p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69427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5ABD1E-C1C8-0272-88BC-910375679A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/>
              <a:t>EFX for business rules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50BDED6-9CEA-0CF0-8658-6CE9717861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45800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D2A39-F38B-AD3E-66BF-964B2B2DA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Reducing the number of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562BA-5CF6-759D-524A-38450152D62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E"/>
              <a:t>Currently 40.500 rules</a:t>
            </a:r>
          </a:p>
          <a:p>
            <a:r>
              <a:rPr lang="en-IE"/>
              <a:t>We aim to reduce them to 2.800</a:t>
            </a:r>
          </a:p>
          <a:p>
            <a:r>
              <a:rPr lang="en-IE"/>
              <a:t>Existing business rule identifiers are retained</a:t>
            </a:r>
          </a:p>
          <a:p>
            <a:pPr lvl="1"/>
            <a:r>
              <a:rPr lang="en-IE"/>
              <a:t>A second “futureproof” rule identifier will be added </a:t>
            </a:r>
          </a:p>
          <a:p>
            <a:r>
              <a:rPr lang="en-IE"/>
              <a:t>Existing formats will also be retained</a:t>
            </a:r>
          </a:p>
          <a:p>
            <a:pPr lvl="1"/>
            <a:r>
              <a:rPr lang="en-IE"/>
              <a:t>Schematron</a:t>
            </a:r>
          </a:p>
          <a:p>
            <a:pPr lvl="1"/>
            <a:r>
              <a:rPr lang="en-IE"/>
              <a:t>fields.json</a:t>
            </a:r>
          </a:p>
          <a:p>
            <a:pPr lvl="1"/>
            <a:r>
              <a:rPr lang="en-IE"/>
              <a:t>link to translations etc.</a:t>
            </a:r>
          </a:p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43967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4744E-1C29-EC75-EF2A-3713D6E62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Simplifying the encoding of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2B185-5455-FCAB-DD9A-5C42AEB3914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E"/>
              <a:t>All rules to be fully expressed in EFX</a:t>
            </a:r>
          </a:p>
          <a:p>
            <a:pPr lvl="1"/>
            <a:r>
              <a:rPr lang="en-IE"/>
              <a:t>Generate Schematron fully from EFX </a:t>
            </a:r>
            <a:br>
              <a:rPr lang="en-IE"/>
            </a:br>
            <a:r>
              <a:rPr lang="en-IE"/>
              <a:t>(not the case today)</a:t>
            </a:r>
          </a:p>
          <a:p>
            <a:pPr lvl="1"/>
            <a:r>
              <a:rPr lang="en-IE"/>
              <a:t>Generate other rule engines from EFX</a:t>
            </a:r>
            <a:br>
              <a:rPr lang="en-IE"/>
            </a:br>
            <a:r>
              <a:rPr lang="en-IE"/>
              <a:t>(e.g. JavaScript for live validation)</a:t>
            </a:r>
          </a:p>
          <a:p>
            <a:r>
              <a:rPr lang="en-IE"/>
              <a:t>Existing encoding will be retained in SDK 2</a:t>
            </a:r>
          </a:p>
          <a:p>
            <a:r>
              <a:rPr lang="en-IE"/>
              <a:t>An additional “futureproof” encoding will be added</a:t>
            </a:r>
            <a:br>
              <a:rPr lang="en-IE"/>
            </a:br>
            <a:r>
              <a:rPr lang="en-IE"/>
              <a:t>(for transition to SDK 3)</a:t>
            </a:r>
          </a:p>
        </p:txBody>
      </p:sp>
    </p:spTree>
    <p:extLst>
      <p:ext uri="{BB962C8B-B14F-4D97-AF65-F5344CB8AC3E}">
        <p14:creationId xmlns:p14="http://schemas.microsoft.com/office/powerpoint/2010/main" val="604580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78AFF-0A88-D055-43ED-3352E03B6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Dynamic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D8F8D-323C-A32D-60AE-3354D2E292E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E"/>
              <a:t>Rules that check field values in other notices.</a:t>
            </a:r>
          </a:p>
          <a:p>
            <a:r>
              <a:rPr lang="en-IE"/>
              <a:t>Need to retrieve other notices through a service.</a:t>
            </a:r>
          </a:p>
          <a:p>
            <a:r>
              <a:rPr lang="en-IE"/>
              <a:t>Examples:</a:t>
            </a:r>
          </a:p>
          <a:p>
            <a:pPr lvl="1"/>
            <a:r>
              <a:rPr lang="en-IE"/>
              <a:t>Does the procedure exist?</a:t>
            </a:r>
          </a:p>
          <a:p>
            <a:pPr lvl="1"/>
            <a:r>
              <a:rPr lang="en-IE"/>
              <a:t>Do the referenced notices exist?</a:t>
            </a:r>
          </a:p>
          <a:p>
            <a:pPr lvl="1"/>
            <a:r>
              <a:rPr lang="en-IE"/>
              <a:t>Verify consistency along a procedure</a:t>
            </a:r>
          </a:p>
          <a:p>
            <a:pPr marL="0" indent="0">
              <a:buNone/>
            </a:pP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1047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F567B-4430-D710-0CAF-8D42F57F2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Arbitrary constraints in dynamic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54F33-DDAE-21E7-560A-CEBF0A56939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E"/>
              <a:t>Complicated</a:t>
            </a:r>
          </a:p>
          <a:p>
            <a:r>
              <a:rPr lang="en-IE"/>
              <a:t>No work has been done on this topic yet</a:t>
            </a:r>
          </a:p>
          <a:p>
            <a:r>
              <a:rPr lang="en-IE"/>
              <a:t>We may try to avoid it to reduce complexity</a:t>
            </a:r>
          </a:p>
          <a:p>
            <a:r>
              <a:rPr lang="en-IE"/>
              <a:t>A more manageable alternative: </a:t>
            </a:r>
          </a:p>
          <a:p>
            <a:pPr lvl="1"/>
            <a:r>
              <a:rPr lang="en-IE"/>
              <a:t>restrict controls to specific metadata of the previous notice</a:t>
            </a:r>
          </a:p>
          <a:p>
            <a:pPr lvl="1"/>
            <a:r>
              <a:rPr lang="en-IE"/>
              <a:t>maintain procedure level metadata</a:t>
            </a:r>
          </a:p>
          <a:p>
            <a:pPr lvl="1"/>
            <a:r>
              <a:rPr lang="en-IE"/>
              <a:t>expose specific dynamic controls through TED API</a:t>
            </a:r>
          </a:p>
          <a:p>
            <a:pPr lvl="1"/>
            <a:endParaRPr lang="en-IE"/>
          </a:p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25100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506D54-24F2-D93A-9BE7-F41ECE8FBD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/>
              <a:t>Meanwhile…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029150F-9EB0-4283-E518-DBCAEF46D4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41146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1008F-4DFC-28CE-F576-A1544C6C7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Meanwhile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A9656-97CE-9CE9-23DD-4608C40476B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IE"/>
              <a:t>Reference implementation of the XML generation algorithm</a:t>
            </a:r>
          </a:p>
          <a:p>
            <a:pPr lvl="1"/>
            <a:r>
              <a:rPr lang="en-IE"/>
              <a:t>Investing resources on the eForms Notice Editor sample application</a:t>
            </a:r>
          </a:p>
          <a:p>
            <a:pPr lvl="1"/>
            <a:r>
              <a:rPr lang="en-IE"/>
              <a:t>Updating the sample application first, then eNotices2</a:t>
            </a:r>
          </a:p>
          <a:p>
            <a:pPr lvl="1"/>
            <a:r>
              <a:rPr lang="en-IE"/>
              <a:t>Also a reference implementation of live validation after we release SDK 2 </a:t>
            </a:r>
          </a:p>
          <a:p>
            <a:r>
              <a:rPr lang="en-IE"/>
              <a:t>Updating eNotices2 UI to latest </a:t>
            </a:r>
            <a:r>
              <a:rPr lang="en-IE" err="1"/>
              <a:t>eUI</a:t>
            </a:r>
            <a:r>
              <a:rPr lang="en-IE"/>
              <a:t>/Angular</a:t>
            </a:r>
          </a:p>
          <a:p>
            <a:r>
              <a:rPr lang="en-IE"/>
              <a:t>Working on performance improvements on TED Viewer</a:t>
            </a:r>
          </a:p>
        </p:txBody>
      </p:sp>
    </p:spTree>
    <p:extLst>
      <p:ext uri="{BB962C8B-B14F-4D97-AF65-F5344CB8AC3E}">
        <p14:creationId xmlns:p14="http://schemas.microsoft.com/office/powerpoint/2010/main" val="149656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7.1.4619"/>
  <p:tag name="SLIDO_PRESENTATION_ID" val="00000000-0000-0000-0000-000000000000"/>
  <p:tag name="SLIDO_EVENT_UUID" val="0d44ee7a-b5f5-45f0-89fa-c9915d699762"/>
  <p:tag name="SLIDO_EVENT_SECTION_UUID" val="b15ab9ba-1c6f-4908-9a1c-e07d0d4227e0"/>
</p:tagLst>
</file>

<file path=ppt/theme/theme1.xml><?xml version="1.0" encoding="utf-8"?>
<a:theme xmlns:a="http://schemas.openxmlformats.org/drawingml/2006/main" name="Office Theme">
  <a:themeElements>
    <a:clrScheme name="OP 1">
      <a:dk1>
        <a:srgbClr val="000000"/>
      </a:dk1>
      <a:lt1>
        <a:srgbClr val="FFFFFF"/>
      </a:lt1>
      <a:dk2>
        <a:srgbClr val="44546A"/>
      </a:dk2>
      <a:lt2>
        <a:srgbClr val="DFE9F2"/>
      </a:lt2>
      <a:accent1>
        <a:srgbClr val="BDDEFD"/>
      </a:accent1>
      <a:accent2>
        <a:srgbClr val="6699CC"/>
      </a:accent2>
      <a:accent3>
        <a:srgbClr val="0099CC"/>
      </a:accent3>
      <a:accent4>
        <a:srgbClr val="FF9933"/>
      </a:accent4>
      <a:accent5>
        <a:srgbClr val="ED5087"/>
      </a:accent5>
      <a:accent6>
        <a:srgbClr val="339900"/>
      </a:accent6>
      <a:hlink>
        <a:srgbClr val="6699CC"/>
      </a:hlink>
      <a:folHlink>
        <a:srgbClr val="99228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 dark background 2.potx" id="{B8F39B1A-E77B-47D1-8276-DF8E39A9E1C6}" vid="{4D457107-94FF-4F5F-8579-B76FCACBCB80}"/>
    </a:ext>
  </a:extLst>
</a:theme>
</file>

<file path=ppt/theme/theme2.xml><?xml version="1.0" encoding="utf-8"?>
<a:theme xmlns:a="http://schemas.openxmlformats.org/drawingml/2006/main" name="1_Office Theme">
  <a:themeElements>
    <a:clrScheme name="OP 1">
      <a:dk1>
        <a:srgbClr val="000000"/>
      </a:dk1>
      <a:lt1>
        <a:srgbClr val="FFFFFF"/>
      </a:lt1>
      <a:dk2>
        <a:srgbClr val="44546A"/>
      </a:dk2>
      <a:lt2>
        <a:srgbClr val="DFE9F2"/>
      </a:lt2>
      <a:accent1>
        <a:srgbClr val="BDDEFD"/>
      </a:accent1>
      <a:accent2>
        <a:srgbClr val="6699CC"/>
      </a:accent2>
      <a:accent3>
        <a:srgbClr val="0099CC"/>
      </a:accent3>
      <a:accent4>
        <a:srgbClr val="FF9933"/>
      </a:accent4>
      <a:accent5>
        <a:srgbClr val="ED5087"/>
      </a:accent5>
      <a:accent6>
        <a:srgbClr val="339900"/>
      </a:accent6>
      <a:hlink>
        <a:srgbClr val="6699CC"/>
      </a:hlink>
      <a:folHlink>
        <a:srgbClr val="99228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 white background 2.potx" id="{70D0319E-B179-4C25-BF84-72B0911705D4}" vid="{DB03FC20-BA93-47FA-8620-878174BDFC1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6a7f24e-e0df-4592-b6e0-4a62e251a0e5" xsi:nil="true"/>
    <lcf76f155ced4ddcb4097134ff3c332f xmlns="cce4269c-1bca-4c47-bcbd-0ca0cb14aa6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A6791DDFFC024DAA4136D92359EB10" ma:contentTypeVersion="18" ma:contentTypeDescription="Create a new document." ma:contentTypeScope="" ma:versionID="956d5f8765234da2ab89c569c8939b0c">
  <xsd:schema xmlns:xsd="http://www.w3.org/2001/XMLSchema" xmlns:xs="http://www.w3.org/2001/XMLSchema" xmlns:p="http://schemas.microsoft.com/office/2006/metadata/properties" xmlns:ns2="cce4269c-1bca-4c47-bcbd-0ca0cb14aa6e" xmlns:ns3="96a7f24e-e0df-4592-b6e0-4a62e251a0e5" targetNamespace="http://schemas.microsoft.com/office/2006/metadata/properties" ma:root="true" ma:fieldsID="3f62a9e9da6a7933472fab0d9a68c125" ns2:_="" ns3:_="">
    <xsd:import namespace="cce4269c-1bca-4c47-bcbd-0ca0cb14aa6e"/>
    <xsd:import namespace="96a7f24e-e0df-4592-b6e0-4a62e251a0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e4269c-1bca-4c47-bcbd-0ca0cb14a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a7f24e-e0df-4592-b6e0-4a62e251a0e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752f0e4-ce4d-4dd6-bee9-8d6d8b668caa}" ma:internalName="TaxCatchAll" ma:showField="CatchAllData" ma:web="96a7f24e-e0df-4592-b6e0-4a62e251a0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ABAAA7-FF80-4189-848D-9CA87AEA0035}">
  <ds:schemaRefs>
    <ds:schemaRef ds:uri="96a7f24e-e0df-4592-b6e0-4a62e251a0e5"/>
    <ds:schemaRef ds:uri="cce4269c-1bca-4c47-bcbd-0ca0cb14aa6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0B13FD8-0B60-4206-A5A9-B64DD11B51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502A94-AA89-410D-AE82-42EACE7B5735}">
  <ds:schemaRefs>
    <ds:schemaRef ds:uri="96a7f24e-e0df-4592-b6e0-4a62e251a0e5"/>
    <ds:schemaRef ds:uri="cce4269c-1bca-4c47-bcbd-0ca0cb14aa6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1_Office Theme</vt:lpstr>
      <vt:lpstr>EFORMS SDK</vt:lpstr>
      <vt:lpstr>Progress on SDK 2</vt:lpstr>
      <vt:lpstr>EFX for business rules</vt:lpstr>
      <vt:lpstr>Reducing the number of rules</vt:lpstr>
      <vt:lpstr>Simplifying the encoding of rules</vt:lpstr>
      <vt:lpstr>Dynamic rules</vt:lpstr>
      <vt:lpstr>Arbitrary constraints in dynamic rules</vt:lpstr>
      <vt:lpstr>Meanwhile…</vt:lpstr>
      <vt:lpstr>Meanwhile</vt:lpstr>
      <vt:lpstr>sdk-2 GitHub discussions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2024-06-20T08:04:52Z</dcterms:created>
  <dcterms:modified xsi:type="dcterms:W3CDTF">2025-09-25T08:30:22Z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2024-06-20T08:05:01Z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593af38f-39d3-472a-8b71-b9a5932c4267</vt:lpwstr>
  </property>
  <property fmtid="{D5CDD505-2E9C-101B-9397-08002B2CF9AE}" pid="8" name="MSIP_Label_6bd9ddd1-4d20-43f6-abfa-fc3c07406f94_ContentBits">
    <vt:lpwstr>0</vt:lpwstr>
  </property>
  <property fmtid="{D5CDD505-2E9C-101B-9397-08002B2CF9AE}" pid="9" name="ContentTypeId">
    <vt:lpwstr>0x0101008BA6791DDFFC024DAA4136D92359EB10</vt:lpwstr>
  </property>
  <property fmtid="{D5CDD505-2E9C-101B-9397-08002B2CF9AE}" pid="10" name="MediaServiceImageTags">
    <vt:lpwstr/>
  </property>
</Properties>
</file>