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98" r:id="rId6"/>
    <p:sldId id="326" r:id="rId7"/>
    <p:sldId id="356" r:id="rId8"/>
    <p:sldId id="374" r:id="rId9"/>
    <p:sldId id="358" r:id="rId10"/>
    <p:sldId id="359" r:id="rId11"/>
    <p:sldId id="349" r:id="rId12"/>
    <p:sldId id="370" r:id="rId13"/>
    <p:sldId id="371" r:id="rId14"/>
    <p:sldId id="368" r:id="rId15"/>
    <p:sldId id="325" r:id="rId16"/>
    <p:sldId id="364" r:id="rId17"/>
    <p:sldId id="366" r:id="rId18"/>
    <p:sldId id="367" r:id="rId19"/>
    <p:sldId id="315" r:id="rId20"/>
    <p:sldId id="361" r:id="rId21"/>
    <p:sldId id="362" r:id="rId22"/>
    <p:sldId id="363" r:id="rId23"/>
    <p:sldId id="353" r:id="rId24"/>
    <p:sldId id="354" r:id="rId25"/>
    <p:sldId id="372" r:id="rId26"/>
    <p:sldId id="373" r:id="rId27"/>
    <p:sldId id="307" r:id="rId28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CE783C-B950-58D7-94C5-10C977950AB3}" name="ZAMBELLI Laura (OP)" initials="Z(" userId="S::laura.zambelli@publications.europa.eu::4acc7143-20d1-4b1c-89da-782cfc5c33c0" providerId="AD"/>
  <p188:author id="{F5925BDE-9BBC-3E0D-71F2-1BD7BB6538F6}" name="CRUZ Maria Manuela (OP)" initials="CMM(" userId="S::maria.cruz@publications.europa.eu::8234e26c-d2c3-4d43-96b0-c50460283c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CO Carmelo (OP)" initials="GC(" lastIdx="12" clrIdx="0">
    <p:extLst>
      <p:ext uri="{19B8F6BF-5375-455C-9EA6-DF929625EA0E}">
        <p15:presenceInfo xmlns:p15="http://schemas.microsoft.com/office/powerpoint/2012/main" userId="S-1-5-21-1606980848-2025429265-839522115-1243752" providerId="AD"/>
      </p:ext>
    </p:extLst>
  </p:cmAuthor>
  <p:cmAuthor id="2" name="CHARLIER Cecilia (OP)" initials="CC(" lastIdx="1" clrIdx="1">
    <p:extLst>
      <p:ext uri="{19B8F6BF-5375-455C-9EA6-DF929625EA0E}">
        <p15:presenceInfo xmlns:p15="http://schemas.microsoft.com/office/powerpoint/2012/main" userId="S-1-5-21-1606980848-2025429265-839522115-1247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00"/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FD5F1-34DB-48B3-85F8-96DAADA47111}" v="1" dt="2023-06-13T15:01:52.083"/>
    <p1510:client id="{A85A9C31-81B6-4519-BC33-E51AF02595B3}" v="1" dt="2023-06-14T07:35:50.008"/>
    <p1510:client id="{B5E799C0-2772-4993-AC4C-21E56EC8301C}" v="1" dt="2023-06-14T07:06:08.013"/>
    <p1510:client id="{B9FD7CCA-831E-4ED3-A687-A2EB2CC978A0}" v="3" dt="2023-06-14T10:30:40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86511" autoAdjust="0"/>
  </p:normalViewPr>
  <p:slideViewPr>
    <p:cSldViewPr snapToGrid="0" snapToObjects="1">
      <p:cViewPr varScale="1">
        <p:scale>
          <a:sx n="140" d="100"/>
          <a:sy n="140" d="100"/>
        </p:scale>
        <p:origin x="3234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CO Carmelo (OP)" userId="9478a9e5-5062-493f-8746-f79b84df33b6" providerId="ADAL" clId="{A85A9C31-81B6-4519-BC33-E51AF02595B3}"/>
    <pc:docChg chg="undo custSel addSld modSld">
      <pc:chgData name="GRECO Carmelo (OP)" userId="9478a9e5-5062-493f-8746-f79b84df33b6" providerId="ADAL" clId="{A85A9C31-81B6-4519-BC33-E51AF02595B3}" dt="2023-06-14T09:05:09.774" v="179" actId="6549"/>
      <pc:docMkLst>
        <pc:docMk/>
      </pc:docMkLst>
      <pc:sldChg chg="modSp mod delCm">
        <pc:chgData name="GRECO Carmelo (OP)" userId="9478a9e5-5062-493f-8746-f79b84df33b6" providerId="ADAL" clId="{A85A9C31-81B6-4519-BC33-E51AF02595B3}" dt="2023-06-14T09:05:09.774" v="179" actId="6549"/>
        <pc:sldMkLst>
          <pc:docMk/>
          <pc:sldMk cId="77864878" sldId="307"/>
        </pc:sldMkLst>
        <pc:spChg chg="mod">
          <ac:chgData name="GRECO Carmelo (OP)" userId="9478a9e5-5062-493f-8746-f79b84df33b6" providerId="ADAL" clId="{A85A9C31-81B6-4519-BC33-E51AF02595B3}" dt="2023-06-14T09:05:09.774" v="179" actId="6549"/>
          <ac:spMkLst>
            <pc:docMk/>
            <pc:sldMk cId="77864878" sldId="307"/>
            <ac:spMk id="4" creationId="{AFEEA7D1-81A7-AC49-9E45-B6E9D3B3AB0C}"/>
          </ac:spMkLst>
        </pc:spChg>
      </pc:sldChg>
      <pc:sldChg chg="modSp mod">
        <pc:chgData name="GRECO Carmelo (OP)" userId="9478a9e5-5062-493f-8746-f79b84df33b6" providerId="ADAL" clId="{A85A9C31-81B6-4519-BC33-E51AF02595B3}" dt="2023-06-14T07:47:16.469" v="148" actId="20577"/>
        <pc:sldMkLst>
          <pc:docMk/>
          <pc:sldMk cId="534301480" sldId="319"/>
        </pc:sldMkLst>
        <pc:spChg chg="mod">
          <ac:chgData name="GRECO Carmelo (OP)" userId="9478a9e5-5062-493f-8746-f79b84df33b6" providerId="ADAL" clId="{A85A9C31-81B6-4519-BC33-E51AF02595B3}" dt="2023-06-14T07:47:16.469" v="148" actId="20577"/>
          <ac:spMkLst>
            <pc:docMk/>
            <pc:sldMk cId="534301480" sldId="319"/>
            <ac:spMk id="3" creationId="{00000000-0000-0000-0000-000000000000}"/>
          </ac:spMkLst>
        </pc:spChg>
      </pc:sldChg>
      <pc:sldChg chg="modSp mod">
        <pc:chgData name="GRECO Carmelo (OP)" userId="9478a9e5-5062-493f-8746-f79b84df33b6" providerId="ADAL" clId="{A85A9C31-81B6-4519-BC33-E51AF02595B3}" dt="2023-06-14T07:36:10" v="10" actId="113"/>
        <pc:sldMkLst>
          <pc:docMk/>
          <pc:sldMk cId="2348877952" sldId="347"/>
        </pc:sldMkLst>
        <pc:spChg chg="mod">
          <ac:chgData name="GRECO Carmelo (OP)" userId="9478a9e5-5062-493f-8746-f79b84df33b6" providerId="ADAL" clId="{A85A9C31-81B6-4519-BC33-E51AF02595B3}" dt="2023-06-14T07:36:10" v="10" actId="113"/>
          <ac:spMkLst>
            <pc:docMk/>
            <pc:sldMk cId="2348877952" sldId="347"/>
            <ac:spMk id="2" creationId="{00000000-0000-0000-0000-000000000000}"/>
          </ac:spMkLst>
        </pc:spChg>
        <pc:spChg chg="mod">
          <ac:chgData name="GRECO Carmelo (OP)" userId="9478a9e5-5062-493f-8746-f79b84df33b6" providerId="ADAL" clId="{A85A9C31-81B6-4519-BC33-E51AF02595B3}" dt="2023-06-14T07:35:20.461" v="1" actId="113"/>
          <ac:spMkLst>
            <pc:docMk/>
            <pc:sldMk cId="2348877952" sldId="347"/>
            <ac:spMk id="3" creationId="{00000000-0000-0000-0000-000000000000}"/>
          </ac:spMkLst>
        </pc:spChg>
      </pc:sldChg>
      <pc:sldChg chg="addSp delSp modSp add mod modNotesTx">
        <pc:chgData name="GRECO Carmelo (OP)" userId="9478a9e5-5062-493f-8746-f79b84df33b6" providerId="ADAL" clId="{A85A9C31-81B6-4519-BC33-E51AF02595B3}" dt="2023-06-14T08:47:47.553" v="150"/>
        <pc:sldMkLst>
          <pc:docMk/>
          <pc:sldMk cId="803072162" sldId="350"/>
        </pc:sldMkLst>
        <pc:spChg chg="mod">
          <ac:chgData name="GRECO Carmelo (OP)" userId="9478a9e5-5062-493f-8746-f79b84df33b6" providerId="ADAL" clId="{A85A9C31-81B6-4519-BC33-E51AF02595B3}" dt="2023-06-14T07:36:34.071" v="18" actId="255"/>
          <ac:spMkLst>
            <pc:docMk/>
            <pc:sldMk cId="803072162" sldId="350"/>
            <ac:spMk id="2" creationId="{00000000-0000-0000-0000-000000000000}"/>
          </ac:spMkLst>
        </pc:spChg>
        <pc:spChg chg="mod">
          <ac:chgData name="GRECO Carmelo (OP)" userId="9478a9e5-5062-493f-8746-f79b84df33b6" providerId="ADAL" clId="{A85A9C31-81B6-4519-BC33-E51AF02595B3}" dt="2023-06-14T07:37:05.091" v="39" actId="6549"/>
          <ac:spMkLst>
            <pc:docMk/>
            <pc:sldMk cId="803072162" sldId="350"/>
            <ac:spMk id="3" creationId="{00000000-0000-0000-0000-000000000000}"/>
          </ac:spMkLst>
        </pc:spChg>
        <pc:picChg chg="del">
          <ac:chgData name="GRECO Carmelo (OP)" userId="9478a9e5-5062-493f-8746-f79b84df33b6" providerId="ADAL" clId="{A85A9C31-81B6-4519-BC33-E51AF02595B3}" dt="2023-06-14T07:41:09.347" v="40" actId="478"/>
          <ac:picMkLst>
            <pc:docMk/>
            <pc:sldMk cId="803072162" sldId="350"/>
            <ac:picMk id="5" creationId="{C8DD610C-E839-8B2E-59BB-9FFA6F5CCB15}"/>
          </ac:picMkLst>
        </pc:picChg>
        <pc:picChg chg="add del">
          <ac:chgData name="GRECO Carmelo (OP)" userId="9478a9e5-5062-493f-8746-f79b84df33b6" providerId="ADAL" clId="{A85A9C31-81B6-4519-BC33-E51AF02595B3}" dt="2023-06-14T07:41:17.579" v="42" actId="22"/>
          <ac:picMkLst>
            <pc:docMk/>
            <pc:sldMk cId="803072162" sldId="350"/>
            <ac:picMk id="6" creationId="{A0E8D709-1849-24FC-ECED-AFA6B4757B9D}"/>
          </ac:picMkLst>
        </pc:picChg>
        <pc:picChg chg="add mod">
          <ac:chgData name="GRECO Carmelo (OP)" userId="9478a9e5-5062-493f-8746-f79b84df33b6" providerId="ADAL" clId="{A85A9C31-81B6-4519-BC33-E51AF02595B3}" dt="2023-06-14T07:42:46.460" v="47" actId="14100"/>
          <ac:picMkLst>
            <pc:docMk/>
            <pc:sldMk cId="803072162" sldId="350"/>
            <ac:picMk id="8" creationId="{71AC073A-B809-B096-96EF-B5132429DBB9}"/>
          </ac:picMkLst>
        </pc:picChg>
      </pc:sldChg>
    </pc:docChg>
  </pc:docChgLst>
  <pc:docChgLst>
    <pc:chgData name="GRECO Carmelo (OP)" userId="9478a9e5-5062-493f-8746-f79b84df33b6" providerId="ADAL" clId="{B2435360-C843-45FB-A33F-3B46008E01DF}"/>
    <pc:docChg chg="custSel modSld">
      <pc:chgData name="GRECO Carmelo (OP)" userId="9478a9e5-5062-493f-8746-f79b84df33b6" providerId="ADAL" clId="{B2435360-C843-45FB-A33F-3B46008E01DF}" dt="2023-06-14T06:04:09.615" v="45" actId="20577"/>
      <pc:docMkLst>
        <pc:docMk/>
      </pc:docMkLst>
      <pc:sldChg chg="modSp mod">
        <pc:chgData name="GRECO Carmelo (OP)" userId="9478a9e5-5062-493f-8746-f79b84df33b6" providerId="ADAL" clId="{B2435360-C843-45FB-A33F-3B46008E01DF}" dt="2023-06-14T06:04:09.615" v="45" actId="20577"/>
        <pc:sldMkLst>
          <pc:docMk/>
          <pc:sldMk cId="4021413139" sldId="338"/>
        </pc:sldMkLst>
        <pc:spChg chg="mod">
          <ac:chgData name="GRECO Carmelo (OP)" userId="9478a9e5-5062-493f-8746-f79b84df33b6" providerId="ADAL" clId="{B2435360-C843-45FB-A33F-3B46008E01DF}" dt="2023-06-14T06:04:09.615" v="45" actId="20577"/>
          <ac:spMkLst>
            <pc:docMk/>
            <pc:sldMk cId="4021413139" sldId="338"/>
            <ac:spMk id="3" creationId="{00000000-0000-0000-0000-000000000000}"/>
          </ac:spMkLst>
        </pc:spChg>
      </pc:sldChg>
    </pc:docChg>
  </pc:docChgLst>
  <pc:docChgLst>
    <pc:chgData name="GRECO Carmelo (OP)" userId="9478a9e5-5062-493f-8746-f79b84df33b6" providerId="ADAL" clId="{313D06C3-2A82-45FA-90FF-00D4C5B5F89F}"/>
    <pc:docChg chg="undo custSel addSld modSld">
      <pc:chgData name="GRECO Carmelo (OP)" userId="9478a9e5-5062-493f-8746-f79b84df33b6" providerId="ADAL" clId="{313D06C3-2A82-45FA-90FF-00D4C5B5F89F}" dt="2023-06-13T11:24:38.040" v="111" actId="20577"/>
      <pc:docMkLst>
        <pc:docMk/>
      </pc:docMkLst>
      <pc:sldChg chg="modSp mod">
        <pc:chgData name="GRECO Carmelo (OP)" userId="9478a9e5-5062-493f-8746-f79b84df33b6" providerId="ADAL" clId="{313D06C3-2A82-45FA-90FF-00D4C5B5F89F}" dt="2023-06-13T11:19:15.676" v="9" actId="113"/>
        <pc:sldMkLst>
          <pc:docMk/>
          <pc:sldMk cId="817396401" sldId="326"/>
        </pc:sldMkLst>
        <pc:spChg chg="mod">
          <ac:chgData name="GRECO Carmelo (OP)" userId="9478a9e5-5062-493f-8746-f79b84df33b6" providerId="ADAL" clId="{313D06C3-2A82-45FA-90FF-00D4C5B5F89F}" dt="2023-06-13T11:19:15.676" v="9" actId="113"/>
          <ac:spMkLst>
            <pc:docMk/>
            <pc:sldMk cId="817396401" sldId="326"/>
            <ac:spMk id="2" creationId="{A1CDDF39-4D15-40A6-A3B5-8FA310402352}"/>
          </ac:spMkLst>
        </pc:spChg>
      </pc:sldChg>
      <pc:sldChg chg="delSp modSp add mod">
        <pc:chgData name="GRECO Carmelo (OP)" userId="9478a9e5-5062-493f-8746-f79b84df33b6" providerId="ADAL" clId="{313D06C3-2A82-45FA-90FF-00D4C5B5F89F}" dt="2023-06-13T11:24:38.040" v="111" actId="20577"/>
        <pc:sldMkLst>
          <pc:docMk/>
          <pc:sldMk cId="3793956081" sldId="349"/>
        </pc:sldMkLst>
        <pc:spChg chg="mod">
          <ac:chgData name="GRECO Carmelo (OP)" userId="9478a9e5-5062-493f-8746-f79b84df33b6" providerId="ADAL" clId="{313D06C3-2A82-45FA-90FF-00D4C5B5F89F}" dt="2023-06-13T11:19:50.827" v="17" actId="113"/>
          <ac:spMkLst>
            <pc:docMk/>
            <pc:sldMk cId="3793956081" sldId="349"/>
            <ac:spMk id="2" creationId="{A1CDDF39-4D15-40A6-A3B5-8FA310402352}"/>
          </ac:spMkLst>
        </pc:spChg>
        <pc:spChg chg="mod">
          <ac:chgData name="GRECO Carmelo (OP)" userId="9478a9e5-5062-493f-8746-f79b84df33b6" providerId="ADAL" clId="{313D06C3-2A82-45FA-90FF-00D4C5B5F89F}" dt="2023-06-13T11:24:38.040" v="111" actId="20577"/>
          <ac:spMkLst>
            <pc:docMk/>
            <pc:sldMk cId="3793956081" sldId="349"/>
            <ac:spMk id="3" creationId="{0373B90D-CBB5-47EB-816D-D2EE38BE17A1}"/>
          </ac:spMkLst>
        </pc:spChg>
        <pc:picChg chg="del">
          <ac:chgData name="GRECO Carmelo (OP)" userId="9478a9e5-5062-493f-8746-f79b84df33b6" providerId="ADAL" clId="{313D06C3-2A82-45FA-90FF-00D4C5B5F89F}" dt="2023-06-13T11:18:31.430" v="1" actId="478"/>
          <ac:picMkLst>
            <pc:docMk/>
            <pc:sldMk cId="3793956081" sldId="349"/>
            <ac:picMk id="7" creationId="{93EB1F07-5562-6C63-8CE8-BB5C87CA6328}"/>
          </ac:picMkLst>
        </pc:picChg>
      </pc:sldChg>
    </pc:docChg>
  </pc:docChgLst>
  <pc:docChgLst>
    <pc:chgData name="GRECO Carmelo (OP)" userId="9478a9e5-5062-493f-8746-f79b84df33b6" providerId="ADAL" clId="{B9FD7CCA-831E-4ED3-A687-A2EB2CC978A0}"/>
    <pc:docChg chg="undo custSel delSld modSld">
      <pc:chgData name="GRECO Carmelo (OP)" userId="9478a9e5-5062-493f-8746-f79b84df33b6" providerId="ADAL" clId="{B9FD7CCA-831E-4ED3-A687-A2EB2CC978A0}" dt="2023-06-14T10:33:22.163" v="57" actId="478"/>
      <pc:docMkLst>
        <pc:docMk/>
      </pc:docMkLst>
      <pc:sldChg chg="del">
        <pc:chgData name="GRECO Carmelo (OP)" userId="9478a9e5-5062-493f-8746-f79b84df33b6" providerId="ADAL" clId="{B9FD7CCA-831E-4ED3-A687-A2EB2CC978A0}" dt="2023-06-14T10:31:49.321" v="51" actId="47"/>
        <pc:sldMkLst>
          <pc:docMk/>
          <pc:sldMk cId="1227693176" sldId="305"/>
        </pc:sldMkLst>
      </pc:sldChg>
      <pc:sldChg chg="addSp delSp modSp mod">
        <pc:chgData name="GRECO Carmelo (OP)" userId="9478a9e5-5062-493f-8746-f79b84df33b6" providerId="ADAL" clId="{B9FD7CCA-831E-4ED3-A687-A2EB2CC978A0}" dt="2023-06-14T10:33:22.163" v="57" actId="478"/>
        <pc:sldMkLst>
          <pc:docMk/>
          <pc:sldMk cId="77864878" sldId="307"/>
        </pc:sldMkLst>
        <pc:spChg chg="del mod">
          <ac:chgData name="GRECO Carmelo (OP)" userId="9478a9e5-5062-493f-8746-f79b84df33b6" providerId="ADAL" clId="{B9FD7CCA-831E-4ED3-A687-A2EB2CC978A0}" dt="2023-06-14T10:33:18.582" v="56" actId="478"/>
          <ac:spMkLst>
            <pc:docMk/>
            <pc:sldMk cId="77864878" sldId="307"/>
            <ac:spMk id="5" creationId="{0EB51BBF-29F1-CE47-81B0-088E4E273344}"/>
          </ac:spMkLst>
        </pc:spChg>
        <pc:spChg chg="add del mod">
          <ac:chgData name="GRECO Carmelo (OP)" userId="9478a9e5-5062-493f-8746-f79b84df33b6" providerId="ADAL" clId="{B9FD7CCA-831E-4ED3-A687-A2EB2CC978A0}" dt="2023-06-14T10:33:22.163" v="57" actId="478"/>
          <ac:spMkLst>
            <pc:docMk/>
            <pc:sldMk cId="77864878" sldId="307"/>
            <ac:spMk id="6" creationId="{85688752-66B4-E673-4810-B21FC27D4F95}"/>
          </ac:spMkLst>
        </pc:spChg>
      </pc:sldChg>
      <pc:sldChg chg="modSp mod">
        <pc:chgData name="GRECO Carmelo (OP)" userId="9478a9e5-5062-493f-8746-f79b84df33b6" providerId="ADAL" clId="{B9FD7CCA-831E-4ED3-A687-A2EB2CC978A0}" dt="2023-06-14T10:31:05.184" v="47"/>
        <pc:sldMkLst>
          <pc:docMk/>
          <pc:sldMk cId="3094038765" sldId="325"/>
        </pc:sldMkLst>
        <pc:spChg chg="mod">
          <ac:chgData name="GRECO Carmelo (OP)" userId="9478a9e5-5062-493f-8746-f79b84df33b6" providerId="ADAL" clId="{B9FD7CCA-831E-4ED3-A687-A2EB2CC978A0}" dt="2023-06-14T10:31:05.184" v="47"/>
          <ac:spMkLst>
            <pc:docMk/>
            <pc:sldMk cId="3094038765" sldId="325"/>
            <ac:spMk id="3" creationId="{0373B90D-CBB5-47EB-816D-D2EE38BE17A1}"/>
          </ac:spMkLst>
        </pc:spChg>
      </pc:sldChg>
      <pc:sldChg chg="modSp mod">
        <pc:chgData name="GRECO Carmelo (OP)" userId="9478a9e5-5062-493f-8746-f79b84df33b6" providerId="ADAL" clId="{B9FD7CCA-831E-4ED3-A687-A2EB2CC978A0}" dt="2023-06-14T10:31:28.330" v="49"/>
        <pc:sldMkLst>
          <pc:docMk/>
          <pc:sldMk cId="817396401" sldId="326"/>
        </pc:sldMkLst>
        <pc:spChg chg="mod">
          <ac:chgData name="GRECO Carmelo (OP)" userId="9478a9e5-5062-493f-8746-f79b84df33b6" providerId="ADAL" clId="{B9FD7CCA-831E-4ED3-A687-A2EB2CC978A0}" dt="2023-06-14T10:31:28.330" v="49"/>
          <ac:spMkLst>
            <pc:docMk/>
            <pc:sldMk cId="817396401" sldId="326"/>
            <ac:spMk id="3" creationId="{0373B90D-CBB5-47EB-816D-D2EE38BE17A1}"/>
          </ac:spMkLst>
        </pc:spChg>
      </pc:sldChg>
      <pc:sldChg chg="modNotesTx">
        <pc:chgData name="GRECO Carmelo (OP)" userId="9478a9e5-5062-493f-8746-f79b84df33b6" providerId="ADAL" clId="{B9FD7CCA-831E-4ED3-A687-A2EB2CC978A0}" dt="2023-06-14T10:28:09.084" v="14" actId="6549"/>
        <pc:sldMkLst>
          <pc:docMk/>
          <pc:sldMk cId="3588413722" sldId="330"/>
        </pc:sldMkLst>
      </pc:sldChg>
      <pc:sldChg chg="modNotesTx">
        <pc:chgData name="GRECO Carmelo (OP)" userId="9478a9e5-5062-493f-8746-f79b84df33b6" providerId="ADAL" clId="{B9FD7CCA-831E-4ED3-A687-A2EB2CC978A0}" dt="2023-06-14T10:32:11.874" v="52" actId="6549"/>
        <pc:sldMkLst>
          <pc:docMk/>
          <pc:sldMk cId="249501878" sldId="333"/>
        </pc:sldMkLst>
      </pc:sldChg>
      <pc:sldChg chg="modSp mod modNotesTx">
        <pc:chgData name="GRECO Carmelo (OP)" userId="9478a9e5-5062-493f-8746-f79b84df33b6" providerId="ADAL" clId="{B9FD7CCA-831E-4ED3-A687-A2EB2CC978A0}" dt="2023-06-14T10:27:56.403" v="13"/>
        <pc:sldMkLst>
          <pc:docMk/>
          <pc:sldMk cId="3151925587" sldId="336"/>
        </pc:sldMkLst>
        <pc:spChg chg="mod">
          <ac:chgData name="GRECO Carmelo (OP)" userId="9478a9e5-5062-493f-8746-f79b84df33b6" providerId="ADAL" clId="{B9FD7CCA-831E-4ED3-A687-A2EB2CC978A0}" dt="2023-06-14T10:27:56.403" v="13"/>
          <ac:spMkLst>
            <pc:docMk/>
            <pc:sldMk cId="3151925587" sldId="336"/>
            <ac:spMk id="3" creationId="{00000000-0000-0000-0000-000000000000}"/>
          </ac:spMkLst>
        </pc:spChg>
      </pc:sldChg>
      <pc:sldChg chg="modSp mod modNotesTx">
        <pc:chgData name="GRECO Carmelo (OP)" userId="9478a9e5-5062-493f-8746-f79b84df33b6" providerId="ADAL" clId="{B9FD7CCA-831E-4ED3-A687-A2EB2CC978A0}" dt="2023-06-14T10:28:27.491" v="16" actId="6549"/>
        <pc:sldMkLst>
          <pc:docMk/>
          <pc:sldMk cId="2958752675" sldId="337"/>
        </pc:sldMkLst>
        <pc:spChg chg="mod">
          <ac:chgData name="GRECO Carmelo (OP)" userId="9478a9e5-5062-493f-8746-f79b84df33b6" providerId="ADAL" clId="{B9FD7CCA-831E-4ED3-A687-A2EB2CC978A0}" dt="2023-06-14T10:28:21.749" v="15"/>
          <ac:spMkLst>
            <pc:docMk/>
            <pc:sldMk cId="2958752675" sldId="337"/>
            <ac:spMk id="3" creationId="{00000000-0000-0000-0000-000000000000}"/>
          </ac:spMkLst>
        </pc:spChg>
      </pc:sldChg>
      <pc:sldChg chg="modSp mod modNotesTx">
        <pc:chgData name="GRECO Carmelo (OP)" userId="9478a9e5-5062-493f-8746-f79b84df33b6" providerId="ADAL" clId="{B9FD7CCA-831E-4ED3-A687-A2EB2CC978A0}" dt="2023-06-14T10:32:25.018" v="53" actId="6549"/>
        <pc:sldMkLst>
          <pc:docMk/>
          <pc:sldMk cId="4021413139" sldId="338"/>
        </pc:sldMkLst>
        <pc:spChg chg="mod">
          <ac:chgData name="GRECO Carmelo (OP)" userId="9478a9e5-5062-493f-8746-f79b84df33b6" providerId="ADAL" clId="{B9FD7CCA-831E-4ED3-A687-A2EB2CC978A0}" dt="2023-06-14T10:28:48.439" v="17"/>
          <ac:spMkLst>
            <pc:docMk/>
            <pc:sldMk cId="4021413139" sldId="338"/>
            <ac:spMk id="3" creationId="{00000000-0000-0000-0000-000000000000}"/>
          </ac:spMkLst>
        </pc:spChg>
      </pc:sldChg>
      <pc:sldChg chg="modSp mod modNotesTx">
        <pc:chgData name="GRECO Carmelo (OP)" userId="9478a9e5-5062-493f-8746-f79b84df33b6" providerId="ADAL" clId="{B9FD7CCA-831E-4ED3-A687-A2EB2CC978A0}" dt="2023-06-14T10:29:13.058" v="20"/>
        <pc:sldMkLst>
          <pc:docMk/>
          <pc:sldMk cId="1514869273" sldId="343"/>
        </pc:sldMkLst>
        <pc:spChg chg="mod">
          <ac:chgData name="GRECO Carmelo (OP)" userId="9478a9e5-5062-493f-8746-f79b84df33b6" providerId="ADAL" clId="{B9FD7CCA-831E-4ED3-A687-A2EB2CC978A0}" dt="2023-06-14T10:29:13.058" v="20"/>
          <ac:spMkLst>
            <pc:docMk/>
            <pc:sldMk cId="1514869273" sldId="343"/>
            <ac:spMk id="3" creationId="{63DD9BFC-2DC0-4D17-A8DD-28B7BDC78FAE}"/>
          </ac:spMkLst>
        </pc:spChg>
      </pc:sldChg>
      <pc:sldChg chg="modNotesTx">
        <pc:chgData name="GRECO Carmelo (OP)" userId="9478a9e5-5062-493f-8746-f79b84df33b6" providerId="ADAL" clId="{B9FD7CCA-831E-4ED3-A687-A2EB2CC978A0}" dt="2023-06-14T10:29:20.758" v="21" actId="6549"/>
        <pc:sldMkLst>
          <pc:docMk/>
          <pc:sldMk cId="3197747577" sldId="344"/>
        </pc:sldMkLst>
      </pc:sldChg>
      <pc:sldChg chg="modNotesTx">
        <pc:chgData name="GRECO Carmelo (OP)" userId="9478a9e5-5062-493f-8746-f79b84df33b6" providerId="ADAL" clId="{B9FD7CCA-831E-4ED3-A687-A2EB2CC978A0}" dt="2023-06-14T10:29:34.003" v="31" actId="20577"/>
        <pc:sldMkLst>
          <pc:docMk/>
          <pc:sldMk cId="23448193" sldId="346"/>
        </pc:sldMkLst>
      </pc:sldChg>
      <pc:sldChg chg="modNotesTx">
        <pc:chgData name="GRECO Carmelo (OP)" userId="9478a9e5-5062-493f-8746-f79b84df33b6" providerId="ADAL" clId="{B9FD7CCA-831E-4ED3-A687-A2EB2CC978A0}" dt="2023-06-14T10:29:46.621" v="32" actId="6549"/>
        <pc:sldMkLst>
          <pc:docMk/>
          <pc:sldMk cId="2348877952" sldId="347"/>
        </pc:sldMkLst>
      </pc:sldChg>
    </pc:docChg>
  </pc:docChgLst>
  <pc:docChgLst>
    <pc:chgData name="GRECO Carmelo (OP)" userId="9478a9e5-5062-493f-8746-f79b84df33b6" providerId="ADAL" clId="{BCF88B3B-4A14-4B2D-A4C8-AA00BCD4358B}"/>
    <pc:docChg chg="modSld">
      <pc:chgData name="GRECO Carmelo (OP)" userId="9478a9e5-5062-493f-8746-f79b84df33b6" providerId="ADAL" clId="{BCF88B3B-4A14-4B2D-A4C8-AA00BCD4358B}" dt="2023-06-13T11:33:51.881" v="8" actId="20577"/>
      <pc:docMkLst>
        <pc:docMk/>
      </pc:docMkLst>
      <pc:sldChg chg="modSp mod">
        <pc:chgData name="GRECO Carmelo (OP)" userId="9478a9e5-5062-493f-8746-f79b84df33b6" providerId="ADAL" clId="{BCF88B3B-4A14-4B2D-A4C8-AA00BCD4358B}" dt="2023-06-13T11:33:51.881" v="8" actId="20577"/>
        <pc:sldMkLst>
          <pc:docMk/>
          <pc:sldMk cId="3793956081" sldId="349"/>
        </pc:sldMkLst>
        <pc:spChg chg="mod">
          <ac:chgData name="GRECO Carmelo (OP)" userId="9478a9e5-5062-493f-8746-f79b84df33b6" providerId="ADAL" clId="{BCF88B3B-4A14-4B2D-A4C8-AA00BCD4358B}" dt="2023-06-13T11:33:51.881" v="8" actId="20577"/>
          <ac:spMkLst>
            <pc:docMk/>
            <pc:sldMk cId="3793956081" sldId="349"/>
            <ac:spMk id="3" creationId="{0373B90D-CBB5-47EB-816D-D2EE38BE17A1}"/>
          </ac:spMkLst>
        </pc:spChg>
      </pc:sldChg>
    </pc:docChg>
  </pc:docChgLst>
  <pc:docChgLst>
    <pc:chgData name="GRECO Carmelo (OP)" userId="9478a9e5-5062-493f-8746-f79b84df33b6" providerId="ADAL" clId="{B6273AC0-3F98-4F52-8970-09EFF8FF4456}"/>
    <pc:docChg chg="custSel modSld">
      <pc:chgData name="GRECO Carmelo (OP)" userId="9478a9e5-5062-493f-8746-f79b84df33b6" providerId="ADAL" clId="{B6273AC0-3F98-4F52-8970-09EFF8FF4456}" dt="2023-06-14T05:54:43.835" v="4" actId="6549"/>
      <pc:docMkLst>
        <pc:docMk/>
      </pc:docMkLst>
      <pc:sldChg chg="modSp mod modNotesTx">
        <pc:chgData name="GRECO Carmelo (OP)" userId="9478a9e5-5062-493f-8746-f79b84df33b6" providerId="ADAL" clId="{B6273AC0-3F98-4F52-8970-09EFF8FF4456}" dt="2023-06-14T05:54:43.835" v="4" actId="6549"/>
        <pc:sldMkLst>
          <pc:docMk/>
          <pc:sldMk cId="3151925587" sldId="336"/>
        </pc:sldMkLst>
        <pc:spChg chg="mod">
          <ac:chgData name="GRECO Carmelo (OP)" userId="9478a9e5-5062-493f-8746-f79b84df33b6" providerId="ADAL" clId="{B6273AC0-3F98-4F52-8970-09EFF8FF4456}" dt="2023-06-14T05:54:33.343" v="3" actId="20577"/>
          <ac:spMkLst>
            <pc:docMk/>
            <pc:sldMk cId="3151925587" sldId="336"/>
            <ac:spMk id="3" creationId="{00000000-0000-0000-0000-000000000000}"/>
          </ac:spMkLst>
        </pc:spChg>
      </pc:sldChg>
    </pc:docChg>
  </pc:docChgLst>
  <pc:docChgLst>
    <pc:chgData name="GRECO Carmelo (OP)" userId="9478a9e5-5062-493f-8746-f79b84df33b6" providerId="ADAL" clId="{B5E799C0-2772-4993-AC4C-21E56EC8301C}"/>
    <pc:docChg chg="modSld">
      <pc:chgData name="GRECO Carmelo (OP)" userId="9478a9e5-5062-493f-8746-f79b84df33b6" providerId="ADAL" clId="{B5E799C0-2772-4993-AC4C-21E56EC8301C}" dt="2023-06-14T07:06:01.834" v="19" actId="6549"/>
      <pc:docMkLst>
        <pc:docMk/>
      </pc:docMkLst>
      <pc:sldChg chg="modSp mod">
        <pc:chgData name="GRECO Carmelo (OP)" userId="9478a9e5-5062-493f-8746-f79b84df33b6" providerId="ADAL" clId="{B5E799C0-2772-4993-AC4C-21E56EC8301C}" dt="2023-06-14T07:06:01.834" v="19" actId="6549"/>
        <pc:sldMkLst>
          <pc:docMk/>
          <pc:sldMk cId="3094038765" sldId="325"/>
        </pc:sldMkLst>
        <pc:spChg chg="mod">
          <ac:chgData name="GRECO Carmelo (OP)" userId="9478a9e5-5062-493f-8746-f79b84df33b6" providerId="ADAL" clId="{B5E799C0-2772-4993-AC4C-21E56EC8301C}" dt="2023-06-14T07:06:01.834" v="19" actId="6549"/>
          <ac:spMkLst>
            <pc:docMk/>
            <pc:sldMk cId="3094038765" sldId="325"/>
            <ac:spMk id="3" creationId="{0373B90D-CBB5-47EB-816D-D2EE38BE17A1}"/>
          </ac:spMkLst>
        </pc:spChg>
      </pc:sldChg>
    </pc:docChg>
  </pc:docChgLst>
  <pc:docChgLst>
    <pc:chgData name="GRECO Carmelo (OP)" userId="9478a9e5-5062-493f-8746-f79b84df33b6" providerId="ADAL" clId="{3E88C7C8-BF6B-4973-9DDA-405F495D147B}"/>
    <pc:docChg chg="custSel modSld">
      <pc:chgData name="GRECO Carmelo (OP)" userId="9478a9e5-5062-493f-8746-f79b84df33b6" providerId="ADAL" clId="{3E88C7C8-BF6B-4973-9DDA-405F495D147B}" dt="2023-06-14T06:01:44.642" v="43" actId="20577"/>
      <pc:docMkLst>
        <pc:docMk/>
      </pc:docMkLst>
      <pc:sldChg chg="modSp mod">
        <pc:chgData name="GRECO Carmelo (OP)" userId="9478a9e5-5062-493f-8746-f79b84df33b6" providerId="ADAL" clId="{3E88C7C8-BF6B-4973-9DDA-405F495D147B}" dt="2023-06-14T06:01:44.642" v="43" actId="20577"/>
        <pc:sldMkLst>
          <pc:docMk/>
          <pc:sldMk cId="2958752675" sldId="337"/>
        </pc:sldMkLst>
        <pc:spChg chg="mod">
          <ac:chgData name="GRECO Carmelo (OP)" userId="9478a9e5-5062-493f-8746-f79b84df33b6" providerId="ADAL" clId="{3E88C7C8-BF6B-4973-9DDA-405F495D147B}" dt="2023-06-14T06:01:44.642" v="43" actId="20577"/>
          <ac:spMkLst>
            <pc:docMk/>
            <pc:sldMk cId="2958752675" sldId="33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ACA1C-A02D-4254-9CBA-20DFC2DD8B45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C2474-BDE5-4A69-813B-AC4348C7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7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C2474-BDE5-4A69-813B-AC4348C713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7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C2474-BDE5-4A69-813B-AC4348C713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20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C2474-BDE5-4A69-813B-AC4348C713F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3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C2474-BDE5-4A69-813B-AC4348C713F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8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FE18-DCA7-4566-9648-64FE96DE0971}" type="datetime1">
              <a:rPr lang="LID4096" smtClean="0"/>
              <a:t>12/14/2023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7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6553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Thank you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45206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Further information, links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84762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22620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F2F7-7278-4E3F-8776-F9BE32839D08}" type="datetime1">
              <a:rPr lang="LID4096" smtClean="0"/>
              <a:t>12/14/2023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9251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9782-00E9-4332-BFE8-3753956EB4A7}" type="datetime1">
              <a:rPr lang="LID4096" smtClean="0"/>
              <a:t>12/14/2023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58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62C6-8CAF-4985-BC28-043E88C4C54A}" type="datetime1">
              <a:rPr lang="LID4096" smtClean="0"/>
              <a:t>12/14/2023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9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5FE2-E3A1-49CD-9816-A941C2B46DD4}" type="datetime1">
              <a:rPr lang="LID4096" smtClean="0"/>
              <a:t>12/14/2023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1E112A47-65FE-3740-A77E-8A59D7CFA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31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6DE3-FECD-431D-A45E-9D1D32E91463}" type="datetime1">
              <a:rPr lang="LID4096" smtClean="0"/>
              <a:t>12/14/2023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FDD220-59DB-D149-896C-D542C88CB459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BC6BF38-3692-F546-8D7F-1E3CBF37B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2664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9328-4B32-4C56-AAA4-FD3B1CED6BA1}" type="datetime1">
              <a:rPr lang="LID4096" smtClean="0"/>
              <a:t>12/14/2023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FCA39-AEED-7546-9BF1-27F7B0127E02}"/>
              </a:ext>
            </a:extLst>
          </p:cNvPr>
          <p:cNvSpPr/>
          <p:nvPr userDrawn="1"/>
        </p:nvSpPr>
        <p:spPr>
          <a:xfrm>
            <a:off x="6881446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6DA5D-5B0F-8947-BAFD-E38FC7325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144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6232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DD12-2212-4482-9AE9-8749D58AED37}" type="datetime1">
              <a:rPr lang="LID4096" smtClean="0"/>
              <a:t>12/14/2023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29D19-0B5C-5B47-B15A-CED79C58F20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C0794D-E9A2-5641-A7CE-A0B2D91282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850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0DFC6FF-86B6-43CF-B81E-CE5234382168}" type="datetime1">
              <a:rPr lang="LID4096" smtClean="0"/>
              <a:t>12/14/2023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2" r:id="rId4"/>
    <p:sldLayoutId id="2147483662" r:id="rId5"/>
    <p:sldLayoutId id="2147483661" r:id="rId6"/>
    <p:sldLayoutId id="2147483667" r:id="rId7"/>
    <p:sldLayoutId id="2147483663" r:id="rId8"/>
    <p:sldLayoutId id="2147483664" r:id="rId9"/>
    <p:sldLayoutId id="2147483653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tedv2.spikeseed.cloud/en/release-calendar/-/download/file/XLS/2024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ted.europa.eu/api/index.html" TargetMode="External"/><Relationship Id="rId2" Type="http://schemas.openxmlformats.org/officeDocument/2006/relationships/hyperlink" Target="https://viewer.ted.europa.eu/swagger-ui/index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https://ted.europa.eu/%7blang%7d/notice/%7bpublication-number%7d/%7bformat%7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amma.tedv2.spikeseed.cloud/en/notice/-/detail/735065-2022" TargetMode="External"/><Relationship Id="rId5" Type="http://schemas.openxmlformats.org/officeDocument/2006/relationships/hyperlink" Target="https://gamma.tedv2.spikeseed.cloud/udl?uri=TED:NOTICE:735065-2022:TEXT:EN:HTML" TargetMode="External"/><Relationship Id="rId4" Type="http://schemas.openxmlformats.org/officeDocument/2006/relationships/hyperlink" Target="https://ted.europa.eu/%7blang%7d/notice/-/detail/%7bpublication-number%7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tedv2.spikeseed.cloud/en/notice/564613-2023/html" TargetMode="External"/><Relationship Id="rId7" Type="http://schemas.openxmlformats.org/officeDocument/2006/relationships/hyperlink" Target="https://gamma.tedv2.spikeseed.cloud/en/notice/564613-2023/pdfs" TargetMode="External"/><Relationship Id="rId2" Type="http://schemas.openxmlformats.org/officeDocument/2006/relationships/hyperlink" Target="https://gamma.tedv2.spikeseed.cloud/en/notice/-/detail/564613-202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amma.tedv2.spikeseed.cloud/fr/notice/564613-2023/pdf" TargetMode="External"/><Relationship Id="rId5" Type="http://schemas.openxmlformats.org/officeDocument/2006/relationships/hyperlink" Target="https://gamma.tedv2.spikeseed.cloud/en/notice/564613-2023/pdf" TargetMode="External"/><Relationship Id="rId4" Type="http://schemas.openxmlformats.org/officeDocument/2006/relationships/hyperlink" Target="https://gamma.tedv2.spikeseed.cloud/fr/notice/564613-2023/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gamma.tedv2.spikeseed.cloud/v3/notices/search" TargetMode="External"/><Relationship Id="rId2" Type="http://schemas.openxmlformats.org/officeDocument/2006/relationships/hyperlink" Target="https://api.gamma.tedv2.spikeseed.cloud/swagger-ui/index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amma.tedv2.spikeseed.cloud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tedv2.spikeseed.cloud/packages/daily/202300001" TargetMode="External"/><Relationship Id="rId2" Type="http://schemas.openxmlformats.org/officeDocument/2006/relationships/hyperlink" Target="https://ted.europa.eu/%7blang%7d/notice/%7bpublication-number%7d/%7bformat%7d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mma.tedv2.spikeseed.cloud/packages/monthly/2023-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amma.tedv2.spikeseed.cloud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652EEF-848E-4EC1-8244-FDB48B838BFC}"/>
              </a:ext>
            </a:extLst>
          </p:cNvPr>
          <p:cNvSpPr txBox="1">
            <a:spLocks/>
          </p:cNvSpPr>
          <p:nvPr/>
        </p:nvSpPr>
        <p:spPr>
          <a:xfrm>
            <a:off x="1160585" y="1088172"/>
            <a:ext cx="6564923" cy="238760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all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err="1"/>
              <a:t>Retrieving</a:t>
            </a:r>
            <a:r>
              <a:rPr lang="fr-FR" sz="3200" b="1" dirty="0"/>
              <a:t> notices </a:t>
            </a:r>
            <a:r>
              <a:rPr lang="fr-FR" sz="3200" b="1" dirty="0" err="1"/>
              <a:t>from</a:t>
            </a:r>
            <a:endParaRPr lang="fr-FR" sz="3200" b="1" dirty="0"/>
          </a:p>
          <a:p>
            <a:pPr algn="ctr"/>
            <a:r>
              <a:rPr lang="fr-FR" sz="3200" b="1" dirty="0"/>
              <a:t>TED portal</a:t>
            </a:r>
            <a:br>
              <a:rPr lang="fr-FR" sz="3200" dirty="0"/>
            </a:br>
            <a:endParaRPr lang="en-LU" sz="28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D91E0DA-FED8-4643-8444-7974EEB61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Workshop on </a:t>
            </a:r>
            <a:r>
              <a:rPr lang="en-US" b="1" dirty="0" err="1"/>
              <a:t>eForms</a:t>
            </a:r>
            <a:r>
              <a:rPr lang="en-US" b="1" dirty="0"/>
              <a:t> for </a:t>
            </a:r>
            <a:r>
              <a:rPr lang="en-US" b="1" dirty="0" err="1"/>
              <a:t>reusers</a:t>
            </a:r>
            <a:r>
              <a:rPr lang="en-US" b="1" dirty="0"/>
              <a:t> of TED data</a:t>
            </a:r>
          </a:p>
          <a:p>
            <a:r>
              <a:rPr lang="fr-BE" dirty="0"/>
              <a:t>14 </a:t>
            </a:r>
            <a:r>
              <a:rPr lang="fr-BE" dirty="0" err="1"/>
              <a:t>December</a:t>
            </a:r>
            <a:r>
              <a:rPr lang="fr-BE" dirty="0"/>
              <a:t> 2023</a:t>
            </a:r>
          </a:p>
          <a:p>
            <a:r>
              <a:rPr lang="fr-FR" dirty="0"/>
              <a:t>Carmelo Greco – TED and EU public </a:t>
            </a:r>
            <a:r>
              <a:rPr lang="fr-FR" dirty="0" err="1"/>
              <a:t>procurement</a:t>
            </a:r>
            <a:endParaRPr lang="fr-FR" dirty="0"/>
          </a:p>
          <a:p>
            <a:r>
              <a:rPr lang="fr-FR" dirty="0"/>
              <a:t>Publications Office of the EU</a:t>
            </a:r>
            <a:endParaRPr lang="en-LU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6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release calendar. </a:t>
            </a:r>
            <a:r>
              <a:rPr lang="en-US" sz="1400" b="0" dirty="0"/>
              <a:t>(2/2)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39273"/>
            <a:ext cx="10441676" cy="4351338"/>
          </a:xfrm>
        </p:spPr>
        <p:txBody>
          <a:bodyPr>
            <a:normAutofit/>
          </a:bodyPr>
          <a:lstStyle/>
          <a:p>
            <a:r>
              <a:rPr lang="en-US" b="1" dirty="0"/>
              <a:t>Download the release calendar using a direct link</a:t>
            </a:r>
          </a:p>
          <a:p>
            <a:endParaRPr lang="en-US" b="1" dirty="0"/>
          </a:p>
          <a:p>
            <a:pPr lvl="1"/>
            <a:r>
              <a:rPr lang="en-US" dirty="0"/>
              <a:t>Format: </a:t>
            </a:r>
            <a:r>
              <a:rPr lang="en-US" dirty="0">
                <a:hlinkClick r:id="rId2"/>
              </a:rPr>
              <a:t>https://{ted-url}/{lang}/release-calendar/-/download/file/{format}/{year}</a:t>
            </a:r>
            <a:r>
              <a:rPr lang="en-US" dirty="0"/>
              <a:t> </a:t>
            </a:r>
          </a:p>
          <a:p>
            <a:pPr lvl="2">
              <a:buFontTx/>
              <a:buChar char="-"/>
            </a:pPr>
            <a:r>
              <a:rPr lang="en-US" dirty="0"/>
              <a:t>where:</a:t>
            </a:r>
          </a:p>
          <a:p>
            <a:pPr lvl="3">
              <a:buFontTx/>
              <a:buChar char="-"/>
            </a:pPr>
            <a:r>
              <a:rPr lang="en-US" dirty="0"/>
              <a:t>{lang} is the language  </a:t>
            </a:r>
          </a:p>
          <a:p>
            <a:pPr lvl="3">
              <a:buFontTx/>
              <a:buChar char="-"/>
            </a:pPr>
            <a:r>
              <a:rPr lang="en-US" dirty="0"/>
              <a:t>{format} can be : XLS, PDF, CSV</a:t>
            </a:r>
          </a:p>
          <a:p>
            <a:pPr lvl="3">
              <a:buFontTx/>
              <a:buChar char="-"/>
            </a:pPr>
            <a:r>
              <a:rPr lang="en-US" dirty="0"/>
              <a:t>{year} is the year</a:t>
            </a:r>
          </a:p>
          <a:p>
            <a:pPr lvl="3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Example: </a:t>
            </a:r>
            <a:r>
              <a:rPr lang="en-US" dirty="0">
                <a:hlinkClick r:id="rId2"/>
              </a:rPr>
              <a:t>https://gamma.tedv2.spikeseed.cloud/en/release-calendar/-/download/file/XLS/2024</a:t>
            </a:r>
            <a:r>
              <a:rPr lang="en-US" dirty="0"/>
              <a:t> </a:t>
            </a:r>
          </a:p>
          <a:p>
            <a:pPr lvl="1">
              <a:buFontTx/>
              <a:buChar char="-"/>
            </a:pPr>
            <a:endParaRPr lang="en-US" sz="2400" dirty="0"/>
          </a:p>
          <a:p>
            <a:pPr lvl="2">
              <a:buFontTx/>
              <a:buChar char="-"/>
            </a:pPr>
            <a:endParaRPr lang="en-US" sz="2400" dirty="0"/>
          </a:p>
          <a:p>
            <a:pPr lvl="3">
              <a:buFontTx/>
              <a:buChar char="-"/>
            </a:pPr>
            <a:endParaRPr lang="en-US" sz="2400" dirty="0"/>
          </a:p>
          <a:p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180000" lvl="1" indent="0">
              <a:buNone/>
            </a:pPr>
            <a:endParaRPr lang="en-US" dirty="0"/>
          </a:p>
          <a:p>
            <a:pPr marL="180000" lvl="1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10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2268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notices in any format using direct links </a:t>
            </a:r>
            <a:r>
              <a:rPr lang="en-US" sz="1400" b="0" dirty="0"/>
              <a:t>(1/4)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932995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 user can download a notice using direct link in the formats listed below and in any EU official languages:</a:t>
            </a:r>
          </a:p>
          <a:p>
            <a:pPr lvl="3"/>
            <a:r>
              <a:rPr lang="en-US" dirty="0"/>
              <a:t>HTML</a:t>
            </a:r>
          </a:p>
          <a:p>
            <a:pPr lvl="3"/>
            <a:r>
              <a:rPr lang="en-US" dirty="0"/>
              <a:t>HTML download</a:t>
            </a:r>
          </a:p>
          <a:p>
            <a:pPr lvl="3"/>
            <a:r>
              <a:rPr lang="en-US" dirty="0"/>
              <a:t>Signed PDF</a:t>
            </a:r>
          </a:p>
          <a:p>
            <a:pPr lvl="3"/>
            <a:r>
              <a:rPr lang="en-US" dirty="0"/>
              <a:t>Non-signed PDF</a:t>
            </a:r>
          </a:p>
          <a:p>
            <a:pPr lvl="3"/>
            <a:r>
              <a:rPr lang="en-US" dirty="0"/>
              <a:t>XML</a:t>
            </a:r>
            <a:endParaRPr lang="en-US" sz="1600" dirty="0"/>
          </a:p>
          <a:p>
            <a:pPr lvl="2">
              <a:buFontTx/>
              <a:buChar char="-"/>
            </a:pPr>
            <a:endParaRPr lang="en-US" sz="1600" dirty="0"/>
          </a:p>
          <a:p>
            <a:pPr lvl="1"/>
            <a:r>
              <a:rPr lang="en-GB" dirty="0"/>
              <a:t>The format </a:t>
            </a:r>
            <a:r>
              <a:rPr lang="en-GB" b="1" dirty="0"/>
              <a:t>HTML download is a new feature </a:t>
            </a:r>
            <a:r>
              <a:rPr lang="en-GB" dirty="0"/>
              <a:t>compared to the current TED website.</a:t>
            </a:r>
          </a:p>
          <a:p>
            <a:pPr lvl="2"/>
            <a:r>
              <a:rPr lang="en-GB" dirty="0"/>
              <a:t>Thanks to this , there is no need for an  API  on the TED portal to render a notice.</a:t>
            </a:r>
          </a:p>
          <a:p>
            <a:pPr marL="360000" lvl="2" indent="0">
              <a:buNone/>
            </a:pPr>
            <a:endParaRPr lang="en-GB" dirty="0"/>
          </a:p>
          <a:p>
            <a:pPr lvl="2">
              <a:buFontTx/>
              <a:buChar char="-"/>
            </a:pPr>
            <a:r>
              <a:rPr lang="en-GB" dirty="0"/>
              <a:t>There will be only one API that can be used to render the eForms notices in PDF or HTML</a:t>
            </a:r>
          </a:p>
          <a:p>
            <a:pPr lvl="3">
              <a:buFontTx/>
              <a:buChar char="-"/>
            </a:pPr>
            <a:r>
              <a:rPr lang="en-GB" dirty="0"/>
              <a:t>Swagger UI link : </a:t>
            </a:r>
            <a:r>
              <a:rPr lang="en-GB" dirty="0">
                <a:hlinkClick r:id="rId2"/>
              </a:rPr>
              <a:t>https://viewer.ted.europa.eu/swagger-ui/index.html</a:t>
            </a:r>
            <a:r>
              <a:rPr lang="en-GB" dirty="0"/>
              <a:t>   </a:t>
            </a:r>
          </a:p>
          <a:p>
            <a:pPr lvl="3">
              <a:buFontTx/>
              <a:buChar char="-"/>
            </a:pPr>
            <a:r>
              <a:rPr lang="en-GB" sz="1400" dirty="0"/>
              <a:t>For more information read on  </a:t>
            </a:r>
            <a:r>
              <a:rPr lang="en-IE" sz="1400" dirty="0">
                <a:hlinkClick r:id="rId3"/>
              </a:rPr>
              <a:t>https://docs.ted.europa.eu/api/index.html</a:t>
            </a:r>
            <a:r>
              <a:rPr lang="en-IE" sz="1400" dirty="0"/>
              <a:t> </a:t>
            </a:r>
            <a:endParaRPr lang="en-GB" sz="1400" dirty="0"/>
          </a:p>
          <a:p>
            <a:pPr marL="360000" lvl="2" indent="0">
              <a:buNone/>
            </a:pPr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11</a:t>
            </a:fld>
            <a:endParaRPr lang="en-L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F40CFC-EE07-74C1-3727-D07DFE8F3837}"/>
              </a:ext>
            </a:extLst>
          </p:cNvPr>
          <p:cNvSpPr/>
          <p:nvPr/>
        </p:nvSpPr>
        <p:spPr>
          <a:xfrm>
            <a:off x="702365" y="998222"/>
            <a:ext cx="8059498" cy="4572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A41457-D338-470A-1689-47BC32ED9C2F}"/>
              </a:ext>
            </a:extLst>
          </p:cNvPr>
          <p:cNvSpPr/>
          <p:nvPr/>
        </p:nvSpPr>
        <p:spPr>
          <a:xfrm>
            <a:off x="2376304" y="4184748"/>
            <a:ext cx="3507969" cy="259308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624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notices in any format using direct links </a:t>
            </a:r>
            <a:r>
              <a:rPr lang="en-US" sz="1400" b="0" dirty="0"/>
              <a:t>(2/4)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57801" cy="4351338"/>
          </a:xfrm>
        </p:spPr>
        <p:txBody>
          <a:bodyPr>
            <a:normAutofit/>
          </a:bodyPr>
          <a:lstStyle/>
          <a:p>
            <a:r>
              <a:rPr lang="en-US" b="1" dirty="0"/>
              <a:t>A user can download a notice in xml, HTML or PDF format and in any EU official languages  using direct link</a:t>
            </a:r>
          </a:p>
          <a:p>
            <a:pPr lvl="1"/>
            <a:r>
              <a:rPr lang="en-US" dirty="0"/>
              <a:t>From any notice view page:</a:t>
            </a:r>
          </a:p>
          <a:p>
            <a:pPr lvl="2"/>
            <a:r>
              <a:rPr lang="en-US" dirty="0"/>
              <a:t>click ‘Show the direct link’</a:t>
            </a:r>
          </a:p>
          <a:p>
            <a:pPr lvl="2"/>
            <a:r>
              <a:rPr lang="en-US" dirty="0"/>
              <a:t>A pop-up window lists the available formats of the direct links:</a:t>
            </a:r>
          </a:p>
          <a:p>
            <a:pPr lvl="3"/>
            <a:r>
              <a:rPr lang="en-US" dirty="0"/>
              <a:t>HTML</a:t>
            </a:r>
          </a:p>
          <a:p>
            <a:pPr lvl="3"/>
            <a:r>
              <a:rPr lang="en-US" dirty="0"/>
              <a:t>HTML download</a:t>
            </a:r>
          </a:p>
          <a:p>
            <a:pPr lvl="3"/>
            <a:r>
              <a:rPr lang="en-US" dirty="0"/>
              <a:t>Signed PDF</a:t>
            </a:r>
          </a:p>
          <a:p>
            <a:pPr lvl="3"/>
            <a:r>
              <a:rPr lang="en-US" dirty="0"/>
              <a:t>Non-signed PDF</a:t>
            </a:r>
          </a:p>
          <a:p>
            <a:pPr lvl="3"/>
            <a:r>
              <a:rPr lang="en-US" dirty="0"/>
              <a:t>XML</a:t>
            </a:r>
            <a:endParaRPr lang="en-US" sz="1600" dirty="0"/>
          </a:p>
          <a:p>
            <a:pPr lvl="2">
              <a:buFontTx/>
              <a:buChar char="-"/>
            </a:pPr>
            <a:endParaRPr lang="en-US" sz="16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12</a:t>
            </a:fld>
            <a:endParaRPr lang="en-L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4BC7C3-C6BB-8561-5A44-0CB219C4F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398" y="1453146"/>
            <a:ext cx="4783150" cy="3173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93F741-8300-872B-6399-13000DFA2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259" y="3537901"/>
            <a:ext cx="3809687" cy="18669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403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notices in any format using direct links </a:t>
            </a:r>
            <a:r>
              <a:rPr lang="en-US" sz="1400" b="0" dirty="0"/>
              <a:t>(3/4)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297887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/>
              <a:t>Format of the URLs of the direct link:</a:t>
            </a:r>
          </a:p>
          <a:p>
            <a:pPr lvl="1">
              <a:buFontTx/>
              <a:buChar char="-"/>
            </a:pPr>
            <a:r>
              <a:rPr lang="en-US" sz="2600" dirty="0">
                <a:hlinkClick r:id="rId2"/>
              </a:rPr>
              <a:t>https://{ted-url}/{lang}/notice/{publication-number}/{format}</a:t>
            </a:r>
            <a:endParaRPr lang="en-US" sz="2600" dirty="0"/>
          </a:p>
          <a:p>
            <a:pPr lvl="1">
              <a:buFontTx/>
              <a:buChar char="-"/>
            </a:pPr>
            <a:r>
              <a:rPr lang="en-US" dirty="0"/>
              <a:t>where:</a:t>
            </a:r>
          </a:p>
          <a:p>
            <a:pPr lvl="2">
              <a:buFontTx/>
              <a:buChar char="-"/>
            </a:pPr>
            <a:r>
              <a:rPr lang="en-US" dirty="0"/>
              <a:t>{lang} is the language</a:t>
            </a:r>
          </a:p>
          <a:p>
            <a:pPr lvl="2">
              <a:buFontTx/>
              <a:buChar char="-"/>
            </a:pPr>
            <a:r>
              <a:rPr lang="en-US" dirty="0"/>
              <a:t>{publication-number} is the publication number</a:t>
            </a:r>
          </a:p>
          <a:p>
            <a:pPr lvl="2">
              <a:buFontTx/>
              <a:buChar char="-"/>
            </a:pPr>
            <a:r>
              <a:rPr lang="en-US" dirty="0"/>
              <a:t>{format} can be :</a:t>
            </a:r>
          </a:p>
          <a:p>
            <a:pPr lvl="3">
              <a:buFontTx/>
              <a:buChar char="-"/>
            </a:pPr>
            <a:r>
              <a:rPr lang="en-US" dirty="0"/>
              <a:t>html: to display the HTML download file</a:t>
            </a:r>
          </a:p>
          <a:p>
            <a:pPr lvl="3">
              <a:buFontTx/>
              <a:buChar char="-"/>
            </a:pPr>
            <a:r>
              <a:rPr lang="en-US" dirty="0"/>
              <a:t>pdf: to download the notice as PDF</a:t>
            </a:r>
          </a:p>
          <a:p>
            <a:pPr lvl="3">
              <a:buFontTx/>
              <a:buChar char="-"/>
            </a:pPr>
            <a:r>
              <a:rPr lang="en-US" dirty="0"/>
              <a:t>pdfs: to download the notice as signed PDF</a:t>
            </a:r>
          </a:p>
          <a:p>
            <a:pPr lvl="3">
              <a:buFontTx/>
              <a:buChar char="-"/>
            </a:pPr>
            <a:r>
              <a:rPr lang="en-US" dirty="0"/>
              <a:t>xml: to download the notice as XML.</a:t>
            </a:r>
          </a:p>
          <a:p>
            <a:endParaRPr lang="en-US" b="1" dirty="0"/>
          </a:p>
          <a:p>
            <a:r>
              <a:rPr lang="en-US" sz="2600" b="1" dirty="0"/>
              <a:t>Direct link of the notice view page: </a:t>
            </a:r>
            <a:r>
              <a:rPr lang="en-US" sz="2600" dirty="0">
                <a:hlinkClick r:id="rId3" invalidUrl="https:///"/>
              </a:rPr>
              <a:t>https://</a:t>
            </a:r>
            <a:r>
              <a:rPr lang="en-US" sz="2600" dirty="0">
                <a:hlinkClick r:id="rId2"/>
              </a:rPr>
              <a:t>{ted-url}</a:t>
            </a:r>
            <a:r>
              <a:rPr lang="en-US" sz="2600" dirty="0">
                <a:hlinkClick r:id="rId4"/>
              </a:rPr>
              <a:t>/{lang}/notice/-/detail/{publication-number}</a:t>
            </a:r>
            <a:endParaRPr lang="en-US" sz="2600" dirty="0"/>
          </a:p>
          <a:p>
            <a:r>
              <a:rPr lang="en-US" sz="2600" b="1" dirty="0"/>
              <a:t>Backward compatibility with the current TED</a:t>
            </a:r>
            <a:r>
              <a:rPr lang="en-US" sz="2600" dirty="0"/>
              <a:t>: </a:t>
            </a:r>
          </a:p>
          <a:p>
            <a:pPr lvl="1">
              <a:buFontTx/>
              <a:buChar char="-"/>
            </a:pPr>
            <a:r>
              <a:rPr lang="en-US" dirty="0"/>
              <a:t>Example :</a:t>
            </a:r>
          </a:p>
          <a:p>
            <a:pPr lvl="2">
              <a:buFontTx/>
              <a:buChar char="-"/>
            </a:pPr>
            <a:r>
              <a:rPr lang="en-IE" dirty="0">
                <a:hlinkClick r:id="rId5"/>
              </a:rPr>
              <a:t>https://gamma.tedv2.spikeseed.cloud/udl?uri=TED:NOTICE:735065-2022:TEXT:EN:HTML</a:t>
            </a:r>
            <a:r>
              <a:rPr lang="en-IE" dirty="0"/>
              <a:t> </a:t>
            </a:r>
          </a:p>
          <a:p>
            <a:pPr lvl="2">
              <a:buFontTx/>
              <a:buChar char="-"/>
            </a:pPr>
            <a:r>
              <a:rPr lang="en-IE" dirty="0">
                <a:hlinkClick r:id="rId6"/>
              </a:rPr>
              <a:t>https://gamma.tedv2.spikeseed.cloud/en/notice/-/detail/735065-2022</a:t>
            </a:r>
            <a:r>
              <a:rPr lang="en-IE" dirty="0"/>
              <a:t> </a:t>
            </a:r>
          </a:p>
          <a:p>
            <a:pPr lvl="1">
              <a:buFontTx/>
              <a:buChar char="-"/>
            </a:pPr>
            <a:endParaRPr lang="en-US" sz="1600" dirty="0"/>
          </a:p>
          <a:p>
            <a:pPr lvl="2">
              <a:buFontTx/>
              <a:buChar char="-"/>
            </a:pPr>
            <a:endParaRPr lang="en-US" sz="1600" dirty="0"/>
          </a:p>
          <a:p>
            <a:pPr marL="180000" lvl="1" indent="0">
              <a:buNone/>
            </a:pPr>
            <a:endParaRPr lang="en-US" sz="1600" dirty="0"/>
          </a:p>
          <a:p>
            <a:pPr lvl="2">
              <a:buFontTx/>
              <a:buChar char="-"/>
            </a:pPr>
            <a:endParaRPr lang="en-US" sz="16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8828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notices in any format using direct links </a:t>
            </a:r>
            <a:r>
              <a:rPr lang="en-US" sz="1400" b="0" dirty="0"/>
              <a:t>(4/4)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2978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Example of direct link - </a:t>
            </a:r>
            <a:r>
              <a:rPr lang="en-US" dirty="0"/>
              <a:t>Notice 564613-2023</a:t>
            </a:r>
          </a:p>
          <a:p>
            <a:pPr>
              <a:buFontTx/>
              <a:buChar char="-"/>
            </a:pPr>
            <a:r>
              <a:rPr lang="en-US" dirty="0"/>
              <a:t>HTML:</a:t>
            </a:r>
          </a:p>
          <a:p>
            <a:pPr lvl="1">
              <a:buFontTx/>
              <a:buChar char="-"/>
            </a:pPr>
            <a:r>
              <a:rPr lang="en-US" dirty="0"/>
              <a:t>EN: </a:t>
            </a:r>
            <a:r>
              <a:rPr lang="en-IE" b="0" i="0" dirty="0">
                <a:effectLst/>
                <a:hlinkClick r:id="rId2"/>
              </a:rPr>
              <a:t>https://gamma.tedv2.spikeseed.cloud/en/notice/-/detail/564613-2023</a:t>
            </a:r>
            <a:r>
              <a:rPr lang="en-IE" b="0" i="0" dirty="0">
                <a:effectLst/>
              </a:rPr>
              <a:t> </a:t>
            </a:r>
          </a:p>
          <a:p>
            <a:pPr lvl="1">
              <a:buFontTx/>
              <a:buChar char="-"/>
            </a:pPr>
            <a:r>
              <a:rPr lang="en-IE" dirty="0"/>
              <a:t>FR: </a:t>
            </a:r>
            <a:r>
              <a:rPr lang="en-IE" b="0" i="0" dirty="0">
                <a:effectLst/>
                <a:hlinkClick r:id="rId2"/>
              </a:rPr>
              <a:t>https://gamma.tedv2.spikeseed.cloud/fr/notice/-/detail/564613-2023</a:t>
            </a:r>
            <a:r>
              <a:rPr lang="en-IE" b="0" i="0" dirty="0">
                <a:effectLst/>
              </a:rPr>
              <a:t> </a:t>
            </a:r>
          </a:p>
          <a:p>
            <a:pPr>
              <a:buFontTx/>
              <a:buChar char="-"/>
            </a:pPr>
            <a:r>
              <a:rPr lang="en-US" dirty="0"/>
              <a:t>HTML download:</a:t>
            </a:r>
          </a:p>
          <a:p>
            <a:pPr lvl="1">
              <a:buFontTx/>
              <a:buChar char="-"/>
            </a:pPr>
            <a:r>
              <a:rPr lang="en-US" dirty="0"/>
              <a:t>EN: </a:t>
            </a:r>
            <a:r>
              <a:rPr lang="en-IE" b="0" i="0" dirty="0">
                <a:effectLst/>
                <a:hlinkClick r:id="rId3"/>
              </a:rPr>
              <a:t>https://gamma.tedv2.spikeseed.cloud/en/notice/564613-2023/html</a:t>
            </a:r>
            <a:r>
              <a:rPr lang="en-IE" b="0" i="0" dirty="0">
                <a:effectLst/>
              </a:rPr>
              <a:t> </a:t>
            </a:r>
          </a:p>
          <a:p>
            <a:pPr lvl="1">
              <a:buFontTx/>
              <a:buChar char="-"/>
            </a:pPr>
            <a:r>
              <a:rPr lang="en-IE" dirty="0"/>
              <a:t>FR: </a:t>
            </a:r>
            <a:r>
              <a:rPr lang="en-IE" b="0" i="0" dirty="0">
                <a:effectLst/>
                <a:hlinkClick r:id="rId4"/>
              </a:rPr>
              <a:t>https://gamma.tedv2.spikeseed.cloud/fr/notice/564613-2023/html</a:t>
            </a:r>
            <a:endParaRPr lang="en-IE" b="0" i="0" dirty="0">
              <a:effectLst/>
            </a:endParaRPr>
          </a:p>
          <a:p>
            <a:pPr>
              <a:buFontTx/>
              <a:buChar char="-"/>
            </a:pPr>
            <a:r>
              <a:rPr lang="en-US" dirty="0"/>
              <a:t>Non-signed PDF</a:t>
            </a:r>
          </a:p>
          <a:p>
            <a:pPr lvl="1">
              <a:buFontTx/>
              <a:buChar char="-"/>
            </a:pPr>
            <a:r>
              <a:rPr lang="en-US" dirty="0"/>
              <a:t>EN: </a:t>
            </a:r>
            <a:r>
              <a:rPr lang="en-IE" b="0" i="0" dirty="0">
                <a:effectLst/>
                <a:hlinkClick r:id="rId5"/>
              </a:rPr>
              <a:t>https://gamma.tedv2.spikeseed.cloud/en/notice/564613-2023/pdf</a:t>
            </a:r>
            <a:endParaRPr lang="en-US" b="0" i="0" dirty="0">
              <a:effectLst/>
            </a:endParaRPr>
          </a:p>
          <a:p>
            <a:pPr lvl="1">
              <a:buFontTx/>
              <a:buChar char="-"/>
            </a:pPr>
            <a:r>
              <a:rPr lang="en-US" dirty="0"/>
              <a:t>FR: </a:t>
            </a:r>
            <a:r>
              <a:rPr lang="en-IE" b="0" i="0" dirty="0">
                <a:effectLst/>
                <a:hlinkClick r:id="rId6"/>
              </a:rPr>
              <a:t>https://gamma.tedv2.spikeseed.cloud/fr/notice/564613-2023/pdf</a:t>
            </a:r>
            <a:endParaRPr lang="en-IE" b="0" i="0" dirty="0">
              <a:effectLst/>
            </a:endParaRPr>
          </a:p>
          <a:p>
            <a:pPr>
              <a:buFontTx/>
              <a:buChar char="-"/>
            </a:pPr>
            <a:r>
              <a:rPr lang="en-IE" dirty="0"/>
              <a:t>Signed PDF</a:t>
            </a:r>
          </a:p>
          <a:p>
            <a:pPr lvl="1">
              <a:buFontTx/>
              <a:buChar char="-"/>
            </a:pPr>
            <a:r>
              <a:rPr lang="en-IE" b="0" i="0" dirty="0">
                <a:effectLst/>
                <a:hlinkClick r:id="rId7"/>
              </a:rPr>
              <a:t>https://gamma.tedv2.spikeseed.cloud/en/notice/564613-2023/pdfs</a:t>
            </a:r>
            <a:r>
              <a:rPr lang="en-IE" b="0" i="0" dirty="0">
                <a:effectLst/>
              </a:rPr>
              <a:t> </a:t>
            </a:r>
          </a:p>
          <a:p>
            <a:pPr lvl="1">
              <a:buFontTx/>
              <a:buChar char="-"/>
            </a:pPr>
            <a:endParaRPr lang="en-IE" dirty="0">
              <a:latin typeface="-apple-system"/>
            </a:endParaRPr>
          </a:p>
          <a:p>
            <a:pPr lvl="1">
              <a:buFontTx/>
              <a:buChar char="-"/>
            </a:pPr>
            <a:endParaRPr lang="en-IE" b="0" i="0" dirty="0">
              <a:effectLst/>
              <a:latin typeface="-apple-system"/>
            </a:endParaRP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 marL="180000" lvl="1" indent="0">
              <a:buNone/>
            </a:pPr>
            <a:endParaRPr lang="en-US" sz="1600" dirty="0"/>
          </a:p>
          <a:p>
            <a:pPr lvl="2">
              <a:buFontTx/>
              <a:buChar char="-"/>
            </a:pPr>
            <a:endParaRPr lang="en-US" sz="16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7428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B400-2D84-CB56-6929-1EF8FC96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Search</a:t>
            </a:r>
            <a:r>
              <a:rPr lang="fr-BE" dirty="0"/>
              <a:t> API </a:t>
            </a:r>
            <a:r>
              <a:rPr lang="fr-BE" sz="1400" b="0" dirty="0"/>
              <a:t>(1/7)</a:t>
            </a:r>
            <a:endParaRPr lang="en-IE" sz="14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FF252F-08A3-B831-0A37-43A17F52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15</a:t>
            </a:fld>
            <a:endParaRPr lang="en-L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56189-37D3-7454-A159-1C4C725321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078" y="1805355"/>
            <a:ext cx="10498138" cy="4220796"/>
          </a:xfrm>
        </p:spPr>
        <p:txBody>
          <a:bodyPr/>
          <a:lstStyle/>
          <a:p>
            <a:r>
              <a:rPr lang="fr-BE" b="1" dirty="0" err="1"/>
              <a:t>Swagger</a:t>
            </a:r>
            <a:r>
              <a:rPr lang="fr-BE" b="1" dirty="0"/>
              <a:t> UI </a:t>
            </a:r>
            <a:r>
              <a:rPr lang="fr-BE" dirty="0"/>
              <a:t>- </a:t>
            </a:r>
            <a:r>
              <a:rPr lang="en-IE" dirty="0">
                <a:hlinkClick r:id="rId2"/>
              </a:rPr>
              <a:t>https://api.gamma.tedv2.spikeseed.cloud/swagger-ui/index.html</a:t>
            </a:r>
            <a:endParaRPr lang="en-IE" dirty="0"/>
          </a:p>
          <a:p>
            <a:r>
              <a:rPr lang="en-IE" b="1" dirty="0"/>
              <a:t>Request URL</a:t>
            </a:r>
            <a:r>
              <a:rPr lang="en-IE" dirty="0"/>
              <a:t> - </a:t>
            </a:r>
            <a:r>
              <a:rPr lang="en-IE" dirty="0">
                <a:hlinkClick r:id="rId3"/>
              </a:rPr>
              <a:t>https://api.gamma.tedv2.spikeseed.cloud/v3/notices/search</a:t>
            </a:r>
            <a:r>
              <a:rPr lang="en-IE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1C072-B97F-D429-14B9-A5C046255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84" y="2689009"/>
            <a:ext cx="4223262" cy="3542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BA03EA-3C2D-78EF-06DE-302E4474B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920" y="3351336"/>
            <a:ext cx="5358487" cy="2218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3D9E9E-588F-7DF8-6FE5-627C3F00112A}"/>
              </a:ext>
            </a:extLst>
          </p:cNvPr>
          <p:cNvSpPr/>
          <p:nvPr/>
        </p:nvSpPr>
        <p:spPr>
          <a:xfrm>
            <a:off x="702366" y="994010"/>
            <a:ext cx="2320614" cy="459136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0496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Search</a:t>
            </a:r>
            <a:r>
              <a:rPr lang="fr-BE" dirty="0"/>
              <a:t> API </a:t>
            </a:r>
            <a:r>
              <a:rPr lang="fr-BE" sz="1400" b="0" dirty="0"/>
              <a:t>(2/7)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070771" cy="4351338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b="1" dirty="0"/>
              <a:t>The new search API is non-backward compatible</a:t>
            </a:r>
            <a:endParaRPr lang="en-US" dirty="0"/>
          </a:p>
          <a:p>
            <a:pPr marL="228600" indent="-228600" algn="just">
              <a:lnSpc>
                <a:spcPct val="115000"/>
              </a:lnSpc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Two search modes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08600" lvl="1" indent="-228600" algn="just">
              <a:lnSpc>
                <a:spcPct val="115000"/>
              </a:lnSpc>
            </a:pPr>
            <a:r>
              <a:rPr lang="en-US" dirty="0"/>
              <a:t>Pagination mode: allows to retrieve up to 15000 notices for a given query, using pagination. </a:t>
            </a:r>
          </a:p>
          <a:p>
            <a:pPr marL="408600" lvl="1" indent="-228600" algn="just">
              <a:lnSpc>
                <a:spcPct val="115000"/>
              </a:lnSpc>
            </a:pPr>
            <a:r>
              <a:rPr lang="en-US" dirty="0"/>
              <a:t>Iteration (scroll mode): allows to retrieve more notices</a:t>
            </a:r>
          </a:p>
          <a:p>
            <a:pPr marL="360000" lvl="2" indent="0">
              <a:spcBef>
                <a:spcPts val="0"/>
              </a:spcBef>
              <a:buNone/>
            </a:pPr>
            <a:endParaRPr lang="en-US" dirty="0"/>
          </a:p>
          <a:p>
            <a:pPr marL="179705" indent="-179705"/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Response file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539705" lvl="2" indent="-179705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Contains the total number of notices that match the search, and a list of results. </a:t>
            </a:r>
          </a:p>
          <a:p>
            <a:pPr marL="539705" lvl="2" indent="-179705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result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ontains the fields indicated in the request.</a:t>
            </a:r>
          </a:p>
          <a:p>
            <a:pPr marL="539705" lvl="2" indent="-179705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item contains the list of URLs for the various formats and languages in which the corresponding notice is available.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16</a:t>
            </a:fld>
            <a:endParaRPr lang="en-L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D64563-770C-4D76-5B78-2504047C5DB3}"/>
              </a:ext>
            </a:extLst>
          </p:cNvPr>
          <p:cNvSpPr/>
          <p:nvPr/>
        </p:nvSpPr>
        <p:spPr>
          <a:xfrm>
            <a:off x="995149" y="1825625"/>
            <a:ext cx="5221406" cy="41625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722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Search</a:t>
            </a:r>
            <a:r>
              <a:rPr lang="fr-BE" dirty="0"/>
              <a:t> API </a:t>
            </a:r>
            <a:r>
              <a:rPr lang="fr-BE" sz="1400" b="0" dirty="0"/>
              <a:t>(3/7)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070771" cy="4351338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b="1" dirty="0"/>
              <a:t>Search mode – Pagination</a:t>
            </a:r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dirty="0"/>
              <a:t>Allows to retrieve up to 15000 notices for a given query, using pagination. </a:t>
            </a:r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endParaRPr lang="en-US" dirty="0"/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dirty="0"/>
              <a:t>Limits:</a:t>
            </a:r>
          </a:p>
          <a:p>
            <a:pPr marL="588600" lvl="2" indent="-228600" algn="just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Maximum number of retrievable notices: 15k.</a:t>
            </a:r>
          </a:p>
          <a:p>
            <a:pPr marL="588600" lvl="2" indent="-228600" algn="just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Maximum number of notices per page: 250.</a:t>
            </a:r>
          </a:p>
          <a:p>
            <a:pPr marL="588600" lvl="2" indent="-228600" algn="just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Maximum number of fields per page: 10k.</a:t>
            </a:r>
          </a:p>
          <a:p>
            <a:pPr marL="360000" lvl="2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dirty="0"/>
              <a:t>In case a limit is reached, the search API will return an error to the user</a:t>
            </a:r>
          </a:p>
          <a:p>
            <a:pPr marL="359705" lvl="1" indent="-179705"/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91723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Search</a:t>
            </a:r>
            <a:r>
              <a:rPr lang="fr-BE" dirty="0"/>
              <a:t> API </a:t>
            </a:r>
            <a:r>
              <a:rPr lang="fr-BE" sz="1400" b="0" dirty="0"/>
              <a:t>(4/7)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070771" cy="4351338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b="1" dirty="0"/>
              <a:t>Search mode – Iteration (scroll mode)</a:t>
            </a:r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dirty="0"/>
              <a:t>Allows to retrieve all notices for a given query, without limitations. With this mode, the user calls the search API to retrieve the first result page and a token. This token can then be included in the next query sent to the search API to retrieve the next result page. </a:t>
            </a:r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endParaRPr lang="en-US" dirty="0"/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dirty="0"/>
              <a:t>Limits:</a:t>
            </a:r>
          </a:p>
          <a:p>
            <a:pPr marL="588600" lvl="2" indent="-228600" algn="just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Maximum number of notices per page: 250.</a:t>
            </a:r>
          </a:p>
          <a:p>
            <a:pPr marL="588600" lvl="2" indent="-228600" algn="just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Maximum number of fields per page: 10k.</a:t>
            </a:r>
          </a:p>
          <a:p>
            <a:pPr marL="360000" lvl="2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In case a limit is reached, the search API will return an error to the user. There is no limit on the number of retrievable notices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048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Search</a:t>
            </a:r>
            <a:r>
              <a:rPr lang="fr-BE" dirty="0"/>
              <a:t> API </a:t>
            </a:r>
            <a:r>
              <a:rPr lang="fr-BE" sz="1400" b="0" dirty="0"/>
              <a:t>(5/7)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070771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Request body of the notice search endpoint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/>
              <a:t>query</a:t>
            </a:r>
            <a:r>
              <a:rPr lang="en-US" dirty="0"/>
              <a:t>: Expert search query to filter and sort notices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/>
              <a:t>fields</a:t>
            </a:r>
            <a:r>
              <a:rPr lang="en-US" dirty="0"/>
              <a:t>: Fields to return for each notice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/>
              <a:t>page</a:t>
            </a:r>
            <a:r>
              <a:rPr lang="en-US" dirty="0"/>
              <a:t>: Result page number, used to paginate results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/>
              <a:t>limit</a:t>
            </a:r>
            <a:r>
              <a:rPr lang="en-US" dirty="0"/>
              <a:t>: Maximum number of returned notices, used to paginate results.</a:t>
            </a:r>
          </a:p>
          <a:p>
            <a:pPr marL="180000" lvl="1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/>
              <a:t>scope</a:t>
            </a:r>
            <a:r>
              <a:rPr lang="en-US" dirty="0"/>
              <a:t>: Search scope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 err="1"/>
              <a:t>checkQuerySyntax</a:t>
            </a:r>
            <a:r>
              <a:rPr lang="en-US" dirty="0"/>
              <a:t>: To check the syntax of the query.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 err="1"/>
              <a:t>paginationMode</a:t>
            </a:r>
            <a:r>
              <a:rPr lang="en-US" dirty="0"/>
              <a:t>: PAGE_NUMBER or ITERATION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 err="1"/>
              <a:t>iterationNextToken</a:t>
            </a:r>
            <a:r>
              <a:rPr lang="en-US" dirty="0"/>
              <a:t>: token returned by the previous call to the search endpoint to retrieve the next result page. 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19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6684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Download xml notices in bulk from the TED portal.</a:t>
            </a:r>
          </a:p>
          <a:p>
            <a:r>
              <a:rPr lang="en-US" dirty="0"/>
              <a:t>Download the release calendar.</a:t>
            </a:r>
          </a:p>
          <a:p>
            <a:r>
              <a:rPr lang="en-US" dirty="0"/>
              <a:t>Download notices in any format using direct links.</a:t>
            </a:r>
          </a:p>
          <a:p>
            <a:r>
              <a:rPr lang="en-US" dirty="0"/>
              <a:t>Search API.</a:t>
            </a:r>
          </a:p>
          <a:p>
            <a:r>
              <a:rPr lang="en-US" dirty="0"/>
              <a:t>Fair usage policy.</a:t>
            </a:r>
          </a:p>
          <a:p>
            <a:r>
              <a:rPr lang="fr-BE" dirty="0" err="1"/>
              <a:t>Demo</a:t>
            </a:r>
            <a:r>
              <a:rPr lang="fr-BE" dirty="0"/>
              <a:t>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565374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API – Demo </a:t>
            </a:r>
            <a:r>
              <a:rPr lang="en-US" sz="1400" b="0" dirty="0"/>
              <a:t>(6/7)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113547" cy="4351338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Search mode: pagination</a:t>
            </a:r>
          </a:p>
          <a:p>
            <a:pPr marL="0" indent="0">
              <a:buNone/>
            </a:pPr>
            <a:r>
              <a:rPr lang="en-US" dirty="0"/>
              <a:t>Example - </a:t>
            </a:r>
            <a:r>
              <a:rPr lang="en-US" sz="1600" dirty="0"/>
              <a:t>Find notices of the OJ S 18/2023 where the place of performance is Luxembourg; the result must contain the publication-number, the notice-title, the buyer-name and the form-type 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20</a:t>
            </a:fld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3BF2C-D626-753C-7281-521B27306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29" y="280521"/>
            <a:ext cx="4963218" cy="189574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676FEC-0518-088F-B303-C79ED7CD9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861" y="3035410"/>
            <a:ext cx="5096586" cy="298174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5980BF-6ADD-576D-D51A-B601F5D42832}"/>
              </a:ext>
            </a:extLst>
          </p:cNvPr>
          <p:cNvSpPr txBox="1"/>
          <p:nvPr/>
        </p:nvSpPr>
        <p:spPr>
          <a:xfrm>
            <a:off x="820083" y="3347110"/>
            <a:ext cx="527591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E" sz="1200" dirty="0"/>
              <a:t>{</a:t>
            </a:r>
          </a:p>
          <a:p>
            <a:r>
              <a:rPr lang="en-IE" sz="1200" dirty="0"/>
              <a:t>  "query": "(</a:t>
            </a:r>
            <a:r>
              <a:rPr lang="en-IE" sz="1200" dirty="0" err="1"/>
              <a:t>ojs</a:t>
            </a:r>
            <a:r>
              <a:rPr lang="en-IE" sz="1200" dirty="0"/>
              <a:t>-number=180/2023) AND (place-of-performance IN (LUX))",</a:t>
            </a:r>
          </a:p>
          <a:p>
            <a:r>
              <a:rPr lang="en-IE" sz="1200" dirty="0"/>
              <a:t>  "fields": ["publication-number", "notice-</a:t>
            </a:r>
            <a:r>
              <a:rPr lang="en-IE" sz="1200" dirty="0" err="1"/>
              <a:t>title","buyer</a:t>
            </a:r>
            <a:r>
              <a:rPr lang="en-IE" sz="1200" dirty="0"/>
              <a:t>-</a:t>
            </a:r>
            <a:r>
              <a:rPr lang="en-IE" sz="1200" dirty="0" err="1"/>
              <a:t>name","notice</a:t>
            </a:r>
            <a:r>
              <a:rPr lang="en-IE" sz="1200" dirty="0"/>
              <a:t>-type"],</a:t>
            </a:r>
          </a:p>
          <a:p>
            <a:r>
              <a:rPr lang="en-IE" sz="1200" dirty="0"/>
              <a:t>  "page": 1,</a:t>
            </a:r>
          </a:p>
          <a:p>
            <a:r>
              <a:rPr lang="en-IE" sz="1200" dirty="0"/>
              <a:t>  "limit": 10,</a:t>
            </a:r>
          </a:p>
          <a:p>
            <a:r>
              <a:rPr lang="en-IE" sz="1200" dirty="0"/>
              <a:t>  "scope": "ACTIVE",</a:t>
            </a:r>
          </a:p>
          <a:p>
            <a:r>
              <a:rPr lang="en-IE" sz="1200" dirty="0"/>
              <a:t>  "</a:t>
            </a:r>
            <a:r>
              <a:rPr lang="en-IE" sz="1200" dirty="0" err="1"/>
              <a:t>checkQuerySyntax</a:t>
            </a:r>
            <a:r>
              <a:rPr lang="en-IE" sz="1200" dirty="0"/>
              <a:t>": false,</a:t>
            </a:r>
          </a:p>
          <a:p>
            <a:r>
              <a:rPr lang="en-IE" sz="1200" dirty="0"/>
              <a:t>  "</a:t>
            </a:r>
            <a:r>
              <a:rPr lang="en-IE" sz="1200" dirty="0" err="1"/>
              <a:t>paginationMode</a:t>
            </a:r>
            <a:r>
              <a:rPr lang="en-IE" sz="1200" dirty="0"/>
              <a:t>": "PAGE_NUMBER"</a:t>
            </a:r>
          </a:p>
          <a:p>
            <a:r>
              <a:rPr lang="en-IE" sz="1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68746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API – Demo </a:t>
            </a:r>
            <a:r>
              <a:rPr lang="en-US" sz="1400" b="0" dirty="0"/>
              <a:t>(7/7)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29453" cy="4351338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Search mode: iteration</a:t>
            </a:r>
          </a:p>
          <a:p>
            <a:pPr marL="0" indent="0">
              <a:buNone/>
            </a:pPr>
            <a:r>
              <a:rPr lang="en-US" dirty="0"/>
              <a:t>Example - </a:t>
            </a:r>
            <a:r>
              <a:rPr lang="en-US" sz="1600" dirty="0"/>
              <a:t>Find notices where the place of performance is Luxembourg;  the result must contain the publication-number.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21</a:t>
            </a:fld>
            <a:endParaRPr lang="en-L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5C43A-9020-9C1F-6E61-E9846C42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556" y="193278"/>
            <a:ext cx="4811604" cy="20804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9E59D4-9E25-12DA-7A43-AC3C4A095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038" y="3042429"/>
            <a:ext cx="5120639" cy="31345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FC86A-D67E-5FD2-4ADA-C4BEAAF8FC5A}"/>
              </a:ext>
            </a:extLst>
          </p:cNvPr>
          <p:cNvSpPr txBox="1"/>
          <p:nvPr/>
        </p:nvSpPr>
        <p:spPr>
          <a:xfrm>
            <a:off x="884825" y="3347110"/>
            <a:ext cx="521117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E" sz="1200" dirty="0"/>
              <a:t>{</a:t>
            </a:r>
          </a:p>
          <a:p>
            <a:r>
              <a:rPr lang="en-IE" sz="1200" dirty="0"/>
              <a:t>  "query": "place-of-performance IN (LUX)",</a:t>
            </a:r>
          </a:p>
          <a:p>
            <a:r>
              <a:rPr lang="en-IE" sz="1200" dirty="0"/>
              <a:t>  "fields": ["publication-number"],</a:t>
            </a:r>
          </a:p>
          <a:p>
            <a:r>
              <a:rPr lang="en-IE" sz="1200" dirty="0"/>
              <a:t>  "limit": 10,</a:t>
            </a:r>
          </a:p>
          <a:p>
            <a:r>
              <a:rPr lang="en-IE" sz="1200" dirty="0"/>
              <a:t>  "scope": "ACTIVE",</a:t>
            </a:r>
          </a:p>
          <a:p>
            <a:r>
              <a:rPr lang="en-IE" sz="1200" dirty="0"/>
              <a:t>  "</a:t>
            </a:r>
            <a:r>
              <a:rPr lang="en-IE" sz="1200" dirty="0" err="1"/>
              <a:t>checkQuerySyntax</a:t>
            </a:r>
            <a:r>
              <a:rPr lang="en-IE" sz="1200" dirty="0"/>
              <a:t>": false,</a:t>
            </a:r>
          </a:p>
          <a:p>
            <a:r>
              <a:rPr lang="en-IE" sz="1200" dirty="0"/>
              <a:t>  "</a:t>
            </a:r>
            <a:r>
              <a:rPr lang="en-IE" sz="1200" dirty="0" err="1"/>
              <a:t>paginationMode</a:t>
            </a:r>
            <a:r>
              <a:rPr lang="en-IE" sz="1200" dirty="0"/>
              <a:t>": "ITERATION"</a:t>
            </a:r>
          </a:p>
          <a:p>
            <a:r>
              <a:rPr lang="en-IE" sz="1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00303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Fair</a:t>
            </a:r>
            <a:r>
              <a:rPr lang="fr-BE" dirty="0"/>
              <a:t> usage </a:t>
            </a:r>
            <a:r>
              <a:rPr lang="fr-BE" dirty="0" err="1"/>
              <a:t>policy</a:t>
            </a:r>
            <a:r>
              <a:rPr lang="fr-BE" dirty="0"/>
              <a:t> </a:t>
            </a:r>
            <a:r>
              <a:rPr lang="fr-BE" sz="1400" b="0" dirty="0"/>
              <a:t>(1/2)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070771" cy="1462324"/>
          </a:xfrm>
        </p:spPr>
        <p:txBody>
          <a:bodyPr>
            <a:normAutofit/>
          </a:bodyPr>
          <a:lstStyle/>
          <a:p>
            <a:r>
              <a:rPr lang="en-US" dirty="0"/>
              <a:t>To enable as many users as possible to access our services we defined HTTPS usage thresholds in the new TED portal. </a:t>
            </a:r>
          </a:p>
          <a:p>
            <a:r>
              <a:rPr lang="en-US" dirty="0"/>
              <a:t>As you can see in the table below, we have slightly increased the HTTPS usage thresholds in the new TED portal.</a:t>
            </a:r>
          </a:p>
          <a:p>
            <a:pPr marL="0" indent="0">
              <a:buNone/>
            </a:pPr>
            <a:endParaRPr lang="fr-BE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22</a:t>
            </a:fld>
            <a:endParaRPr lang="en-L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D64563-770C-4D76-5B78-2504047C5DB3}"/>
              </a:ext>
            </a:extLst>
          </p:cNvPr>
          <p:cNvSpPr/>
          <p:nvPr/>
        </p:nvSpPr>
        <p:spPr>
          <a:xfrm>
            <a:off x="838199" y="1036889"/>
            <a:ext cx="3024117" cy="41625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BE840B8-3C05-B1CD-0920-B3DC426F3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29776"/>
              </p:ext>
            </p:extLst>
          </p:nvPr>
        </p:nvGraphicFramePr>
        <p:xfrm>
          <a:off x="907449" y="3287949"/>
          <a:ext cx="10932270" cy="247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4090">
                  <a:extLst>
                    <a:ext uri="{9D8B030D-6E8A-4147-A177-3AD203B41FA5}">
                      <a16:colId xmlns:a16="http://schemas.microsoft.com/office/drawing/2014/main" val="986578916"/>
                    </a:ext>
                  </a:extLst>
                </a:gridCol>
                <a:gridCol w="3644090">
                  <a:extLst>
                    <a:ext uri="{9D8B030D-6E8A-4147-A177-3AD203B41FA5}">
                      <a16:colId xmlns:a16="http://schemas.microsoft.com/office/drawing/2014/main" val="1801884049"/>
                    </a:ext>
                  </a:extLst>
                </a:gridCol>
                <a:gridCol w="3644090">
                  <a:extLst>
                    <a:ext uri="{9D8B030D-6E8A-4147-A177-3AD203B41FA5}">
                      <a16:colId xmlns:a16="http://schemas.microsoft.com/office/drawing/2014/main" val="3714448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 err="1"/>
                        <a:t>Operation</a:t>
                      </a:r>
                      <a:endParaRPr lang="en-I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 err="1">
                          <a:highlight>
                            <a:srgbClr val="C0C0C0"/>
                          </a:highlight>
                        </a:rPr>
                        <a:t>Current</a:t>
                      </a:r>
                      <a:r>
                        <a:rPr lang="fr-BE" sz="1600" b="1" dirty="0">
                          <a:highlight>
                            <a:srgbClr val="C0C0C0"/>
                          </a:highlight>
                        </a:rPr>
                        <a:t> TED portal</a:t>
                      </a:r>
                      <a:endParaRPr lang="en-IE" sz="1600" b="1" dirty="0">
                        <a:highlight>
                          <a:srgbClr val="C0C0C0"/>
                        </a:highlight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>
                          <a:highlight>
                            <a:srgbClr val="C0C0C0"/>
                          </a:highlight>
                        </a:rPr>
                        <a:t>New TED portal</a:t>
                      </a:r>
                      <a:endParaRPr lang="en-IE" sz="1600" b="1" dirty="0">
                        <a:highlight>
                          <a:srgbClr val="C0C0C0"/>
                        </a:highlight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38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Visualize  or download notices from a single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 visualizations or downloads  in less than 6 minutes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600 </a:t>
                      </a:r>
                      <a:r>
                        <a:rPr lang="en-US" sz="1600" dirty="0"/>
                        <a:t>visualizations or downloads in less than 6 minutes</a:t>
                      </a:r>
                      <a:endParaRPr lang="en-I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3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/>
                        <a:t>HTTP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666 requests in the last minute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700</a:t>
                      </a:r>
                      <a:r>
                        <a:rPr lang="en-US" sz="1600" dirty="0"/>
                        <a:t> requests  in the last minute</a:t>
                      </a:r>
                      <a:endParaRPr lang="en-I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547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Download  daily or monthly Packages via  FTP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3 concurrent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Not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4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Download  daily or monthly Packages HTTPS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3 concurrent downloads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3 concurrent downloads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9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6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Fair</a:t>
            </a:r>
            <a:r>
              <a:rPr lang="fr-BE" dirty="0"/>
              <a:t> usage </a:t>
            </a:r>
            <a:r>
              <a:rPr lang="fr-BE" dirty="0" err="1"/>
              <a:t>policy</a:t>
            </a:r>
            <a:r>
              <a:rPr lang="fr-BE" dirty="0"/>
              <a:t> </a:t>
            </a:r>
            <a:r>
              <a:rPr lang="fr-BE" sz="1400" b="0" dirty="0"/>
              <a:t>(2/2)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070771" cy="4351338"/>
          </a:xfrm>
        </p:spPr>
        <p:txBody>
          <a:bodyPr>
            <a:normAutofit/>
          </a:bodyPr>
          <a:lstStyle/>
          <a:p>
            <a:pPr marL="277200" indent="0">
              <a:buNone/>
            </a:pPr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current TED portal, data consumed by technical users</a:t>
            </a:r>
            <a:r>
              <a:rPr lang="en-I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comes from 90% of the webpage (search result page, notice visualization) and 10% of the API (search and notice visualization)</a:t>
            </a:r>
          </a:p>
          <a:p>
            <a:pPr marL="277200" indent="0">
              <a:buNone/>
            </a:pPr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I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  A technical user is a “bot” designed to automatically extract data from websites</a:t>
            </a:r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57200"/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architecture of the new TED portal has been designed differently compared to the current TED portal:</a:t>
            </a:r>
          </a:p>
          <a:p>
            <a:pPr marL="637200" lvl="1"/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Web pages are fully powered by a CMS enabling a better and tailored user experience. This CMS is efficient within a specific range of loads.</a:t>
            </a:r>
          </a:p>
          <a:p>
            <a:pPr marL="637200" lvl="1"/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dedicated public API to search notices </a:t>
            </a:r>
            <a:r>
              <a:rPr lang="en-I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direct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link to download their contents </a:t>
            </a:r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efficient and scalable.</a:t>
            </a:r>
          </a:p>
          <a:p>
            <a:pPr marL="734400" indent="0">
              <a:buNone/>
            </a:pPr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77200" indent="0">
              <a:buNone/>
            </a:pPr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this basis, </a:t>
            </a:r>
            <a:r>
              <a:rPr lang="en-IE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Publications Office strongly recommends that technical users must use the public API</a:t>
            </a:r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benefit from performance and scalability and to leave CMS resources available to "human users".</a:t>
            </a:r>
          </a:p>
          <a:p>
            <a:pPr marL="228600" indent="-228600" algn="just">
              <a:lnSpc>
                <a:spcPct val="115000"/>
              </a:lnSpc>
              <a:spcAft>
                <a:spcPts val="600"/>
              </a:spcAft>
            </a:pPr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23</a:t>
            </a:fld>
            <a:endParaRPr lang="en-L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C3FEEF-34B0-CE05-6B44-4F8BD5FF9194}"/>
              </a:ext>
            </a:extLst>
          </p:cNvPr>
          <p:cNvSpPr/>
          <p:nvPr/>
        </p:nvSpPr>
        <p:spPr>
          <a:xfrm>
            <a:off x="964658" y="5129766"/>
            <a:ext cx="10944312" cy="984431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830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EA7D1-81A7-AC49-9E45-B6E9D3B3A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3600" dirty="0"/>
              <a:t>THANK YOU</a:t>
            </a:r>
            <a:endParaRPr lang="en-L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77" y="1433109"/>
            <a:ext cx="4032090" cy="2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xml notices in bulk. </a:t>
            </a:r>
            <a:r>
              <a:rPr lang="en-US" sz="1400" b="0" dirty="0"/>
              <a:t>(1/6)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81855" cy="4351338"/>
          </a:xfrm>
        </p:spPr>
        <p:txBody>
          <a:bodyPr>
            <a:normAutofit/>
          </a:bodyPr>
          <a:lstStyle/>
          <a:p>
            <a:r>
              <a:rPr lang="en-US" dirty="0"/>
              <a:t>The user can download xml notices in bulk from the TED portal.</a:t>
            </a:r>
          </a:p>
          <a:p>
            <a:pPr lvl="2"/>
            <a:r>
              <a:rPr lang="en-US" dirty="0"/>
              <a:t>daily package: file containing  all the notices in xml format for each day.</a:t>
            </a:r>
          </a:p>
          <a:p>
            <a:pPr lvl="2"/>
            <a:r>
              <a:rPr lang="en-US" dirty="0"/>
              <a:t>monthly packages: file containing  all the notices in xml format for each month.</a:t>
            </a:r>
          </a:p>
          <a:p>
            <a:endParaRPr lang="en-US" dirty="0"/>
          </a:p>
          <a:p>
            <a:r>
              <a:rPr lang="en-US" b="1" dirty="0"/>
              <a:t>The FTP server is not available in the new TED portal.</a:t>
            </a:r>
          </a:p>
          <a:p>
            <a:endParaRPr lang="en-US" dirty="0"/>
          </a:p>
          <a:p>
            <a:r>
              <a:rPr lang="en-US" b="1" dirty="0"/>
              <a:t>The daily and monthly packages can be downloaded using HTTPS. </a:t>
            </a:r>
          </a:p>
          <a:p>
            <a:pPr lvl="1"/>
            <a:r>
              <a:rPr lang="en-US" dirty="0"/>
              <a:t>The user can download the packages using the user interface or using a direct link.</a:t>
            </a:r>
          </a:p>
          <a:p>
            <a:pPr lvl="1"/>
            <a:r>
              <a:rPr lang="en-US" dirty="0"/>
              <a:t>No need to sign in to download the daily or monthly packages.</a:t>
            </a:r>
          </a:p>
          <a:p>
            <a:pPr marL="180000" lvl="1" indent="0">
              <a:buNone/>
            </a:pPr>
            <a:endParaRPr lang="en-US" dirty="0"/>
          </a:p>
          <a:p>
            <a:pPr marL="180000" lvl="1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3</a:t>
            </a:fld>
            <a:endParaRPr lang="en-L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C035AE-CA81-0FE9-2BAC-B95F30C178D0}"/>
              </a:ext>
            </a:extLst>
          </p:cNvPr>
          <p:cNvSpPr/>
          <p:nvPr/>
        </p:nvSpPr>
        <p:spPr>
          <a:xfrm>
            <a:off x="838202" y="3261816"/>
            <a:ext cx="6121516" cy="4572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C57EA9-2345-7685-5BE9-453A36F74977}"/>
              </a:ext>
            </a:extLst>
          </p:cNvPr>
          <p:cNvSpPr/>
          <p:nvPr/>
        </p:nvSpPr>
        <p:spPr>
          <a:xfrm>
            <a:off x="793350" y="995946"/>
            <a:ext cx="5302650" cy="4572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739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XML notices in bulk. </a:t>
            </a:r>
            <a:r>
              <a:rPr lang="en-US" sz="1400" b="0" dirty="0"/>
              <a:t>(2/6)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02036" cy="435133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Download package via user interface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From the </a:t>
            </a:r>
            <a:r>
              <a:rPr lang="en-US" dirty="0">
                <a:hlinkClick r:id="rId2"/>
              </a:rPr>
              <a:t>Home</a:t>
            </a:r>
            <a:r>
              <a:rPr lang="en-US" dirty="0"/>
              <a:t> page:</a:t>
            </a:r>
          </a:p>
          <a:p>
            <a:pPr lvl="2"/>
            <a:r>
              <a:rPr lang="en-US" dirty="0"/>
              <a:t>expand  ‘Open Data’ from the menu SIMAP </a:t>
            </a:r>
          </a:p>
          <a:p>
            <a:pPr lvl="2"/>
            <a:r>
              <a:rPr lang="en-US" dirty="0"/>
              <a:t>click ‘XML bulk download’ to access  the ‘XML bulk download’ page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From ‘XML bulk download’ page:</a:t>
            </a:r>
          </a:p>
          <a:p>
            <a:pPr lvl="2"/>
            <a:r>
              <a:rPr lang="en-US" dirty="0"/>
              <a:t>select the tab ‘Daily packages’ or ‘Monthly packages’</a:t>
            </a:r>
          </a:p>
          <a:p>
            <a:pPr lvl="2"/>
            <a:r>
              <a:rPr lang="en-US" dirty="0"/>
              <a:t>select the year and the month</a:t>
            </a:r>
          </a:p>
          <a:p>
            <a:pPr lvl="2"/>
            <a:r>
              <a:rPr lang="en-US" dirty="0"/>
              <a:t>navigate to the page to select the package</a:t>
            </a:r>
          </a:p>
          <a:p>
            <a:pPr lvl="2"/>
            <a:r>
              <a:rPr lang="en-US" dirty="0"/>
              <a:t>click Download button to download the package</a:t>
            </a:r>
          </a:p>
          <a:p>
            <a:pPr marL="3600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4</a:t>
            </a:fld>
            <a:endParaRPr lang="en-L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82CE0F-0672-0142-753C-0E0A8287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63" y="172832"/>
            <a:ext cx="5292152" cy="3305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4156C5-3A5B-7DC4-F26C-274F6D154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216" y="2918823"/>
            <a:ext cx="4818784" cy="30699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335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XML notices in bulk. </a:t>
            </a:r>
            <a:r>
              <a:rPr lang="en-US" sz="1400" b="0" dirty="0"/>
              <a:t>(3/6)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02036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Download package via user interface</a:t>
            </a:r>
          </a:p>
          <a:p>
            <a:pPr marL="360000" lvl="2" indent="0">
              <a:buNone/>
            </a:pPr>
            <a:endParaRPr lang="en-US" dirty="0"/>
          </a:p>
          <a:p>
            <a:pPr marL="180000" lvl="1" indent="0">
              <a:buNone/>
            </a:pPr>
            <a:r>
              <a:rPr lang="en-US" b="1" dirty="0"/>
              <a:t>Note</a:t>
            </a:r>
            <a:r>
              <a:rPr lang="en-US" dirty="0"/>
              <a:t>: </a:t>
            </a:r>
          </a:p>
          <a:p>
            <a:pPr marL="180000" lvl="1" indent="0">
              <a:buNone/>
            </a:pPr>
            <a:r>
              <a:rPr lang="en-US" dirty="0"/>
              <a:t>When the new TED portal will go-live, the link of the page XML bulk download will be in the page Developers’ corner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5</a:t>
            </a:fld>
            <a:endParaRPr lang="en-L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345565-9A49-E029-9D8A-1A50557B9E94}"/>
              </a:ext>
            </a:extLst>
          </p:cNvPr>
          <p:cNvSpPr/>
          <p:nvPr/>
        </p:nvSpPr>
        <p:spPr>
          <a:xfrm>
            <a:off x="838200" y="2519465"/>
            <a:ext cx="5680648" cy="1478604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62F5AE-23B6-5B08-B25F-8CF273552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574" y="311286"/>
            <a:ext cx="5471944" cy="58949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124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XML notices in bulk. </a:t>
            </a:r>
            <a:r>
              <a:rPr lang="en-US" sz="1400" b="0" dirty="0"/>
              <a:t>(4/6)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69782" cy="435133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Download packages</a:t>
            </a:r>
            <a:r>
              <a:rPr lang="en-US" sz="3200" dirty="0"/>
              <a:t> </a:t>
            </a:r>
            <a:r>
              <a:rPr lang="en-US" sz="2400" b="1" dirty="0"/>
              <a:t>using a direct link</a:t>
            </a:r>
            <a:br>
              <a:rPr lang="en-US" sz="2400" b="1" dirty="0"/>
            </a:br>
            <a:endParaRPr lang="en-US" sz="1400" b="1" dirty="0"/>
          </a:p>
          <a:p>
            <a:pPr lvl="1"/>
            <a:r>
              <a:rPr lang="en-US" dirty="0"/>
              <a:t>URL format for </a:t>
            </a:r>
            <a:r>
              <a:rPr lang="en-US" b="1" dirty="0"/>
              <a:t>daily packages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hlinkClick r:id="rId2"/>
              </a:rPr>
              <a:t>https://{ted-url}/packages/notice/daily/{yyyynnnnn}</a:t>
            </a:r>
            <a:endParaRPr lang="en-US" dirty="0"/>
          </a:p>
          <a:p>
            <a:pPr lvl="2"/>
            <a:r>
              <a:rPr lang="en-US" dirty="0"/>
              <a:t>where  {</a:t>
            </a:r>
            <a:r>
              <a:rPr lang="en-US" dirty="0" err="1"/>
              <a:t>yyyynnnnn</a:t>
            </a:r>
            <a:r>
              <a:rPr lang="en-US" dirty="0"/>
              <a:t>} is the OJ S number </a:t>
            </a:r>
          </a:p>
          <a:p>
            <a:pPr lvl="2"/>
            <a:r>
              <a:rPr lang="en-US" dirty="0"/>
              <a:t>Example - Download the daily package of the OJ S 1 / 2023</a:t>
            </a:r>
          </a:p>
          <a:p>
            <a:pPr lvl="3"/>
            <a:r>
              <a:rPr lang="en-US" dirty="0">
                <a:hlinkClick r:id="rId3"/>
              </a:rPr>
              <a:t>https://gamma.tedv2.spikeseed.cloud/packages/daily/202300001</a:t>
            </a:r>
            <a:r>
              <a:rPr lang="en-US" dirty="0"/>
              <a:t> </a:t>
            </a:r>
          </a:p>
          <a:p>
            <a:pPr lvl="2"/>
            <a:endParaRPr lang="en-IE" b="0" i="0" u="none" strike="noStrike" dirty="0">
              <a:solidFill>
                <a:srgbClr val="172B4D"/>
              </a:solidFill>
              <a:effectLst/>
            </a:endParaRPr>
          </a:p>
          <a:p>
            <a:pPr lvl="1"/>
            <a:r>
              <a:rPr lang="en-US" dirty="0"/>
              <a:t>URL format for </a:t>
            </a:r>
            <a:r>
              <a:rPr lang="en-US" b="1" dirty="0"/>
              <a:t>monthly packages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hlinkClick r:id="rId2"/>
              </a:rPr>
              <a:t>https://{ted-url}/packages/notice/monthly/{yyyy-n}</a:t>
            </a:r>
            <a:endParaRPr lang="en-US" dirty="0"/>
          </a:p>
          <a:p>
            <a:pPr lvl="2"/>
            <a:r>
              <a:rPr lang="en-US" dirty="0"/>
              <a:t>where  {</a:t>
            </a:r>
            <a:r>
              <a:rPr lang="en-US" dirty="0" err="1"/>
              <a:t>yyyy</a:t>
            </a:r>
            <a:r>
              <a:rPr lang="en-US" dirty="0"/>
              <a:t>-n} is the year and the month</a:t>
            </a:r>
          </a:p>
          <a:p>
            <a:pPr lvl="2"/>
            <a:r>
              <a:rPr lang="en-US" dirty="0">
                <a:solidFill>
                  <a:srgbClr val="172B4D"/>
                </a:solidFill>
              </a:rPr>
              <a:t>Example - </a:t>
            </a:r>
            <a:r>
              <a:rPr lang="en-IE" dirty="0">
                <a:solidFill>
                  <a:srgbClr val="172B4D"/>
                </a:solidFill>
              </a:rPr>
              <a:t>Download the monthly package of January 2023</a:t>
            </a:r>
          </a:p>
          <a:p>
            <a:pPr lvl="3"/>
            <a:r>
              <a:rPr lang="en-IE" dirty="0">
                <a:solidFill>
                  <a:srgbClr val="172B4D"/>
                </a:solidFill>
                <a:hlinkClick r:id="rId4"/>
              </a:rPr>
              <a:t>https://gamma.tedv2.spikeseed.cloud/packages/monthly/2023-1</a:t>
            </a:r>
            <a:endParaRPr lang="en-IE" dirty="0">
              <a:solidFill>
                <a:srgbClr val="172B4D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850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XML notices in bulk. </a:t>
            </a:r>
            <a:r>
              <a:rPr lang="en-US" sz="1400" b="0" dirty="0"/>
              <a:t>(5/6)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69782" cy="4351338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File format of a daily package:</a:t>
            </a:r>
          </a:p>
          <a:p>
            <a:pPr lvl="2"/>
            <a:r>
              <a:rPr lang="en-US" dirty="0"/>
              <a:t>{yyyymmdd}_{yyyynnn}.tar.gz</a:t>
            </a:r>
          </a:p>
          <a:p>
            <a:pPr lvl="3"/>
            <a:r>
              <a:rPr lang="en-US" dirty="0"/>
              <a:t>Where {</a:t>
            </a:r>
            <a:r>
              <a:rPr lang="en-US" dirty="0" err="1"/>
              <a:t>yyyymmdd</a:t>
            </a:r>
            <a:r>
              <a:rPr lang="en-US" dirty="0"/>
              <a:t>} is the OJ S publication date and {</a:t>
            </a:r>
            <a:r>
              <a:rPr lang="en-US" dirty="0" err="1"/>
              <a:t>yyyynnn</a:t>
            </a:r>
            <a:r>
              <a:rPr lang="en-US" dirty="0"/>
              <a:t>} is the OJ S number </a:t>
            </a:r>
          </a:p>
          <a:p>
            <a:pPr lvl="3"/>
            <a:r>
              <a:rPr lang="en-US" dirty="0"/>
              <a:t>Example: daily package of the OJ S 1 / 2023</a:t>
            </a:r>
          </a:p>
          <a:p>
            <a:pPr lvl="4"/>
            <a:r>
              <a:rPr lang="en-IE" b="0" i="0" u="none" strike="noStrike" dirty="0">
                <a:solidFill>
                  <a:srgbClr val="172B4D"/>
                </a:solidFill>
                <a:effectLst/>
              </a:rPr>
              <a:t>20230102_2023001.tar.gz</a:t>
            </a:r>
          </a:p>
          <a:p>
            <a:pPr lvl="3"/>
            <a:endParaRPr lang="en-IE" b="0" i="0" u="none" strike="noStrike" dirty="0">
              <a:solidFill>
                <a:srgbClr val="172B4D"/>
              </a:solidFill>
              <a:effectLst/>
            </a:endParaRPr>
          </a:p>
          <a:p>
            <a:pPr lvl="1"/>
            <a:r>
              <a:rPr lang="en-US" b="1" dirty="0"/>
              <a:t>File format of a monthly packages:</a:t>
            </a:r>
          </a:p>
          <a:p>
            <a:pPr lvl="2"/>
            <a:r>
              <a:rPr lang="en-US" dirty="0"/>
              <a:t>{yyyy}_{mm}.tar.gz</a:t>
            </a:r>
          </a:p>
          <a:p>
            <a:pPr lvl="3"/>
            <a:r>
              <a:rPr lang="en-US" dirty="0"/>
              <a:t>Where {</a:t>
            </a:r>
            <a:r>
              <a:rPr lang="en-US" dirty="0" err="1"/>
              <a:t>yyyy</a:t>
            </a:r>
            <a:r>
              <a:rPr lang="en-US" dirty="0"/>
              <a:t>} is the year and {mm} is the month </a:t>
            </a:r>
          </a:p>
          <a:p>
            <a:pPr lvl="3"/>
            <a:r>
              <a:rPr lang="en-US" dirty="0"/>
              <a:t>Example: monthly package of January 2023</a:t>
            </a:r>
          </a:p>
          <a:p>
            <a:pPr lvl="4"/>
            <a:r>
              <a:rPr lang="en-IE" b="0" i="0" u="none" strike="noStrike" dirty="0">
                <a:solidFill>
                  <a:srgbClr val="172B4D"/>
                </a:solidFill>
                <a:effectLst/>
              </a:rPr>
              <a:t>2023_01.tar.gz</a:t>
            </a:r>
          </a:p>
          <a:p>
            <a:pPr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3082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XML notices in bulk. </a:t>
            </a:r>
            <a:r>
              <a:rPr lang="en-US" sz="1400" b="0" dirty="0"/>
              <a:t>(6/6)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9450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444444"/>
                </a:solidFill>
                <a:effectLst/>
              </a:rPr>
              <a:t>The XML packages contain XML files numbered in two ways:</a:t>
            </a:r>
          </a:p>
          <a:p>
            <a:pPr algn="l"/>
            <a:endParaRPr lang="en-US" b="0" i="0" dirty="0">
              <a:solidFill>
                <a:srgbClr val="444444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</a:rPr>
              <a:t>for eForms notices the XML files have 8 digits followed by the year (e.g. 00654321_2022.xml)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12529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</a:rPr>
              <a:t>for TED schema notices the XML files have 6 digits  followed by the year (e.g. 123456_2022.xml)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9395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release calendar. </a:t>
            </a:r>
            <a:r>
              <a:rPr lang="en-US" sz="1400" b="0" dirty="0"/>
              <a:t>(1/2)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015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user can download the list of annual releases from the TED portal.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Download the release calendar via user interface</a:t>
            </a:r>
          </a:p>
          <a:p>
            <a:pPr lvl="1"/>
            <a:r>
              <a:rPr lang="en-US" dirty="0"/>
              <a:t>From the </a:t>
            </a:r>
            <a:r>
              <a:rPr lang="en-US" dirty="0">
                <a:hlinkClick r:id="rId2"/>
              </a:rPr>
              <a:t>Home</a:t>
            </a:r>
            <a:r>
              <a:rPr lang="en-US" dirty="0"/>
              <a:t> page, click  ‘Release calendar’ from the menu ‘Official Journal Supplement’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From ‘Release calendar’ page, select the option ‘Download annual release’ to download the ‘Release calendar’ of a specific year in a specific format.</a:t>
            </a:r>
          </a:p>
          <a:p>
            <a:pPr marL="180000" lvl="1" indent="0">
              <a:buNone/>
            </a:pPr>
            <a:endParaRPr lang="en-US" dirty="0"/>
          </a:p>
          <a:p>
            <a:pPr lvl="1"/>
            <a:r>
              <a:rPr lang="en-US" dirty="0"/>
              <a:t>Click Download button to download the file.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180000" lvl="1" indent="0">
              <a:buNone/>
            </a:pPr>
            <a:endParaRPr lang="en-US" dirty="0"/>
          </a:p>
          <a:p>
            <a:pPr marL="180000" lvl="1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9</a:t>
            </a:fld>
            <a:endParaRPr lang="en-L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C57EA9-2345-7685-5BE9-453A36F74977}"/>
              </a:ext>
            </a:extLst>
          </p:cNvPr>
          <p:cNvSpPr/>
          <p:nvPr/>
        </p:nvSpPr>
        <p:spPr>
          <a:xfrm>
            <a:off x="614671" y="1027563"/>
            <a:ext cx="5574589" cy="4572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CAA30-BD73-B8E6-584F-42DD11B4D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846" y="285823"/>
            <a:ext cx="5070021" cy="33376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2A6BB-0551-028B-E607-E74EF9FEE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950" y="3159222"/>
            <a:ext cx="5164754" cy="244261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F56820-0643-2C7D-4629-038A0723C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787" y="4847122"/>
            <a:ext cx="1033325" cy="15094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0556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 Ted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d white background 2" id="{D84E67A1-9B38-A140-BD12-60B38496D76E}" vid="{6947EBDF-D656-7048-A9FD-29ACDCEB38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6" ma:contentTypeDescription="Create a new document." ma:contentTypeScope="" ma:versionID="10a24b5911350fd7fcd9e8ae0f887b44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ee42be72183efd70d7d9a7c2b3d2f005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8D353C-2F49-42CB-80AC-71BB645F312F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96a7f24e-e0df-4592-b6e0-4a62e251a0e5"/>
    <ds:schemaRef ds:uri="http://purl.org/dc/elements/1.1/"/>
    <ds:schemaRef ds:uri="http://schemas.microsoft.com/office/2006/documentManagement/types"/>
    <ds:schemaRef ds:uri="cce4269c-1bca-4c47-bcbd-0ca0cb14aa6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ECE38F-EB15-46DE-9E3F-A47FAAD5D5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282C8-351E-443A-9C59-9155BD03F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4269c-1bca-4c47-bcbd-0ca0cb14aa6e"/>
    <ds:schemaRef ds:uri="96a7f24e-e0df-4592-b6e0-4a62e251a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Ted white background 2</Template>
  <TotalTime>4236</TotalTime>
  <Words>2182</Words>
  <Application>Microsoft Office PowerPoint</Application>
  <PresentationFormat>Widescreen</PresentationFormat>
  <Paragraphs>336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-apple-system</vt:lpstr>
      <vt:lpstr>Arial</vt:lpstr>
      <vt:lpstr>Calibri</vt:lpstr>
      <vt:lpstr>System Font Regular</vt:lpstr>
      <vt:lpstr>Office Theme</vt:lpstr>
      <vt:lpstr>PowerPoint Presentation</vt:lpstr>
      <vt:lpstr>Agenda</vt:lpstr>
      <vt:lpstr>Download xml notices in bulk. (1/6)</vt:lpstr>
      <vt:lpstr>Download XML notices in bulk. (2/6)</vt:lpstr>
      <vt:lpstr>Download XML notices in bulk. (3/6)</vt:lpstr>
      <vt:lpstr>Download XML notices in bulk. (4/6)</vt:lpstr>
      <vt:lpstr>Download XML notices in bulk. (5/6)</vt:lpstr>
      <vt:lpstr>Download XML notices in bulk. (6/6)</vt:lpstr>
      <vt:lpstr>Download the release calendar. (1/2)</vt:lpstr>
      <vt:lpstr>Download the release calendar. (2/2)</vt:lpstr>
      <vt:lpstr>Download notices in any format using direct links (1/4)</vt:lpstr>
      <vt:lpstr>Download notices in any format using direct links (2/4)</vt:lpstr>
      <vt:lpstr>Download notices in any format using direct links (3/4)</vt:lpstr>
      <vt:lpstr>Download notices in any format using direct links (4/4)</vt:lpstr>
      <vt:lpstr>Search API (1/7)</vt:lpstr>
      <vt:lpstr>Search API (2/7)</vt:lpstr>
      <vt:lpstr>Search API (3/7)</vt:lpstr>
      <vt:lpstr>Search API (4/7)</vt:lpstr>
      <vt:lpstr>Search API (5/7)</vt:lpstr>
      <vt:lpstr>SEARCH API – Demo (6/7)</vt:lpstr>
      <vt:lpstr>SEARCH API – Demo (7/7)</vt:lpstr>
      <vt:lpstr>Fair usage policy (1/2)</vt:lpstr>
      <vt:lpstr>Fair usage policy (2/2)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Retrieving Forms notices_x000b_from TED portal</dc:title>
  <dc:creator>CHARLIER Cecilia (OP)</dc:creator>
  <cp:keywords/>
  <cp:lastModifiedBy>GRECO Carmelo (OP)</cp:lastModifiedBy>
  <cp:revision>166</cp:revision>
  <dcterms:created xsi:type="dcterms:W3CDTF">2021-10-13T09:49:29Z</dcterms:created>
  <dcterms:modified xsi:type="dcterms:W3CDTF">2023-12-14T06:27:40Z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0x0101008BA6791DDFFC024DAA4136D92359EB10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2022-06-14T12:51:52Z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62c0e01d-a3cf-401b-9006-33bdb8f33009</vt:lpwstr>
  </property>
  <property fmtid="{D5CDD505-2E9C-101B-9397-08002B2CF9AE}" pid="9" name="MSIP_Label_6bd9ddd1-4d20-43f6-abfa-fc3c07406f94_ContentBits">
    <vt:lpwstr>0</vt:lpwstr>
  </property>
  <property fmtid="{D5CDD505-2E9C-101B-9397-08002B2CF9AE}" pid="10" name="Unit_Directorates_tax">
    <vt:lpwstr/>
  </property>
  <property fmtid="{D5CDD505-2E9C-101B-9397-08002B2CF9AE}" pid="11" name="Applicable_To0Tax">
    <vt:lpwstr/>
  </property>
  <property fmtid="{D5CDD505-2E9C-101B-9397-08002B2CF9AE}" pid="12" name="Applicable_ToTax">
    <vt:lpwstr/>
  </property>
  <property fmtid="{D5CDD505-2E9C-101B-9397-08002B2CF9AE}" pid="13" name="MediaServiceImageTags">
    <vt:lpwstr/>
  </property>
  <property fmtid="{D5CDD505-2E9C-101B-9397-08002B2CF9AE}" pid="14" name="TaxCatchAll">
    <vt:lpwstr/>
  </property>
  <property fmtid="{D5CDD505-2E9C-101B-9397-08002B2CF9AE}" pid="15" name="Unit_Dir0_tax">
    <vt:lpwstr/>
  </property>
</Properties>
</file>